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93" r:id="rId2"/>
    <p:sldId id="257" r:id="rId3"/>
    <p:sldId id="287" r:id="rId4"/>
    <p:sldId id="262" r:id="rId5"/>
    <p:sldId id="289" r:id="rId6"/>
    <p:sldId id="271" r:id="rId7"/>
    <p:sldId id="284" r:id="rId8"/>
    <p:sldId id="275" r:id="rId9"/>
    <p:sldId id="276" r:id="rId10"/>
    <p:sldId id="288" r:id="rId11"/>
    <p:sldId id="290" r:id="rId12"/>
    <p:sldId id="291" r:id="rId13"/>
    <p:sldId id="292" r:id="rId14"/>
    <p:sldId id="277" r:id="rId15"/>
    <p:sldId id="265" r:id="rId16"/>
    <p:sldId id="266" r:id="rId17"/>
    <p:sldId id="267" r:id="rId18"/>
    <p:sldId id="286" r:id="rId19"/>
    <p:sldId id="270" r:id="rId20"/>
    <p:sldId id="273" r:id="rId21"/>
    <p:sldId id="282" r:id="rId22"/>
    <p:sldId id="29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9900"/>
    <a:srgbClr val="FF99CC"/>
    <a:srgbClr val="00FFFF"/>
    <a:srgbClr val="0000FF"/>
    <a:srgbClr val="FF66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0" autoAdjust="0"/>
  </p:normalViewPr>
  <p:slideViewPr>
    <p:cSldViewPr>
      <p:cViewPr varScale="1">
        <p:scale>
          <a:sx n="107" d="100"/>
          <a:sy n="107" d="100"/>
        </p:scale>
        <p:origin x="108" y="13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DB71B-1E69-4668-8EF6-07A31DC8CFD9}"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en-GB"/>
        </a:p>
      </dgm:t>
    </dgm:pt>
    <dgm:pt modelId="{B3B3C5FA-680F-4540-A9C7-6597D607B7E7}">
      <dgm:prSet phldrT="[Text]"/>
      <dgm:spPr/>
      <dgm:t>
        <a:bodyPr/>
        <a:lstStyle/>
        <a:p>
          <a:r>
            <a:rPr lang="en-GB" dirty="0" smtClean="0"/>
            <a:t>System</a:t>
          </a:r>
          <a:endParaRPr lang="en-GB" dirty="0"/>
        </a:p>
      </dgm:t>
    </dgm:pt>
    <dgm:pt modelId="{16D89EC8-DBFA-4D88-B373-BB4CB032E4E6}" type="parTrans" cxnId="{897EFDE0-50F4-4FAB-948E-CA322306560D}">
      <dgm:prSet/>
      <dgm:spPr/>
      <dgm:t>
        <a:bodyPr/>
        <a:lstStyle/>
        <a:p>
          <a:endParaRPr lang="en-GB"/>
        </a:p>
      </dgm:t>
    </dgm:pt>
    <dgm:pt modelId="{0F2D275C-B996-4BFC-A6C0-7AF1C9CDE108}" type="sibTrans" cxnId="{897EFDE0-50F4-4FAB-948E-CA322306560D}">
      <dgm:prSet/>
      <dgm:spPr/>
      <dgm:t>
        <a:bodyPr/>
        <a:lstStyle/>
        <a:p>
          <a:endParaRPr lang="en-GB"/>
        </a:p>
      </dgm:t>
    </dgm:pt>
    <dgm:pt modelId="{BC37B018-4DD4-4DCB-AFAC-A4545184A245}">
      <dgm:prSet phldrT="[Text]"/>
      <dgm:spPr>
        <a:solidFill>
          <a:srgbClr val="FF9933"/>
        </a:solidFill>
      </dgm:spPr>
      <dgm:t>
        <a:bodyPr/>
        <a:lstStyle/>
        <a:p>
          <a:r>
            <a:rPr lang="en-GB" dirty="0" smtClean="0"/>
            <a:t>Process</a:t>
          </a:r>
          <a:endParaRPr lang="en-GB" dirty="0"/>
        </a:p>
      </dgm:t>
    </dgm:pt>
    <dgm:pt modelId="{5E9818AB-3734-4857-B959-1DBC7A661A48}" type="parTrans" cxnId="{3FA9BBE4-A5A2-4430-A6AF-731DF4AE9373}">
      <dgm:prSet/>
      <dgm:spPr/>
      <dgm:t>
        <a:bodyPr/>
        <a:lstStyle/>
        <a:p>
          <a:endParaRPr lang="en-GB"/>
        </a:p>
      </dgm:t>
    </dgm:pt>
    <dgm:pt modelId="{4BDFF45C-05EE-4DB8-83AA-80064183F556}" type="sibTrans" cxnId="{3FA9BBE4-A5A2-4430-A6AF-731DF4AE9373}">
      <dgm:prSet/>
      <dgm:spPr/>
      <dgm:t>
        <a:bodyPr/>
        <a:lstStyle/>
        <a:p>
          <a:endParaRPr lang="en-GB"/>
        </a:p>
      </dgm:t>
    </dgm:pt>
    <dgm:pt modelId="{CD6C732C-54B2-4626-8526-58B4623F38CE}">
      <dgm:prSet phldrT="[Text]"/>
      <dgm:spPr>
        <a:solidFill>
          <a:srgbClr val="FF0000"/>
        </a:solidFill>
      </dgm:spPr>
      <dgm:t>
        <a:bodyPr/>
        <a:lstStyle/>
        <a:p>
          <a:r>
            <a:rPr lang="en-GB" dirty="0" smtClean="0"/>
            <a:t>People</a:t>
          </a:r>
          <a:endParaRPr lang="en-GB" dirty="0"/>
        </a:p>
      </dgm:t>
    </dgm:pt>
    <dgm:pt modelId="{55982B4A-74DB-4502-83EC-C2B86C0AAEB4}" type="parTrans" cxnId="{F9A3DB71-ECAA-44A6-A9A6-06D02FEC8EAF}">
      <dgm:prSet/>
      <dgm:spPr/>
      <dgm:t>
        <a:bodyPr/>
        <a:lstStyle/>
        <a:p>
          <a:endParaRPr lang="en-GB"/>
        </a:p>
      </dgm:t>
    </dgm:pt>
    <dgm:pt modelId="{90093FDF-2D7F-4DDF-9691-C62A6B860789}" type="sibTrans" cxnId="{F9A3DB71-ECAA-44A6-A9A6-06D02FEC8EAF}">
      <dgm:prSet/>
      <dgm:spPr/>
      <dgm:t>
        <a:bodyPr/>
        <a:lstStyle/>
        <a:p>
          <a:endParaRPr lang="en-GB"/>
        </a:p>
      </dgm:t>
    </dgm:pt>
    <dgm:pt modelId="{721EBEFA-1128-4B53-B367-9FD38A985B61}">
      <dgm:prSet phldrT="[Text]"/>
      <dgm:spPr>
        <a:solidFill>
          <a:srgbClr val="FFC000"/>
        </a:solidFill>
      </dgm:spPr>
      <dgm:t>
        <a:bodyPr/>
        <a:lstStyle/>
        <a:p>
          <a:r>
            <a:rPr lang="en-GB" dirty="0" smtClean="0"/>
            <a:t>Tools</a:t>
          </a:r>
          <a:endParaRPr lang="en-GB" dirty="0"/>
        </a:p>
      </dgm:t>
    </dgm:pt>
    <dgm:pt modelId="{16267105-83AE-4E50-A4F4-041A0B5234EB}" type="parTrans" cxnId="{08C938F3-AF1E-443E-8143-BE752496E6AE}">
      <dgm:prSet/>
      <dgm:spPr/>
      <dgm:t>
        <a:bodyPr/>
        <a:lstStyle/>
        <a:p>
          <a:endParaRPr lang="en-GB"/>
        </a:p>
      </dgm:t>
    </dgm:pt>
    <dgm:pt modelId="{840A948E-7099-4D6C-B279-5808DF487835}" type="sibTrans" cxnId="{08C938F3-AF1E-443E-8143-BE752496E6AE}">
      <dgm:prSet/>
      <dgm:spPr/>
      <dgm:t>
        <a:bodyPr/>
        <a:lstStyle/>
        <a:p>
          <a:endParaRPr lang="en-GB"/>
        </a:p>
      </dgm:t>
    </dgm:pt>
    <dgm:pt modelId="{ACDF3DD6-4C9D-4E5C-956C-087A20E8C0D6}">
      <dgm:prSet phldrT="[Text]"/>
      <dgm:spPr>
        <a:solidFill>
          <a:srgbClr val="E179BC"/>
        </a:solidFill>
      </dgm:spPr>
      <dgm:t>
        <a:bodyPr/>
        <a:lstStyle/>
        <a:p>
          <a:r>
            <a:rPr lang="en-GB" dirty="0" smtClean="0"/>
            <a:t>Information</a:t>
          </a:r>
          <a:endParaRPr lang="en-GB" dirty="0"/>
        </a:p>
      </dgm:t>
    </dgm:pt>
    <dgm:pt modelId="{8DCB27D8-283B-4A24-B181-0321CA65F3F9}" type="parTrans" cxnId="{D655D542-12A6-497E-B432-918CCE9B3C3A}">
      <dgm:prSet/>
      <dgm:spPr/>
      <dgm:t>
        <a:bodyPr/>
        <a:lstStyle/>
        <a:p>
          <a:endParaRPr lang="en-GB"/>
        </a:p>
      </dgm:t>
    </dgm:pt>
    <dgm:pt modelId="{96C5BB2D-BE31-4734-AF4A-4D04816A6EF6}" type="sibTrans" cxnId="{D655D542-12A6-497E-B432-918CCE9B3C3A}">
      <dgm:prSet/>
      <dgm:spPr/>
      <dgm:t>
        <a:bodyPr/>
        <a:lstStyle/>
        <a:p>
          <a:endParaRPr lang="en-GB"/>
        </a:p>
      </dgm:t>
    </dgm:pt>
    <dgm:pt modelId="{D516A00D-E065-4114-A899-61414268698C}" type="pres">
      <dgm:prSet presAssocID="{23EDB71B-1E69-4668-8EF6-07A31DC8CFD9}" presName="Name0" presStyleCnt="0">
        <dgm:presLayoutVars>
          <dgm:chMax val="1"/>
          <dgm:dir/>
          <dgm:animLvl val="ctr"/>
          <dgm:resizeHandles val="exact"/>
        </dgm:presLayoutVars>
      </dgm:prSet>
      <dgm:spPr/>
      <dgm:t>
        <a:bodyPr/>
        <a:lstStyle/>
        <a:p>
          <a:endParaRPr lang="en-GB"/>
        </a:p>
      </dgm:t>
    </dgm:pt>
    <dgm:pt modelId="{1A794947-1FD4-46BE-9747-E8E557579958}" type="pres">
      <dgm:prSet presAssocID="{B3B3C5FA-680F-4540-A9C7-6597D607B7E7}" presName="centerShape" presStyleLbl="node0" presStyleIdx="0" presStyleCnt="1"/>
      <dgm:spPr/>
      <dgm:t>
        <a:bodyPr/>
        <a:lstStyle/>
        <a:p>
          <a:endParaRPr lang="en-GB"/>
        </a:p>
      </dgm:t>
    </dgm:pt>
    <dgm:pt modelId="{4DB97388-56A3-4488-97F4-D51FE53E5D3A}" type="pres">
      <dgm:prSet presAssocID="{BC37B018-4DD4-4DCB-AFAC-A4545184A245}" presName="node" presStyleLbl="node1" presStyleIdx="0" presStyleCnt="4">
        <dgm:presLayoutVars>
          <dgm:bulletEnabled val="1"/>
        </dgm:presLayoutVars>
      </dgm:prSet>
      <dgm:spPr/>
      <dgm:t>
        <a:bodyPr/>
        <a:lstStyle/>
        <a:p>
          <a:endParaRPr lang="en-GB"/>
        </a:p>
      </dgm:t>
    </dgm:pt>
    <dgm:pt modelId="{B4CF4EE2-0804-41C7-B37C-3FA3DFF66E0D}" type="pres">
      <dgm:prSet presAssocID="{BC37B018-4DD4-4DCB-AFAC-A4545184A245}" presName="dummy" presStyleCnt="0"/>
      <dgm:spPr/>
    </dgm:pt>
    <dgm:pt modelId="{7D20A9CA-3D29-46FA-ACAE-25CBEC15C133}" type="pres">
      <dgm:prSet presAssocID="{4BDFF45C-05EE-4DB8-83AA-80064183F556}" presName="sibTrans" presStyleLbl="sibTrans2D1" presStyleIdx="0" presStyleCnt="4"/>
      <dgm:spPr/>
      <dgm:t>
        <a:bodyPr/>
        <a:lstStyle/>
        <a:p>
          <a:endParaRPr lang="en-GB"/>
        </a:p>
      </dgm:t>
    </dgm:pt>
    <dgm:pt modelId="{E6325372-A985-4AC5-AD76-0C0E52A54EC6}" type="pres">
      <dgm:prSet presAssocID="{CD6C732C-54B2-4626-8526-58B4623F38CE}" presName="node" presStyleLbl="node1" presStyleIdx="1" presStyleCnt="4">
        <dgm:presLayoutVars>
          <dgm:bulletEnabled val="1"/>
        </dgm:presLayoutVars>
      </dgm:prSet>
      <dgm:spPr/>
      <dgm:t>
        <a:bodyPr/>
        <a:lstStyle/>
        <a:p>
          <a:endParaRPr lang="en-GB"/>
        </a:p>
      </dgm:t>
    </dgm:pt>
    <dgm:pt modelId="{BA8EAB85-2702-4ABC-8A11-FD1EE7777FE6}" type="pres">
      <dgm:prSet presAssocID="{CD6C732C-54B2-4626-8526-58B4623F38CE}" presName="dummy" presStyleCnt="0"/>
      <dgm:spPr/>
    </dgm:pt>
    <dgm:pt modelId="{6A66DFBE-C3AD-46E8-B5A4-42625E41BCBC}" type="pres">
      <dgm:prSet presAssocID="{90093FDF-2D7F-4DDF-9691-C62A6B860789}" presName="sibTrans" presStyleLbl="sibTrans2D1" presStyleIdx="1" presStyleCnt="4"/>
      <dgm:spPr/>
      <dgm:t>
        <a:bodyPr/>
        <a:lstStyle/>
        <a:p>
          <a:endParaRPr lang="en-GB"/>
        </a:p>
      </dgm:t>
    </dgm:pt>
    <dgm:pt modelId="{8666B16C-96EF-4BDE-8F92-F254DB54B9BF}" type="pres">
      <dgm:prSet presAssocID="{721EBEFA-1128-4B53-B367-9FD38A985B61}" presName="node" presStyleLbl="node1" presStyleIdx="2" presStyleCnt="4">
        <dgm:presLayoutVars>
          <dgm:bulletEnabled val="1"/>
        </dgm:presLayoutVars>
      </dgm:prSet>
      <dgm:spPr/>
      <dgm:t>
        <a:bodyPr/>
        <a:lstStyle/>
        <a:p>
          <a:endParaRPr lang="en-GB"/>
        </a:p>
      </dgm:t>
    </dgm:pt>
    <dgm:pt modelId="{9D6EC1FF-DD25-47CC-AD13-0D6D38FF77AC}" type="pres">
      <dgm:prSet presAssocID="{721EBEFA-1128-4B53-B367-9FD38A985B61}" presName="dummy" presStyleCnt="0"/>
      <dgm:spPr/>
    </dgm:pt>
    <dgm:pt modelId="{E75E0FA7-1429-4CF4-A8B1-AE380762D2A2}" type="pres">
      <dgm:prSet presAssocID="{840A948E-7099-4D6C-B279-5808DF487835}" presName="sibTrans" presStyleLbl="sibTrans2D1" presStyleIdx="2" presStyleCnt="4"/>
      <dgm:spPr/>
      <dgm:t>
        <a:bodyPr/>
        <a:lstStyle/>
        <a:p>
          <a:endParaRPr lang="en-GB"/>
        </a:p>
      </dgm:t>
    </dgm:pt>
    <dgm:pt modelId="{AC306A2F-3039-4DFA-9583-66519AD8F416}" type="pres">
      <dgm:prSet presAssocID="{ACDF3DD6-4C9D-4E5C-956C-087A20E8C0D6}" presName="node" presStyleLbl="node1" presStyleIdx="3" presStyleCnt="4">
        <dgm:presLayoutVars>
          <dgm:bulletEnabled val="1"/>
        </dgm:presLayoutVars>
      </dgm:prSet>
      <dgm:spPr/>
      <dgm:t>
        <a:bodyPr/>
        <a:lstStyle/>
        <a:p>
          <a:endParaRPr lang="en-GB"/>
        </a:p>
      </dgm:t>
    </dgm:pt>
    <dgm:pt modelId="{5FDFBDC3-FC9B-43F3-891B-57910457F5FF}" type="pres">
      <dgm:prSet presAssocID="{ACDF3DD6-4C9D-4E5C-956C-087A20E8C0D6}" presName="dummy" presStyleCnt="0"/>
      <dgm:spPr/>
    </dgm:pt>
    <dgm:pt modelId="{FD66C990-34EB-4E49-911D-93378B4B8C2D}" type="pres">
      <dgm:prSet presAssocID="{96C5BB2D-BE31-4734-AF4A-4D04816A6EF6}" presName="sibTrans" presStyleLbl="sibTrans2D1" presStyleIdx="3" presStyleCnt="4"/>
      <dgm:spPr/>
      <dgm:t>
        <a:bodyPr/>
        <a:lstStyle/>
        <a:p>
          <a:endParaRPr lang="en-GB"/>
        </a:p>
      </dgm:t>
    </dgm:pt>
  </dgm:ptLst>
  <dgm:cxnLst>
    <dgm:cxn modelId="{D0F14BF8-9015-4CC2-837F-A2B0201B4D23}" type="presOf" srcId="{4BDFF45C-05EE-4DB8-83AA-80064183F556}" destId="{7D20A9CA-3D29-46FA-ACAE-25CBEC15C133}" srcOrd="0" destOrd="0" presId="urn:microsoft.com/office/officeart/2005/8/layout/radial6"/>
    <dgm:cxn modelId="{393EEFAE-B11F-4D86-88C0-A19AD87701D5}" type="presOf" srcId="{721EBEFA-1128-4B53-B367-9FD38A985B61}" destId="{8666B16C-96EF-4BDE-8F92-F254DB54B9BF}" srcOrd="0" destOrd="0" presId="urn:microsoft.com/office/officeart/2005/8/layout/radial6"/>
    <dgm:cxn modelId="{08C938F3-AF1E-443E-8143-BE752496E6AE}" srcId="{B3B3C5FA-680F-4540-A9C7-6597D607B7E7}" destId="{721EBEFA-1128-4B53-B367-9FD38A985B61}" srcOrd="2" destOrd="0" parTransId="{16267105-83AE-4E50-A4F4-041A0B5234EB}" sibTransId="{840A948E-7099-4D6C-B279-5808DF487835}"/>
    <dgm:cxn modelId="{F9A3DB71-ECAA-44A6-A9A6-06D02FEC8EAF}" srcId="{B3B3C5FA-680F-4540-A9C7-6597D607B7E7}" destId="{CD6C732C-54B2-4626-8526-58B4623F38CE}" srcOrd="1" destOrd="0" parTransId="{55982B4A-74DB-4502-83EC-C2B86C0AAEB4}" sibTransId="{90093FDF-2D7F-4DDF-9691-C62A6B860789}"/>
    <dgm:cxn modelId="{A6D525B9-9F15-4AB0-81D6-F4534A87BC25}" type="presOf" srcId="{23EDB71B-1E69-4668-8EF6-07A31DC8CFD9}" destId="{D516A00D-E065-4114-A899-61414268698C}" srcOrd="0" destOrd="0" presId="urn:microsoft.com/office/officeart/2005/8/layout/radial6"/>
    <dgm:cxn modelId="{CA20EA2D-58B9-45FA-8FE2-46AD09F0EF78}" type="presOf" srcId="{B3B3C5FA-680F-4540-A9C7-6597D607B7E7}" destId="{1A794947-1FD4-46BE-9747-E8E557579958}" srcOrd="0" destOrd="0" presId="urn:microsoft.com/office/officeart/2005/8/layout/radial6"/>
    <dgm:cxn modelId="{AB299F2A-14F7-4FA4-8CBE-79758E2452AF}" type="presOf" srcId="{ACDF3DD6-4C9D-4E5C-956C-087A20E8C0D6}" destId="{AC306A2F-3039-4DFA-9583-66519AD8F416}" srcOrd="0" destOrd="0" presId="urn:microsoft.com/office/officeart/2005/8/layout/radial6"/>
    <dgm:cxn modelId="{3FA9BBE4-A5A2-4430-A6AF-731DF4AE9373}" srcId="{B3B3C5FA-680F-4540-A9C7-6597D607B7E7}" destId="{BC37B018-4DD4-4DCB-AFAC-A4545184A245}" srcOrd="0" destOrd="0" parTransId="{5E9818AB-3734-4857-B959-1DBC7A661A48}" sibTransId="{4BDFF45C-05EE-4DB8-83AA-80064183F556}"/>
    <dgm:cxn modelId="{5131F975-187A-4F82-8D07-A4C2F84477FA}" type="presOf" srcId="{840A948E-7099-4D6C-B279-5808DF487835}" destId="{E75E0FA7-1429-4CF4-A8B1-AE380762D2A2}" srcOrd="0" destOrd="0" presId="urn:microsoft.com/office/officeart/2005/8/layout/radial6"/>
    <dgm:cxn modelId="{897EFDE0-50F4-4FAB-948E-CA322306560D}" srcId="{23EDB71B-1E69-4668-8EF6-07A31DC8CFD9}" destId="{B3B3C5FA-680F-4540-A9C7-6597D607B7E7}" srcOrd="0" destOrd="0" parTransId="{16D89EC8-DBFA-4D88-B373-BB4CB032E4E6}" sibTransId="{0F2D275C-B996-4BFC-A6C0-7AF1C9CDE108}"/>
    <dgm:cxn modelId="{D655D542-12A6-497E-B432-918CCE9B3C3A}" srcId="{B3B3C5FA-680F-4540-A9C7-6597D607B7E7}" destId="{ACDF3DD6-4C9D-4E5C-956C-087A20E8C0D6}" srcOrd="3" destOrd="0" parTransId="{8DCB27D8-283B-4A24-B181-0321CA65F3F9}" sibTransId="{96C5BB2D-BE31-4734-AF4A-4D04816A6EF6}"/>
    <dgm:cxn modelId="{72C86025-CCEF-417A-A3AA-44492791DF84}" type="presOf" srcId="{CD6C732C-54B2-4626-8526-58B4623F38CE}" destId="{E6325372-A985-4AC5-AD76-0C0E52A54EC6}" srcOrd="0" destOrd="0" presId="urn:microsoft.com/office/officeart/2005/8/layout/radial6"/>
    <dgm:cxn modelId="{E6117292-7F83-4FFF-BCD8-7295ECDE295B}" type="presOf" srcId="{96C5BB2D-BE31-4734-AF4A-4D04816A6EF6}" destId="{FD66C990-34EB-4E49-911D-93378B4B8C2D}" srcOrd="0" destOrd="0" presId="urn:microsoft.com/office/officeart/2005/8/layout/radial6"/>
    <dgm:cxn modelId="{1BF1FB09-282A-47A9-A74D-476BDE62FDB5}" type="presOf" srcId="{90093FDF-2D7F-4DDF-9691-C62A6B860789}" destId="{6A66DFBE-C3AD-46E8-B5A4-42625E41BCBC}" srcOrd="0" destOrd="0" presId="urn:microsoft.com/office/officeart/2005/8/layout/radial6"/>
    <dgm:cxn modelId="{DC1842CC-75B6-4C43-BEC0-F91433072141}" type="presOf" srcId="{BC37B018-4DD4-4DCB-AFAC-A4545184A245}" destId="{4DB97388-56A3-4488-97F4-D51FE53E5D3A}" srcOrd="0" destOrd="0" presId="urn:microsoft.com/office/officeart/2005/8/layout/radial6"/>
    <dgm:cxn modelId="{F22F3B29-ADC3-48FE-BBAD-98DE6EC91AE4}" type="presParOf" srcId="{D516A00D-E065-4114-A899-61414268698C}" destId="{1A794947-1FD4-46BE-9747-E8E557579958}" srcOrd="0" destOrd="0" presId="urn:microsoft.com/office/officeart/2005/8/layout/radial6"/>
    <dgm:cxn modelId="{7099B849-03CB-4462-98FE-1CB3723BEEE7}" type="presParOf" srcId="{D516A00D-E065-4114-A899-61414268698C}" destId="{4DB97388-56A3-4488-97F4-D51FE53E5D3A}" srcOrd="1" destOrd="0" presId="urn:microsoft.com/office/officeart/2005/8/layout/radial6"/>
    <dgm:cxn modelId="{68E1A4AE-E352-4236-B837-DD9690ED7175}" type="presParOf" srcId="{D516A00D-E065-4114-A899-61414268698C}" destId="{B4CF4EE2-0804-41C7-B37C-3FA3DFF66E0D}" srcOrd="2" destOrd="0" presId="urn:microsoft.com/office/officeart/2005/8/layout/radial6"/>
    <dgm:cxn modelId="{B9C32B45-61B5-4D4F-8AC3-CA40F2F3BFFE}" type="presParOf" srcId="{D516A00D-E065-4114-A899-61414268698C}" destId="{7D20A9CA-3D29-46FA-ACAE-25CBEC15C133}" srcOrd="3" destOrd="0" presId="urn:microsoft.com/office/officeart/2005/8/layout/radial6"/>
    <dgm:cxn modelId="{221DF9E7-B205-44FC-A574-08871FDA4332}" type="presParOf" srcId="{D516A00D-E065-4114-A899-61414268698C}" destId="{E6325372-A985-4AC5-AD76-0C0E52A54EC6}" srcOrd="4" destOrd="0" presId="urn:microsoft.com/office/officeart/2005/8/layout/radial6"/>
    <dgm:cxn modelId="{A9546728-8405-4ADF-A439-DB9BB9DBB2C9}" type="presParOf" srcId="{D516A00D-E065-4114-A899-61414268698C}" destId="{BA8EAB85-2702-4ABC-8A11-FD1EE7777FE6}" srcOrd="5" destOrd="0" presId="urn:microsoft.com/office/officeart/2005/8/layout/radial6"/>
    <dgm:cxn modelId="{CA69BA82-4CF9-421D-8BB8-096EE8CDC0BC}" type="presParOf" srcId="{D516A00D-E065-4114-A899-61414268698C}" destId="{6A66DFBE-C3AD-46E8-B5A4-42625E41BCBC}" srcOrd="6" destOrd="0" presId="urn:microsoft.com/office/officeart/2005/8/layout/radial6"/>
    <dgm:cxn modelId="{425F7BF6-0D81-43A5-9C12-A636D7C71C82}" type="presParOf" srcId="{D516A00D-E065-4114-A899-61414268698C}" destId="{8666B16C-96EF-4BDE-8F92-F254DB54B9BF}" srcOrd="7" destOrd="0" presId="urn:microsoft.com/office/officeart/2005/8/layout/radial6"/>
    <dgm:cxn modelId="{A8059796-5C69-4C12-A993-9C9D5F3E34B3}" type="presParOf" srcId="{D516A00D-E065-4114-A899-61414268698C}" destId="{9D6EC1FF-DD25-47CC-AD13-0D6D38FF77AC}" srcOrd="8" destOrd="0" presId="urn:microsoft.com/office/officeart/2005/8/layout/radial6"/>
    <dgm:cxn modelId="{40D5CA6A-97A4-4BD9-AC10-96A9CCE1A827}" type="presParOf" srcId="{D516A00D-E065-4114-A899-61414268698C}" destId="{E75E0FA7-1429-4CF4-A8B1-AE380762D2A2}" srcOrd="9" destOrd="0" presId="urn:microsoft.com/office/officeart/2005/8/layout/radial6"/>
    <dgm:cxn modelId="{B164E89E-5E68-4F14-B6AB-056D619C7EF3}" type="presParOf" srcId="{D516A00D-E065-4114-A899-61414268698C}" destId="{AC306A2F-3039-4DFA-9583-66519AD8F416}" srcOrd="10" destOrd="0" presId="urn:microsoft.com/office/officeart/2005/8/layout/radial6"/>
    <dgm:cxn modelId="{4E206AB1-144E-4890-9AC8-B57F55AFF180}" type="presParOf" srcId="{D516A00D-E065-4114-A899-61414268698C}" destId="{5FDFBDC3-FC9B-43F3-891B-57910457F5FF}" srcOrd="11" destOrd="0" presId="urn:microsoft.com/office/officeart/2005/8/layout/radial6"/>
    <dgm:cxn modelId="{E26A1FC9-0E81-460F-B091-1A102DC67811}" type="presParOf" srcId="{D516A00D-E065-4114-A899-61414268698C}" destId="{FD66C990-34EB-4E49-911D-93378B4B8C2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33598-B09A-4FF6-B560-B7B7C0C805D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577440CF-ED05-4D00-B1E0-21FB21A974D0}">
      <dgm:prSet phldrT="[Text]" custT="1"/>
      <dgm:spPr/>
      <dgm:t>
        <a:bodyPr/>
        <a:lstStyle/>
        <a:p>
          <a:r>
            <a:rPr lang="en-GB" sz="2800" dirty="0" smtClean="0"/>
            <a:t>Public Utility Level 1 some 4</a:t>
          </a:r>
          <a:endParaRPr lang="en-GB" sz="2800" dirty="0"/>
        </a:p>
      </dgm:t>
    </dgm:pt>
    <dgm:pt modelId="{887F16FE-50D6-405D-ADEA-331530466D58}" type="parTrans" cxnId="{B5CD99C7-B9BB-44FF-AFDF-7A0D866402BB}">
      <dgm:prSet/>
      <dgm:spPr/>
      <dgm:t>
        <a:bodyPr/>
        <a:lstStyle/>
        <a:p>
          <a:endParaRPr lang="en-GB" sz="1800"/>
        </a:p>
      </dgm:t>
    </dgm:pt>
    <dgm:pt modelId="{C2580441-7022-4F31-B44F-860EAF9BBC33}" type="sibTrans" cxnId="{B5CD99C7-B9BB-44FF-AFDF-7A0D866402BB}">
      <dgm:prSet/>
      <dgm:spPr/>
      <dgm:t>
        <a:bodyPr/>
        <a:lstStyle/>
        <a:p>
          <a:endParaRPr lang="en-GB" sz="1800"/>
        </a:p>
      </dgm:t>
    </dgm:pt>
    <dgm:pt modelId="{49B3C5E1-82C4-4F7A-A1F1-7BC8A3115FB7}">
      <dgm:prSet phldrT="[Text]" custT="1"/>
      <dgm:spPr/>
      <dgm:t>
        <a:bodyPr/>
        <a:lstStyle/>
        <a:p>
          <a:r>
            <a:rPr lang="en-GB" sz="1600" dirty="0" smtClean="0"/>
            <a:t>Starting point for MSP adoption</a:t>
          </a:r>
          <a:endParaRPr lang="en-GB" sz="1600" dirty="0"/>
        </a:p>
      </dgm:t>
    </dgm:pt>
    <dgm:pt modelId="{2FF21262-E0FC-40B5-8EAD-D3C11E335985}" type="parTrans" cxnId="{B8002A6D-6026-4BDE-A1C4-97CB23D74AAA}">
      <dgm:prSet/>
      <dgm:spPr/>
      <dgm:t>
        <a:bodyPr/>
        <a:lstStyle/>
        <a:p>
          <a:endParaRPr lang="en-GB" sz="1800"/>
        </a:p>
      </dgm:t>
    </dgm:pt>
    <dgm:pt modelId="{D2C672DF-CA83-4A6E-9A61-E6C26C8AB29F}" type="sibTrans" cxnId="{B8002A6D-6026-4BDE-A1C4-97CB23D74AAA}">
      <dgm:prSet/>
      <dgm:spPr/>
      <dgm:t>
        <a:bodyPr/>
        <a:lstStyle/>
        <a:p>
          <a:endParaRPr lang="en-GB" sz="1800"/>
        </a:p>
      </dgm:t>
    </dgm:pt>
    <dgm:pt modelId="{C56693D5-960E-4DF4-8BAC-7683D0796BDF}">
      <dgm:prSet phldrT="[Text]" custT="1"/>
      <dgm:spPr/>
      <dgm:t>
        <a:bodyPr/>
        <a:lstStyle/>
        <a:p>
          <a:r>
            <a:rPr lang="en-GB" sz="1600" dirty="0" smtClean="0"/>
            <a:t>Acknowledge &amp; contextualise work to date</a:t>
          </a:r>
          <a:endParaRPr lang="en-GB" sz="1600" dirty="0"/>
        </a:p>
      </dgm:t>
    </dgm:pt>
    <dgm:pt modelId="{60ABE419-7133-4EFD-8F20-5ED2D1E20C6E}" type="parTrans" cxnId="{78AFDD18-0FE4-4E1F-B8DF-D6B995E5C409}">
      <dgm:prSet/>
      <dgm:spPr/>
      <dgm:t>
        <a:bodyPr/>
        <a:lstStyle/>
        <a:p>
          <a:endParaRPr lang="en-GB" sz="1800"/>
        </a:p>
      </dgm:t>
    </dgm:pt>
    <dgm:pt modelId="{73F795D9-6620-4C1C-9D7B-2EA2052F93A2}" type="sibTrans" cxnId="{78AFDD18-0FE4-4E1F-B8DF-D6B995E5C409}">
      <dgm:prSet/>
      <dgm:spPr/>
      <dgm:t>
        <a:bodyPr/>
        <a:lstStyle/>
        <a:p>
          <a:endParaRPr lang="en-GB" sz="1800"/>
        </a:p>
      </dgm:t>
    </dgm:pt>
    <dgm:pt modelId="{962998EC-B9BD-4030-A5B0-DCF09567F005}">
      <dgm:prSet phldrT="[Text]" custT="1"/>
      <dgm:spPr/>
      <dgm:t>
        <a:bodyPr/>
        <a:lstStyle/>
        <a:p>
          <a:r>
            <a:rPr lang="en-GB" sz="2800" dirty="0" smtClean="0"/>
            <a:t>Local Council Level 1 but mostly Level 2</a:t>
          </a:r>
          <a:endParaRPr lang="en-GB" sz="2800" dirty="0"/>
        </a:p>
      </dgm:t>
    </dgm:pt>
    <dgm:pt modelId="{F6C73B73-E4B3-4E87-9DD9-6B40C21B64E6}" type="parTrans" cxnId="{F45EA323-11D4-4021-924A-F24120CC3D66}">
      <dgm:prSet/>
      <dgm:spPr/>
      <dgm:t>
        <a:bodyPr/>
        <a:lstStyle/>
        <a:p>
          <a:endParaRPr lang="en-GB" sz="1800"/>
        </a:p>
      </dgm:t>
    </dgm:pt>
    <dgm:pt modelId="{E1FACF6D-479C-48F9-AD67-B921DEC74E6B}" type="sibTrans" cxnId="{F45EA323-11D4-4021-924A-F24120CC3D66}">
      <dgm:prSet/>
      <dgm:spPr/>
      <dgm:t>
        <a:bodyPr/>
        <a:lstStyle/>
        <a:p>
          <a:endParaRPr lang="en-GB" sz="1800"/>
        </a:p>
      </dgm:t>
    </dgm:pt>
    <dgm:pt modelId="{1D907F07-5F5C-4918-A5B7-C0A0A1C87944}">
      <dgm:prSet phldrT="[Text]" custT="1"/>
      <dgm:spPr/>
      <dgm:t>
        <a:bodyPr/>
        <a:lstStyle/>
        <a:p>
          <a:r>
            <a:rPr lang="en-GB" sz="1600" dirty="0" smtClean="0"/>
            <a:t>10 years of PRINCE2 use and training</a:t>
          </a:r>
        </a:p>
      </dgm:t>
    </dgm:pt>
    <dgm:pt modelId="{ECEF9E3A-5E47-44B9-BE80-DD3C6C0FB81B}" type="parTrans" cxnId="{100BB094-B84E-4A60-93C0-409B711645CE}">
      <dgm:prSet/>
      <dgm:spPr/>
      <dgm:t>
        <a:bodyPr/>
        <a:lstStyle/>
        <a:p>
          <a:endParaRPr lang="en-GB" sz="1800"/>
        </a:p>
      </dgm:t>
    </dgm:pt>
    <dgm:pt modelId="{401AB97D-937B-4028-9E52-6E989E05EDE0}" type="sibTrans" cxnId="{100BB094-B84E-4A60-93C0-409B711645CE}">
      <dgm:prSet/>
      <dgm:spPr/>
      <dgm:t>
        <a:bodyPr/>
        <a:lstStyle/>
        <a:p>
          <a:endParaRPr lang="en-GB" sz="1800"/>
        </a:p>
      </dgm:t>
    </dgm:pt>
    <dgm:pt modelId="{35A30290-9C57-4B80-9509-619E891A8FCB}">
      <dgm:prSet phldrT="[Text]" custT="1"/>
      <dgm:spPr>
        <a:solidFill>
          <a:srgbClr val="FFC000"/>
        </a:solidFill>
      </dgm:spPr>
      <dgm:t>
        <a:bodyPr/>
        <a:lstStyle/>
        <a:p>
          <a:r>
            <a:rPr lang="en-GB" sz="2800" dirty="0" smtClean="0"/>
            <a:t>Government Agency </a:t>
          </a:r>
        </a:p>
        <a:p>
          <a:r>
            <a:rPr lang="en-GB" sz="2800" dirty="0" smtClean="0"/>
            <a:t>Level 2 some 3 </a:t>
          </a:r>
          <a:endParaRPr lang="en-GB" sz="2800" dirty="0"/>
        </a:p>
      </dgm:t>
    </dgm:pt>
    <dgm:pt modelId="{6D797656-6E9D-4529-876A-218C1913554C}" type="parTrans" cxnId="{C1457D6B-CF2F-4993-906F-CD54D3ECE364}">
      <dgm:prSet/>
      <dgm:spPr/>
      <dgm:t>
        <a:bodyPr/>
        <a:lstStyle/>
        <a:p>
          <a:endParaRPr lang="en-GB" sz="1800"/>
        </a:p>
      </dgm:t>
    </dgm:pt>
    <dgm:pt modelId="{02D38BA1-2E78-449F-A563-C93FE21C3CD5}" type="sibTrans" cxnId="{C1457D6B-CF2F-4993-906F-CD54D3ECE364}">
      <dgm:prSet/>
      <dgm:spPr/>
      <dgm:t>
        <a:bodyPr/>
        <a:lstStyle/>
        <a:p>
          <a:endParaRPr lang="en-GB" sz="1800"/>
        </a:p>
      </dgm:t>
    </dgm:pt>
    <dgm:pt modelId="{ABCC9B5D-9F9C-46DA-84F2-41A4F28FE1AF}">
      <dgm:prSet phldrT="[Text]" custT="1"/>
      <dgm:spPr/>
      <dgm:t>
        <a:bodyPr/>
        <a:lstStyle/>
        <a:p>
          <a:r>
            <a:rPr lang="en-GB" sz="1600" dirty="0" smtClean="0"/>
            <a:t>Project Management embedded moving to MSP</a:t>
          </a:r>
        </a:p>
      </dgm:t>
    </dgm:pt>
    <dgm:pt modelId="{9F3AA2F6-6B6F-4F80-AA2F-911348CEB771}" type="parTrans" cxnId="{36FFA1E2-3BB3-41A6-B121-EDAB385A9438}">
      <dgm:prSet/>
      <dgm:spPr/>
      <dgm:t>
        <a:bodyPr/>
        <a:lstStyle/>
        <a:p>
          <a:endParaRPr lang="en-GB" sz="1800"/>
        </a:p>
      </dgm:t>
    </dgm:pt>
    <dgm:pt modelId="{58DAFDBB-388F-4917-A067-EDE1910231EF}" type="sibTrans" cxnId="{36FFA1E2-3BB3-41A6-B121-EDAB385A9438}">
      <dgm:prSet/>
      <dgm:spPr/>
      <dgm:t>
        <a:bodyPr/>
        <a:lstStyle/>
        <a:p>
          <a:endParaRPr lang="en-GB" sz="1800"/>
        </a:p>
      </dgm:t>
    </dgm:pt>
    <dgm:pt modelId="{6FECEB84-9200-4F43-A517-1A6130771288}">
      <dgm:prSet phldrT="[Text]" custT="1"/>
      <dgm:spPr/>
      <dgm:t>
        <a:bodyPr/>
        <a:lstStyle/>
        <a:p>
          <a:r>
            <a:rPr lang="en-GB" sz="1600" dirty="0" smtClean="0"/>
            <a:t>Success due to strong team ethic, “can do” approach and co location</a:t>
          </a:r>
        </a:p>
      </dgm:t>
    </dgm:pt>
    <dgm:pt modelId="{E9C13F1D-8069-40DD-B219-684BAFC786B9}" type="parTrans" cxnId="{0D4DAD39-40DB-4322-8493-BDE72401D6F7}">
      <dgm:prSet/>
      <dgm:spPr/>
      <dgm:t>
        <a:bodyPr/>
        <a:lstStyle/>
        <a:p>
          <a:endParaRPr lang="en-GB" sz="1800"/>
        </a:p>
      </dgm:t>
    </dgm:pt>
    <dgm:pt modelId="{4ABFFA13-1FB5-4731-8B18-E1678D004F85}" type="sibTrans" cxnId="{0D4DAD39-40DB-4322-8493-BDE72401D6F7}">
      <dgm:prSet/>
      <dgm:spPr/>
      <dgm:t>
        <a:bodyPr/>
        <a:lstStyle/>
        <a:p>
          <a:endParaRPr lang="en-GB" sz="1800"/>
        </a:p>
      </dgm:t>
    </dgm:pt>
    <dgm:pt modelId="{471FBD26-61AD-4FF4-9DDE-F494F6FCA144}">
      <dgm:prSet phldrT="[Text]" custT="1"/>
      <dgm:spPr/>
      <dgm:t>
        <a:bodyPr/>
        <a:lstStyle/>
        <a:p>
          <a:r>
            <a:rPr lang="en-GB" sz="1600" dirty="0" smtClean="0"/>
            <a:t>Significant Perspective gaps and some optimal</a:t>
          </a:r>
          <a:endParaRPr lang="en-GB" sz="1600" dirty="0"/>
        </a:p>
      </dgm:t>
    </dgm:pt>
    <dgm:pt modelId="{9ED70B45-6799-4995-8A04-C25CDB535136}" type="parTrans" cxnId="{B0021844-2708-428B-BA30-0834E9ECA4A1}">
      <dgm:prSet/>
      <dgm:spPr/>
      <dgm:t>
        <a:bodyPr/>
        <a:lstStyle/>
        <a:p>
          <a:endParaRPr lang="en-GB" sz="1800"/>
        </a:p>
      </dgm:t>
    </dgm:pt>
    <dgm:pt modelId="{1AA0ACF8-91C2-415B-9EB1-BA272CF4113A}" type="sibTrans" cxnId="{B0021844-2708-428B-BA30-0834E9ECA4A1}">
      <dgm:prSet/>
      <dgm:spPr/>
      <dgm:t>
        <a:bodyPr/>
        <a:lstStyle/>
        <a:p>
          <a:endParaRPr lang="en-GB" sz="1800"/>
        </a:p>
      </dgm:t>
    </dgm:pt>
    <dgm:pt modelId="{B01F3249-035B-4D3E-9194-359895092E04}">
      <dgm:prSet phldrT="[Text]" custT="1"/>
      <dgm:spPr/>
      <dgm:t>
        <a:bodyPr/>
        <a:lstStyle/>
        <a:p>
          <a:r>
            <a:rPr lang="en-GB" sz="1600" dirty="0" smtClean="0"/>
            <a:t>Improvement plan focused limited resources</a:t>
          </a:r>
          <a:endParaRPr lang="en-GB" sz="1600" dirty="0"/>
        </a:p>
      </dgm:t>
    </dgm:pt>
    <dgm:pt modelId="{9EC4ADA6-DF4B-4CD1-8151-8203B8A66D11}" type="parTrans" cxnId="{D2A4F610-AC83-4933-B236-A72BED354B2A}">
      <dgm:prSet/>
      <dgm:spPr/>
      <dgm:t>
        <a:bodyPr/>
        <a:lstStyle/>
        <a:p>
          <a:endParaRPr lang="en-GB" sz="1800"/>
        </a:p>
      </dgm:t>
    </dgm:pt>
    <dgm:pt modelId="{24A5177B-AD17-451B-902F-65B5BBD0B32D}" type="sibTrans" cxnId="{D2A4F610-AC83-4933-B236-A72BED354B2A}">
      <dgm:prSet/>
      <dgm:spPr/>
      <dgm:t>
        <a:bodyPr/>
        <a:lstStyle/>
        <a:p>
          <a:endParaRPr lang="en-GB" sz="1800"/>
        </a:p>
      </dgm:t>
    </dgm:pt>
    <dgm:pt modelId="{CC59D726-9226-47EE-A0A4-CBB982AD89CD}">
      <dgm:prSet phldrT="[Text]" custT="1"/>
      <dgm:spPr/>
      <dgm:t>
        <a:bodyPr/>
        <a:lstStyle/>
        <a:p>
          <a:r>
            <a:rPr lang="en-GB" sz="1600" dirty="0" smtClean="0"/>
            <a:t>Significant perspective gaps due to vanilla deployment</a:t>
          </a:r>
        </a:p>
      </dgm:t>
    </dgm:pt>
    <dgm:pt modelId="{7E567764-0FE5-443C-A042-C45D6A81F1FA}" type="parTrans" cxnId="{913FD8C9-2855-4575-B7FE-7CF7D2227AA7}">
      <dgm:prSet/>
      <dgm:spPr/>
      <dgm:t>
        <a:bodyPr/>
        <a:lstStyle/>
        <a:p>
          <a:endParaRPr lang="en-GB" sz="1800"/>
        </a:p>
      </dgm:t>
    </dgm:pt>
    <dgm:pt modelId="{296BDBE8-24B2-47C7-B80E-CC0527D77D12}" type="sibTrans" cxnId="{913FD8C9-2855-4575-B7FE-7CF7D2227AA7}">
      <dgm:prSet/>
      <dgm:spPr/>
      <dgm:t>
        <a:bodyPr/>
        <a:lstStyle/>
        <a:p>
          <a:endParaRPr lang="en-GB" sz="1800"/>
        </a:p>
      </dgm:t>
    </dgm:pt>
    <dgm:pt modelId="{024D5F11-BB36-4F0F-ACB9-3F520DF2B6EE}">
      <dgm:prSet phldrT="[Text]" custT="1"/>
      <dgm:spPr/>
      <dgm:t>
        <a:bodyPr/>
        <a:lstStyle/>
        <a:p>
          <a:r>
            <a:rPr lang="en-GB" sz="1600" dirty="0" smtClean="0"/>
            <a:t>Lack of development or process improvement, held back by very poor templates</a:t>
          </a:r>
        </a:p>
      </dgm:t>
    </dgm:pt>
    <dgm:pt modelId="{5394C3AB-763B-427A-804A-73AD52B9CB9C}" type="parTrans" cxnId="{8271210D-825F-4844-8813-55C335E77E7D}">
      <dgm:prSet/>
      <dgm:spPr/>
      <dgm:t>
        <a:bodyPr/>
        <a:lstStyle/>
        <a:p>
          <a:endParaRPr lang="en-GB" sz="1800"/>
        </a:p>
      </dgm:t>
    </dgm:pt>
    <dgm:pt modelId="{646D9A34-854F-47DA-9812-770B3184F522}" type="sibTrans" cxnId="{8271210D-825F-4844-8813-55C335E77E7D}">
      <dgm:prSet/>
      <dgm:spPr/>
      <dgm:t>
        <a:bodyPr/>
        <a:lstStyle/>
        <a:p>
          <a:endParaRPr lang="en-GB" sz="1800"/>
        </a:p>
      </dgm:t>
    </dgm:pt>
    <dgm:pt modelId="{323048AE-319D-4D03-A7E6-38D3997A18E3}">
      <dgm:prSet phldrT="[Text]" custT="1"/>
      <dgm:spPr/>
      <dgm:t>
        <a:bodyPr/>
        <a:lstStyle/>
        <a:p>
          <a:endParaRPr lang="en-GB" sz="1800" dirty="0" smtClean="0"/>
        </a:p>
      </dgm:t>
    </dgm:pt>
    <dgm:pt modelId="{A900DF33-CB79-4319-992E-EA0BE601927C}" type="parTrans" cxnId="{F2FFC2BE-9626-4CBD-9E0A-B05519AD25C9}">
      <dgm:prSet/>
      <dgm:spPr/>
      <dgm:t>
        <a:bodyPr/>
        <a:lstStyle/>
        <a:p>
          <a:endParaRPr lang="en-GB" sz="1800"/>
        </a:p>
      </dgm:t>
    </dgm:pt>
    <dgm:pt modelId="{0EE36558-09E9-43B0-8FA6-6D9BEA96BEAE}" type="sibTrans" cxnId="{F2FFC2BE-9626-4CBD-9E0A-B05519AD25C9}">
      <dgm:prSet/>
      <dgm:spPr/>
      <dgm:t>
        <a:bodyPr/>
        <a:lstStyle/>
        <a:p>
          <a:endParaRPr lang="en-GB" sz="1800"/>
        </a:p>
      </dgm:t>
    </dgm:pt>
    <dgm:pt modelId="{C6586AB9-C6B3-4915-B504-F5E68C02AEC7}">
      <dgm:prSet phldrT="[Text]" custT="1"/>
      <dgm:spPr/>
      <dgm:t>
        <a:bodyPr/>
        <a:lstStyle/>
        <a:p>
          <a:r>
            <a:rPr lang="en-GB" sz="1600" dirty="0" smtClean="0"/>
            <a:t>Held back by lack of processes, standards and documentation</a:t>
          </a:r>
        </a:p>
      </dgm:t>
    </dgm:pt>
    <dgm:pt modelId="{EA0B00A6-5433-49DE-9FA0-F65A79186A3E}" type="parTrans" cxnId="{388E9D92-6EDD-4B94-87DC-F1C4ED9F1104}">
      <dgm:prSet/>
      <dgm:spPr/>
      <dgm:t>
        <a:bodyPr/>
        <a:lstStyle/>
        <a:p>
          <a:endParaRPr lang="en-GB" sz="1800"/>
        </a:p>
      </dgm:t>
    </dgm:pt>
    <dgm:pt modelId="{93B16AA0-DCF5-4A91-9E66-61153BADCD45}" type="sibTrans" cxnId="{388E9D92-6EDD-4B94-87DC-F1C4ED9F1104}">
      <dgm:prSet/>
      <dgm:spPr/>
      <dgm:t>
        <a:bodyPr/>
        <a:lstStyle/>
        <a:p>
          <a:endParaRPr lang="en-GB" sz="1800"/>
        </a:p>
      </dgm:t>
    </dgm:pt>
    <dgm:pt modelId="{09C567D8-5586-4E1A-840A-C1F117EEED0C}">
      <dgm:prSet phldrT="[Text]" custT="1"/>
      <dgm:spPr/>
      <dgm:t>
        <a:bodyPr/>
        <a:lstStyle/>
        <a:p>
          <a:endParaRPr lang="en-GB" sz="1600" dirty="0" smtClean="0"/>
        </a:p>
      </dgm:t>
    </dgm:pt>
    <dgm:pt modelId="{2E6F8E30-36CD-48A9-93D3-3E29F93D7FC3}" type="parTrans" cxnId="{E95E92D4-D545-4153-9394-E707D2B07770}">
      <dgm:prSet/>
      <dgm:spPr/>
      <dgm:t>
        <a:bodyPr/>
        <a:lstStyle/>
        <a:p>
          <a:endParaRPr lang="en-GB" sz="1800"/>
        </a:p>
      </dgm:t>
    </dgm:pt>
    <dgm:pt modelId="{11B3C031-3825-4B1E-8667-136E603744D0}" type="sibTrans" cxnId="{E95E92D4-D545-4153-9394-E707D2B07770}">
      <dgm:prSet/>
      <dgm:spPr/>
      <dgm:t>
        <a:bodyPr/>
        <a:lstStyle/>
        <a:p>
          <a:endParaRPr lang="en-GB" sz="1800"/>
        </a:p>
      </dgm:t>
    </dgm:pt>
    <dgm:pt modelId="{FBD5CEEC-D47E-4FA2-9DCB-BF067B60266F}" type="pres">
      <dgm:prSet presAssocID="{05933598-B09A-4FF6-B560-B7B7C0C805D7}" presName="Name0" presStyleCnt="0">
        <dgm:presLayoutVars>
          <dgm:dir/>
          <dgm:animLvl val="lvl"/>
          <dgm:resizeHandles val="exact"/>
        </dgm:presLayoutVars>
      </dgm:prSet>
      <dgm:spPr/>
      <dgm:t>
        <a:bodyPr/>
        <a:lstStyle/>
        <a:p>
          <a:endParaRPr lang="en-GB"/>
        </a:p>
      </dgm:t>
    </dgm:pt>
    <dgm:pt modelId="{9D15B64F-95C4-49E0-BD32-39D32BE87A80}" type="pres">
      <dgm:prSet presAssocID="{577440CF-ED05-4D00-B1E0-21FB21A974D0}" presName="linNode" presStyleCnt="0"/>
      <dgm:spPr/>
      <dgm:t>
        <a:bodyPr/>
        <a:lstStyle/>
        <a:p>
          <a:endParaRPr lang="en-GB"/>
        </a:p>
      </dgm:t>
    </dgm:pt>
    <dgm:pt modelId="{405ADE01-37F2-49FB-A79F-9C480B357053}" type="pres">
      <dgm:prSet presAssocID="{577440CF-ED05-4D00-B1E0-21FB21A974D0}" presName="parentText" presStyleLbl="node1" presStyleIdx="0" presStyleCnt="3">
        <dgm:presLayoutVars>
          <dgm:chMax val="1"/>
          <dgm:bulletEnabled val="1"/>
        </dgm:presLayoutVars>
      </dgm:prSet>
      <dgm:spPr/>
      <dgm:t>
        <a:bodyPr/>
        <a:lstStyle/>
        <a:p>
          <a:endParaRPr lang="en-GB"/>
        </a:p>
      </dgm:t>
    </dgm:pt>
    <dgm:pt modelId="{F38463AA-7CA3-40B7-AB11-2E5898906858}" type="pres">
      <dgm:prSet presAssocID="{577440CF-ED05-4D00-B1E0-21FB21A974D0}" presName="descendantText" presStyleLbl="alignAccFollowNode1" presStyleIdx="0" presStyleCnt="3" custScaleY="104924">
        <dgm:presLayoutVars>
          <dgm:bulletEnabled val="1"/>
        </dgm:presLayoutVars>
      </dgm:prSet>
      <dgm:spPr/>
      <dgm:t>
        <a:bodyPr/>
        <a:lstStyle/>
        <a:p>
          <a:endParaRPr lang="en-GB"/>
        </a:p>
      </dgm:t>
    </dgm:pt>
    <dgm:pt modelId="{38B1A5E4-A1EC-4A75-9D1E-860B43D12F83}" type="pres">
      <dgm:prSet presAssocID="{C2580441-7022-4F31-B44F-860EAF9BBC33}" presName="sp" presStyleCnt="0"/>
      <dgm:spPr/>
      <dgm:t>
        <a:bodyPr/>
        <a:lstStyle/>
        <a:p>
          <a:endParaRPr lang="en-GB"/>
        </a:p>
      </dgm:t>
    </dgm:pt>
    <dgm:pt modelId="{2CE3282C-5FCF-448B-A3B8-22505A7E9421}" type="pres">
      <dgm:prSet presAssocID="{962998EC-B9BD-4030-A5B0-DCF09567F005}" presName="linNode" presStyleCnt="0"/>
      <dgm:spPr/>
      <dgm:t>
        <a:bodyPr/>
        <a:lstStyle/>
        <a:p>
          <a:endParaRPr lang="en-GB"/>
        </a:p>
      </dgm:t>
    </dgm:pt>
    <dgm:pt modelId="{CF306D49-1A89-4D34-9EC0-16BE2446BC85}" type="pres">
      <dgm:prSet presAssocID="{962998EC-B9BD-4030-A5B0-DCF09567F005}" presName="parentText" presStyleLbl="node1" presStyleIdx="1" presStyleCnt="3">
        <dgm:presLayoutVars>
          <dgm:chMax val="1"/>
          <dgm:bulletEnabled val="1"/>
        </dgm:presLayoutVars>
      </dgm:prSet>
      <dgm:spPr/>
      <dgm:t>
        <a:bodyPr/>
        <a:lstStyle/>
        <a:p>
          <a:endParaRPr lang="en-GB"/>
        </a:p>
      </dgm:t>
    </dgm:pt>
    <dgm:pt modelId="{E0372068-3F47-4C48-A836-8D7A8DD32542}" type="pres">
      <dgm:prSet presAssocID="{962998EC-B9BD-4030-A5B0-DCF09567F005}" presName="descendantText" presStyleLbl="alignAccFollowNode1" presStyleIdx="1" presStyleCnt="3" custScaleY="82828" custLinFactNeighborX="-1130" custLinFactNeighborY="1515">
        <dgm:presLayoutVars>
          <dgm:bulletEnabled val="1"/>
        </dgm:presLayoutVars>
      </dgm:prSet>
      <dgm:spPr/>
      <dgm:t>
        <a:bodyPr/>
        <a:lstStyle/>
        <a:p>
          <a:endParaRPr lang="en-GB"/>
        </a:p>
      </dgm:t>
    </dgm:pt>
    <dgm:pt modelId="{F48D9EF9-F6F0-45D0-B8AD-38B3E0D168FD}" type="pres">
      <dgm:prSet presAssocID="{E1FACF6D-479C-48F9-AD67-B921DEC74E6B}" presName="sp" presStyleCnt="0"/>
      <dgm:spPr/>
      <dgm:t>
        <a:bodyPr/>
        <a:lstStyle/>
        <a:p>
          <a:endParaRPr lang="en-GB"/>
        </a:p>
      </dgm:t>
    </dgm:pt>
    <dgm:pt modelId="{CCE39E41-1105-41E4-AFB8-CE1F152669BC}" type="pres">
      <dgm:prSet presAssocID="{35A30290-9C57-4B80-9509-619E891A8FCB}" presName="linNode" presStyleCnt="0"/>
      <dgm:spPr/>
      <dgm:t>
        <a:bodyPr/>
        <a:lstStyle/>
        <a:p>
          <a:endParaRPr lang="en-GB"/>
        </a:p>
      </dgm:t>
    </dgm:pt>
    <dgm:pt modelId="{E6F2D80A-8639-4C0C-BEF9-142C816D29C5}" type="pres">
      <dgm:prSet presAssocID="{35A30290-9C57-4B80-9509-619E891A8FCB}" presName="parentText" presStyleLbl="node1" presStyleIdx="2" presStyleCnt="3">
        <dgm:presLayoutVars>
          <dgm:chMax val="1"/>
          <dgm:bulletEnabled val="1"/>
        </dgm:presLayoutVars>
      </dgm:prSet>
      <dgm:spPr/>
      <dgm:t>
        <a:bodyPr/>
        <a:lstStyle/>
        <a:p>
          <a:endParaRPr lang="en-GB"/>
        </a:p>
      </dgm:t>
    </dgm:pt>
    <dgm:pt modelId="{B0423C8F-DD26-405C-A7A9-0E9479DB3B88}" type="pres">
      <dgm:prSet presAssocID="{35A30290-9C57-4B80-9509-619E891A8FCB}" presName="descendantText" presStyleLbl="alignAccFollowNode1" presStyleIdx="2" presStyleCnt="3" custScaleY="123181" custLinFactNeighborY="568">
        <dgm:presLayoutVars>
          <dgm:bulletEnabled val="1"/>
        </dgm:presLayoutVars>
      </dgm:prSet>
      <dgm:spPr/>
      <dgm:t>
        <a:bodyPr/>
        <a:lstStyle/>
        <a:p>
          <a:endParaRPr lang="en-GB"/>
        </a:p>
      </dgm:t>
    </dgm:pt>
  </dgm:ptLst>
  <dgm:cxnLst>
    <dgm:cxn modelId="{6BDF5BE8-8082-4926-A802-40E5D4D548B4}" type="presOf" srcId="{09C567D8-5586-4E1A-840A-C1F117EEED0C}" destId="{B0423C8F-DD26-405C-A7A9-0E9479DB3B88}" srcOrd="0" destOrd="0" presId="urn:microsoft.com/office/officeart/2005/8/layout/vList5"/>
    <dgm:cxn modelId="{D40EC05A-E786-4C7E-8AD6-5504A7449E56}" type="presOf" srcId="{577440CF-ED05-4D00-B1E0-21FB21A974D0}" destId="{405ADE01-37F2-49FB-A79F-9C480B357053}" srcOrd="0" destOrd="0" presId="urn:microsoft.com/office/officeart/2005/8/layout/vList5"/>
    <dgm:cxn modelId="{0D4DAD39-40DB-4322-8493-BDE72401D6F7}" srcId="{35A30290-9C57-4B80-9509-619E891A8FCB}" destId="{6FECEB84-9200-4F43-A517-1A6130771288}" srcOrd="2" destOrd="0" parTransId="{E9C13F1D-8069-40DD-B219-684BAFC786B9}" sibTransId="{4ABFFA13-1FB5-4731-8B18-E1678D004F85}"/>
    <dgm:cxn modelId="{D6B83F49-7603-4087-9795-3A152E486FD9}" type="presOf" srcId="{1D907F07-5F5C-4918-A5B7-C0A0A1C87944}" destId="{E0372068-3F47-4C48-A836-8D7A8DD32542}" srcOrd="0" destOrd="0" presId="urn:microsoft.com/office/officeart/2005/8/layout/vList5"/>
    <dgm:cxn modelId="{F2FFC2BE-9626-4CBD-9E0A-B05519AD25C9}" srcId="{35A30290-9C57-4B80-9509-619E891A8FCB}" destId="{323048AE-319D-4D03-A7E6-38D3997A18E3}" srcOrd="4" destOrd="0" parTransId="{A900DF33-CB79-4319-992E-EA0BE601927C}" sibTransId="{0EE36558-09E9-43B0-8FA6-6D9BEA96BEAE}"/>
    <dgm:cxn modelId="{8271210D-825F-4844-8813-55C335E77E7D}" srcId="{962998EC-B9BD-4030-A5B0-DCF09567F005}" destId="{024D5F11-BB36-4F0F-ACB9-3F520DF2B6EE}" srcOrd="2" destOrd="0" parTransId="{5394C3AB-763B-427A-804A-73AD52B9CB9C}" sibTransId="{646D9A34-854F-47DA-9812-770B3184F522}"/>
    <dgm:cxn modelId="{D2A4F610-AC83-4933-B236-A72BED354B2A}" srcId="{577440CF-ED05-4D00-B1E0-21FB21A974D0}" destId="{B01F3249-035B-4D3E-9194-359895092E04}" srcOrd="3" destOrd="0" parTransId="{9EC4ADA6-DF4B-4CD1-8151-8203B8A66D11}" sibTransId="{24A5177B-AD17-451B-902F-65B5BBD0B32D}"/>
    <dgm:cxn modelId="{3B29E3D2-9BE1-4BF7-86C8-FC97B4FAAC33}" type="presOf" srcId="{35A30290-9C57-4B80-9509-619E891A8FCB}" destId="{E6F2D80A-8639-4C0C-BEF9-142C816D29C5}" srcOrd="0" destOrd="0" presId="urn:microsoft.com/office/officeart/2005/8/layout/vList5"/>
    <dgm:cxn modelId="{50D703B5-3699-43DA-A582-DC38EF7FB1A5}" type="presOf" srcId="{962998EC-B9BD-4030-A5B0-DCF09567F005}" destId="{CF306D49-1A89-4D34-9EC0-16BE2446BC85}" srcOrd="0" destOrd="0" presId="urn:microsoft.com/office/officeart/2005/8/layout/vList5"/>
    <dgm:cxn modelId="{C1457D6B-CF2F-4993-906F-CD54D3ECE364}" srcId="{05933598-B09A-4FF6-B560-B7B7C0C805D7}" destId="{35A30290-9C57-4B80-9509-619E891A8FCB}" srcOrd="2" destOrd="0" parTransId="{6D797656-6E9D-4529-876A-218C1913554C}" sibTransId="{02D38BA1-2E78-449F-A563-C93FE21C3CD5}"/>
    <dgm:cxn modelId="{FEF4CEBB-216E-4B97-BAA1-DBF60939BD4A}" type="presOf" srcId="{C56693D5-960E-4DF4-8BAC-7683D0796BDF}" destId="{F38463AA-7CA3-40B7-AB11-2E5898906858}" srcOrd="0" destOrd="1" presId="urn:microsoft.com/office/officeart/2005/8/layout/vList5"/>
    <dgm:cxn modelId="{E2B77C01-B462-4880-A41B-8594A28C16FE}" type="presOf" srcId="{CC59D726-9226-47EE-A0A4-CBB982AD89CD}" destId="{E0372068-3F47-4C48-A836-8D7A8DD32542}" srcOrd="0" destOrd="1" presId="urn:microsoft.com/office/officeart/2005/8/layout/vList5"/>
    <dgm:cxn modelId="{78AFDD18-0FE4-4E1F-B8DF-D6B995E5C409}" srcId="{577440CF-ED05-4D00-B1E0-21FB21A974D0}" destId="{C56693D5-960E-4DF4-8BAC-7683D0796BDF}" srcOrd="1" destOrd="0" parTransId="{60ABE419-7133-4EFD-8F20-5ED2D1E20C6E}" sibTransId="{73F795D9-6620-4C1C-9D7B-2EA2052F93A2}"/>
    <dgm:cxn modelId="{100BB094-B84E-4A60-93C0-409B711645CE}" srcId="{962998EC-B9BD-4030-A5B0-DCF09567F005}" destId="{1D907F07-5F5C-4918-A5B7-C0A0A1C87944}" srcOrd="0" destOrd="0" parTransId="{ECEF9E3A-5E47-44B9-BE80-DD3C6C0FB81B}" sibTransId="{401AB97D-937B-4028-9E52-6E989E05EDE0}"/>
    <dgm:cxn modelId="{B8002A6D-6026-4BDE-A1C4-97CB23D74AAA}" srcId="{577440CF-ED05-4D00-B1E0-21FB21A974D0}" destId="{49B3C5E1-82C4-4F7A-A1F1-7BC8A3115FB7}" srcOrd="0" destOrd="0" parTransId="{2FF21262-E0FC-40B5-8EAD-D3C11E335985}" sibTransId="{D2C672DF-CA83-4A6E-9A61-E6C26C8AB29F}"/>
    <dgm:cxn modelId="{36FFA1E2-3BB3-41A6-B121-EDAB385A9438}" srcId="{35A30290-9C57-4B80-9509-619E891A8FCB}" destId="{ABCC9B5D-9F9C-46DA-84F2-41A4F28FE1AF}" srcOrd="1" destOrd="0" parTransId="{9F3AA2F6-6B6F-4F80-AA2F-911348CEB771}" sibTransId="{58DAFDBB-388F-4917-A067-EDE1910231EF}"/>
    <dgm:cxn modelId="{E2FF8453-D664-4BE6-8A2B-BE87E5912092}" type="presOf" srcId="{49B3C5E1-82C4-4F7A-A1F1-7BC8A3115FB7}" destId="{F38463AA-7CA3-40B7-AB11-2E5898906858}" srcOrd="0" destOrd="0" presId="urn:microsoft.com/office/officeart/2005/8/layout/vList5"/>
    <dgm:cxn modelId="{AA7DD28C-4958-40F9-B434-A180917005BF}" type="presOf" srcId="{B01F3249-035B-4D3E-9194-359895092E04}" destId="{F38463AA-7CA3-40B7-AB11-2E5898906858}" srcOrd="0" destOrd="3" presId="urn:microsoft.com/office/officeart/2005/8/layout/vList5"/>
    <dgm:cxn modelId="{913FD8C9-2855-4575-B7FE-7CF7D2227AA7}" srcId="{962998EC-B9BD-4030-A5B0-DCF09567F005}" destId="{CC59D726-9226-47EE-A0A4-CBB982AD89CD}" srcOrd="1" destOrd="0" parTransId="{7E567764-0FE5-443C-A042-C45D6A81F1FA}" sibTransId="{296BDBE8-24B2-47C7-B80E-CC0527D77D12}"/>
    <dgm:cxn modelId="{CB32C625-976F-4C70-A160-569561DD5168}" type="presOf" srcId="{6FECEB84-9200-4F43-A517-1A6130771288}" destId="{B0423C8F-DD26-405C-A7A9-0E9479DB3B88}" srcOrd="0" destOrd="2" presId="urn:microsoft.com/office/officeart/2005/8/layout/vList5"/>
    <dgm:cxn modelId="{E95E92D4-D545-4153-9394-E707D2B07770}" srcId="{35A30290-9C57-4B80-9509-619E891A8FCB}" destId="{09C567D8-5586-4E1A-840A-C1F117EEED0C}" srcOrd="0" destOrd="0" parTransId="{2E6F8E30-36CD-48A9-93D3-3E29F93D7FC3}" sibTransId="{11B3C031-3825-4B1E-8667-136E603744D0}"/>
    <dgm:cxn modelId="{F45EA323-11D4-4021-924A-F24120CC3D66}" srcId="{05933598-B09A-4FF6-B560-B7B7C0C805D7}" destId="{962998EC-B9BD-4030-A5B0-DCF09567F005}" srcOrd="1" destOrd="0" parTransId="{F6C73B73-E4B3-4E87-9DD9-6B40C21B64E6}" sibTransId="{E1FACF6D-479C-48F9-AD67-B921DEC74E6B}"/>
    <dgm:cxn modelId="{5BE18274-727B-48A3-B41E-066FE88C17EF}" type="presOf" srcId="{C6586AB9-C6B3-4915-B504-F5E68C02AEC7}" destId="{B0423C8F-DD26-405C-A7A9-0E9479DB3B88}" srcOrd="0" destOrd="3" presId="urn:microsoft.com/office/officeart/2005/8/layout/vList5"/>
    <dgm:cxn modelId="{85AA0E8B-A026-4D23-AFB3-B216FE97DE50}" type="presOf" srcId="{323048AE-319D-4D03-A7E6-38D3997A18E3}" destId="{B0423C8F-DD26-405C-A7A9-0E9479DB3B88}" srcOrd="0" destOrd="4" presId="urn:microsoft.com/office/officeart/2005/8/layout/vList5"/>
    <dgm:cxn modelId="{6C8ABF7B-33AF-40BC-B2CB-52811891364E}" type="presOf" srcId="{ABCC9B5D-9F9C-46DA-84F2-41A4F28FE1AF}" destId="{B0423C8F-DD26-405C-A7A9-0E9479DB3B88}" srcOrd="0" destOrd="1" presId="urn:microsoft.com/office/officeart/2005/8/layout/vList5"/>
    <dgm:cxn modelId="{455FD4F0-AA3E-4DBB-89E1-4DDCFFA83890}" type="presOf" srcId="{05933598-B09A-4FF6-B560-B7B7C0C805D7}" destId="{FBD5CEEC-D47E-4FA2-9DCB-BF067B60266F}" srcOrd="0" destOrd="0" presId="urn:microsoft.com/office/officeart/2005/8/layout/vList5"/>
    <dgm:cxn modelId="{388E9D92-6EDD-4B94-87DC-F1C4ED9F1104}" srcId="{35A30290-9C57-4B80-9509-619E891A8FCB}" destId="{C6586AB9-C6B3-4915-B504-F5E68C02AEC7}" srcOrd="3" destOrd="0" parTransId="{EA0B00A6-5433-49DE-9FA0-F65A79186A3E}" sibTransId="{93B16AA0-DCF5-4A91-9E66-61153BADCD45}"/>
    <dgm:cxn modelId="{B0021844-2708-428B-BA30-0834E9ECA4A1}" srcId="{577440CF-ED05-4D00-B1E0-21FB21A974D0}" destId="{471FBD26-61AD-4FF4-9DDE-F494F6FCA144}" srcOrd="2" destOrd="0" parTransId="{9ED70B45-6799-4995-8A04-C25CDB535136}" sibTransId="{1AA0ACF8-91C2-415B-9EB1-BA272CF4113A}"/>
    <dgm:cxn modelId="{B5CD99C7-B9BB-44FF-AFDF-7A0D866402BB}" srcId="{05933598-B09A-4FF6-B560-B7B7C0C805D7}" destId="{577440CF-ED05-4D00-B1E0-21FB21A974D0}" srcOrd="0" destOrd="0" parTransId="{887F16FE-50D6-405D-ADEA-331530466D58}" sibTransId="{C2580441-7022-4F31-B44F-860EAF9BBC33}"/>
    <dgm:cxn modelId="{35B862B5-48F7-4D88-894C-A847B61D5D71}" type="presOf" srcId="{024D5F11-BB36-4F0F-ACB9-3F520DF2B6EE}" destId="{E0372068-3F47-4C48-A836-8D7A8DD32542}" srcOrd="0" destOrd="2" presId="urn:microsoft.com/office/officeart/2005/8/layout/vList5"/>
    <dgm:cxn modelId="{0A816596-6443-46E8-9053-A4719E989B3B}" type="presOf" srcId="{471FBD26-61AD-4FF4-9DDE-F494F6FCA144}" destId="{F38463AA-7CA3-40B7-AB11-2E5898906858}" srcOrd="0" destOrd="2" presId="urn:microsoft.com/office/officeart/2005/8/layout/vList5"/>
    <dgm:cxn modelId="{0C333CD4-1A77-4183-B4FA-AAE4883715FD}" type="presParOf" srcId="{FBD5CEEC-D47E-4FA2-9DCB-BF067B60266F}" destId="{9D15B64F-95C4-49E0-BD32-39D32BE87A80}" srcOrd="0" destOrd="0" presId="urn:microsoft.com/office/officeart/2005/8/layout/vList5"/>
    <dgm:cxn modelId="{7290F12E-CEAC-4D41-8BCF-EE5D72059566}" type="presParOf" srcId="{9D15B64F-95C4-49E0-BD32-39D32BE87A80}" destId="{405ADE01-37F2-49FB-A79F-9C480B357053}" srcOrd="0" destOrd="0" presId="urn:microsoft.com/office/officeart/2005/8/layout/vList5"/>
    <dgm:cxn modelId="{21BA690E-F919-419D-BC12-FB9B4B9CD382}" type="presParOf" srcId="{9D15B64F-95C4-49E0-BD32-39D32BE87A80}" destId="{F38463AA-7CA3-40B7-AB11-2E5898906858}" srcOrd="1" destOrd="0" presId="urn:microsoft.com/office/officeart/2005/8/layout/vList5"/>
    <dgm:cxn modelId="{1011877D-09BF-4555-9B60-C9C5B9C47417}" type="presParOf" srcId="{FBD5CEEC-D47E-4FA2-9DCB-BF067B60266F}" destId="{38B1A5E4-A1EC-4A75-9D1E-860B43D12F83}" srcOrd="1" destOrd="0" presId="urn:microsoft.com/office/officeart/2005/8/layout/vList5"/>
    <dgm:cxn modelId="{5F75AD82-3443-4F00-BC96-9547B586EA70}" type="presParOf" srcId="{FBD5CEEC-D47E-4FA2-9DCB-BF067B60266F}" destId="{2CE3282C-5FCF-448B-A3B8-22505A7E9421}" srcOrd="2" destOrd="0" presId="urn:microsoft.com/office/officeart/2005/8/layout/vList5"/>
    <dgm:cxn modelId="{F41CF7DF-BD37-4E17-80CE-D6C9FCEC34B6}" type="presParOf" srcId="{2CE3282C-5FCF-448B-A3B8-22505A7E9421}" destId="{CF306D49-1A89-4D34-9EC0-16BE2446BC85}" srcOrd="0" destOrd="0" presId="urn:microsoft.com/office/officeart/2005/8/layout/vList5"/>
    <dgm:cxn modelId="{3BF5C3C3-28BD-494C-966B-01E34F85CD11}" type="presParOf" srcId="{2CE3282C-5FCF-448B-A3B8-22505A7E9421}" destId="{E0372068-3F47-4C48-A836-8D7A8DD32542}" srcOrd="1" destOrd="0" presId="urn:microsoft.com/office/officeart/2005/8/layout/vList5"/>
    <dgm:cxn modelId="{A403F00C-F5FC-494F-B798-697F6A3C29A8}" type="presParOf" srcId="{FBD5CEEC-D47E-4FA2-9DCB-BF067B60266F}" destId="{F48D9EF9-F6F0-45D0-B8AD-38B3E0D168FD}" srcOrd="3" destOrd="0" presId="urn:microsoft.com/office/officeart/2005/8/layout/vList5"/>
    <dgm:cxn modelId="{1AA78CC2-4FC1-4206-AFA6-BE32CE25EA18}" type="presParOf" srcId="{FBD5CEEC-D47E-4FA2-9DCB-BF067B60266F}" destId="{CCE39E41-1105-41E4-AFB8-CE1F152669BC}" srcOrd="4" destOrd="0" presId="urn:microsoft.com/office/officeart/2005/8/layout/vList5"/>
    <dgm:cxn modelId="{920D8EE3-9913-4B25-A3D6-7C4512DEA16D}" type="presParOf" srcId="{CCE39E41-1105-41E4-AFB8-CE1F152669BC}" destId="{E6F2D80A-8639-4C0C-BEF9-142C816D29C5}" srcOrd="0" destOrd="0" presId="urn:microsoft.com/office/officeart/2005/8/layout/vList5"/>
    <dgm:cxn modelId="{8F852473-8CB5-403A-9875-9FB8476143B5}" type="presParOf" srcId="{CCE39E41-1105-41E4-AFB8-CE1F152669BC}" destId="{B0423C8F-DD26-405C-A7A9-0E9479DB3B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69E20-DF30-4235-9900-F99A150E3801}"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GB"/>
        </a:p>
      </dgm:t>
    </dgm:pt>
    <dgm:pt modelId="{70D5EE8C-B817-45F6-A243-9420C6621E5B}">
      <dgm:prSet phldrT="[Text]"/>
      <dgm:spPr>
        <a:solidFill>
          <a:srgbClr val="00B050"/>
        </a:solidFill>
      </dgm:spPr>
      <dgm:t>
        <a:bodyPr/>
        <a:lstStyle/>
        <a:p>
          <a:r>
            <a:rPr lang="en-GB" dirty="0" smtClean="0"/>
            <a:t>Increased</a:t>
          </a:r>
        </a:p>
        <a:p>
          <a:r>
            <a:rPr lang="en-GB" dirty="0" smtClean="0"/>
            <a:t>Success</a:t>
          </a:r>
          <a:endParaRPr lang="en-GB" dirty="0"/>
        </a:p>
      </dgm:t>
    </dgm:pt>
    <dgm:pt modelId="{3F2C3910-C493-4C84-8C5D-1C764B053427}" type="parTrans" cxnId="{33FECE6A-1549-4825-8F97-91DBCA8F403F}">
      <dgm:prSet/>
      <dgm:spPr/>
      <dgm:t>
        <a:bodyPr/>
        <a:lstStyle/>
        <a:p>
          <a:endParaRPr lang="en-GB"/>
        </a:p>
      </dgm:t>
    </dgm:pt>
    <dgm:pt modelId="{5A703599-9F55-4A95-A0EB-6F2BC3A4088F}" type="sibTrans" cxnId="{33FECE6A-1549-4825-8F97-91DBCA8F403F}">
      <dgm:prSet/>
      <dgm:spPr/>
      <dgm:t>
        <a:bodyPr/>
        <a:lstStyle/>
        <a:p>
          <a:endParaRPr lang="en-GB"/>
        </a:p>
      </dgm:t>
    </dgm:pt>
    <dgm:pt modelId="{37FAE4BF-E32E-43CF-B61F-D4E0296D99D6}">
      <dgm:prSet phldrT="[Text]"/>
      <dgm:spPr>
        <a:solidFill>
          <a:srgbClr val="FFC000"/>
        </a:solidFill>
      </dgm:spPr>
      <dgm:t>
        <a:bodyPr/>
        <a:lstStyle/>
        <a:p>
          <a:r>
            <a:rPr lang="en-GB" dirty="0" smtClean="0"/>
            <a:t>Avoid duplication</a:t>
          </a:r>
          <a:endParaRPr lang="en-GB" dirty="0"/>
        </a:p>
      </dgm:t>
    </dgm:pt>
    <dgm:pt modelId="{076786DA-5897-409E-A1AE-D7EFDA0D185C}" type="parTrans" cxnId="{7F6FA6F9-100B-4C1A-A99A-3D3E73BCABB2}">
      <dgm:prSet/>
      <dgm:spPr/>
      <dgm:t>
        <a:bodyPr/>
        <a:lstStyle/>
        <a:p>
          <a:endParaRPr lang="en-GB"/>
        </a:p>
      </dgm:t>
    </dgm:pt>
    <dgm:pt modelId="{140C093B-E68C-42AB-9245-B72966FE6E71}" type="sibTrans" cxnId="{7F6FA6F9-100B-4C1A-A99A-3D3E73BCABB2}">
      <dgm:prSet/>
      <dgm:spPr/>
      <dgm:t>
        <a:bodyPr/>
        <a:lstStyle/>
        <a:p>
          <a:endParaRPr lang="en-GB"/>
        </a:p>
      </dgm:t>
    </dgm:pt>
    <dgm:pt modelId="{C6974231-4133-4D50-ACEB-321A2D40E6BB}">
      <dgm:prSet phldrT="[Text]"/>
      <dgm:spPr>
        <a:solidFill>
          <a:srgbClr val="CC0099"/>
        </a:solidFill>
      </dgm:spPr>
      <dgm:t>
        <a:bodyPr/>
        <a:lstStyle/>
        <a:p>
          <a:r>
            <a:rPr lang="en-GB" dirty="0" smtClean="0"/>
            <a:t>Avoidance of wasteful investment</a:t>
          </a:r>
          <a:endParaRPr lang="en-GB" dirty="0"/>
        </a:p>
      </dgm:t>
    </dgm:pt>
    <dgm:pt modelId="{FCF2F2DD-8765-4037-9C07-5C445B2975E0}" type="parTrans" cxnId="{A7ACEA26-B0BE-4BE2-9201-CCD834C7DEA9}">
      <dgm:prSet/>
      <dgm:spPr/>
      <dgm:t>
        <a:bodyPr/>
        <a:lstStyle/>
        <a:p>
          <a:endParaRPr lang="en-GB"/>
        </a:p>
      </dgm:t>
    </dgm:pt>
    <dgm:pt modelId="{454AF7ED-E736-4F20-9B67-D2409BDDC740}" type="sibTrans" cxnId="{A7ACEA26-B0BE-4BE2-9201-CCD834C7DEA9}">
      <dgm:prSet/>
      <dgm:spPr/>
      <dgm:t>
        <a:bodyPr/>
        <a:lstStyle/>
        <a:p>
          <a:endParaRPr lang="en-GB"/>
        </a:p>
      </dgm:t>
    </dgm:pt>
    <dgm:pt modelId="{75A21D55-FB83-488F-98C8-83B347D46101}">
      <dgm:prSet phldrT="[Text]"/>
      <dgm:spPr/>
      <dgm:t>
        <a:bodyPr/>
        <a:lstStyle/>
        <a:p>
          <a:r>
            <a:rPr lang="en-GB" dirty="0" smtClean="0"/>
            <a:t>Justification of continued investment</a:t>
          </a:r>
          <a:endParaRPr lang="en-GB" dirty="0"/>
        </a:p>
      </dgm:t>
    </dgm:pt>
    <dgm:pt modelId="{98953AC2-4711-49D9-A97F-2ADEF986066B}" type="parTrans" cxnId="{E95344F2-87CF-49BA-9263-DB88D2B69058}">
      <dgm:prSet/>
      <dgm:spPr/>
      <dgm:t>
        <a:bodyPr/>
        <a:lstStyle/>
        <a:p>
          <a:endParaRPr lang="en-GB"/>
        </a:p>
      </dgm:t>
    </dgm:pt>
    <dgm:pt modelId="{50C258A1-B93D-44DA-88E2-13923FA923C2}" type="sibTrans" cxnId="{E95344F2-87CF-49BA-9263-DB88D2B69058}">
      <dgm:prSet/>
      <dgm:spPr/>
      <dgm:t>
        <a:bodyPr/>
        <a:lstStyle/>
        <a:p>
          <a:endParaRPr lang="en-GB"/>
        </a:p>
      </dgm:t>
    </dgm:pt>
    <dgm:pt modelId="{69C7AF39-166B-4629-B9C3-969A08EE3159}">
      <dgm:prSet phldrT="[Text]"/>
      <dgm:spPr>
        <a:solidFill>
          <a:srgbClr val="C00000"/>
        </a:solidFill>
      </dgm:spPr>
      <dgm:t>
        <a:bodyPr/>
        <a:lstStyle/>
        <a:p>
          <a:r>
            <a:rPr lang="en-GB" dirty="0" smtClean="0"/>
            <a:t>Systematic</a:t>
          </a:r>
        </a:p>
        <a:p>
          <a:r>
            <a:rPr lang="en-GB" dirty="0" smtClean="0"/>
            <a:t>improvement</a:t>
          </a:r>
          <a:endParaRPr lang="en-GB" dirty="0"/>
        </a:p>
      </dgm:t>
    </dgm:pt>
    <dgm:pt modelId="{C0CF566E-86D3-4B9E-BCAA-3888D41DB74F}" type="parTrans" cxnId="{7D5281CF-24ED-4702-B89D-A005A9E1DC90}">
      <dgm:prSet/>
      <dgm:spPr/>
      <dgm:t>
        <a:bodyPr/>
        <a:lstStyle/>
        <a:p>
          <a:endParaRPr lang="en-GB"/>
        </a:p>
      </dgm:t>
    </dgm:pt>
    <dgm:pt modelId="{84535348-0FFE-453A-91EA-01F0EA060CFD}" type="sibTrans" cxnId="{7D5281CF-24ED-4702-B89D-A005A9E1DC90}">
      <dgm:prSet/>
      <dgm:spPr/>
      <dgm:t>
        <a:bodyPr/>
        <a:lstStyle/>
        <a:p>
          <a:endParaRPr lang="en-GB"/>
        </a:p>
      </dgm:t>
    </dgm:pt>
    <dgm:pt modelId="{7CDB5894-037B-42BB-8FD2-2716241B9F09}" type="pres">
      <dgm:prSet presAssocID="{7BD69E20-DF30-4235-9900-F99A150E3801}" presName="Name0" presStyleCnt="0">
        <dgm:presLayoutVars>
          <dgm:dir/>
          <dgm:resizeHandles val="exact"/>
        </dgm:presLayoutVars>
      </dgm:prSet>
      <dgm:spPr/>
      <dgm:t>
        <a:bodyPr/>
        <a:lstStyle/>
        <a:p>
          <a:endParaRPr lang="en-GB"/>
        </a:p>
      </dgm:t>
    </dgm:pt>
    <dgm:pt modelId="{244C44C4-9B3E-4B6A-AF11-79050B8815F3}" type="pres">
      <dgm:prSet presAssocID="{7BD69E20-DF30-4235-9900-F99A150E3801}" presName="cycle" presStyleCnt="0"/>
      <dgm:spPr/>
      <dgm:t>
        <a:bodyPr/>
        <a:lstStyle/>
        <a:p>
          <a:endParaRPr lang="en-GB"/>
        </a:p>
      </dgm:t>
    </dgm:pt>
    <dgm:pt modelId="{88E20DD0-CF2B-4427-B974-4C3475E7B621}" type="pres">
      <dgm:prSet presAssocID="{70D5EE8C-B817-45F6-A243-9420C6621E5B}" presName="nodeFirstNode" presStyleLbl="node1" presStyleIdx="0" presStyleCnt="5">
        <dgm:presLayoutVars>
          <dgm:bulletEnabled val="1"/>
        </dgm:presLayoutVars>
      </dgm:prSet>
      <dgm:spPr/>
      <dgm:t>
        <a:bodyPr/>
        <a:lstStyle/>
        <a:p>
          <a:endParaRPr lang="en-GB"/>
        </a:p>
      </dgm:t>
    </dgm:pt>
    <dgm:pt modelId="{C39A5BF2-44F3-4F2C-A72D-0CCD83B1B606}" type="pres">
      <dgm:prSet presAssocID="{5A703599-9F55-4A95-A0EB-6F2BC3A4088F}" presName="sibTransFirstNode" presStyleLbl="bgShp" presStyleIdx="0" presStyleCnt="1"/>
      <dgm:spPr/>
      <dgm:t>
        <a:bodyPr/>
        <a:lstStyle/>
        <a:p>
          <a:endParaRPr lang="en-GB"/>
        </a:p>
      </dgm:t>
    </dgm:pt>
    <dgm:pt modelId="{A1A41BBD-861C-4BAB-9A36-DC402F74D78B}" type="pres">
      <dgm:prSet presAssocID="{37FAE4BF-E32E-43CF-B61F-D4E0296D99D6}" presName="nodeFollowingNodes" presStyleLbl="node1" presStyleIdx="1" presStyleCnt="5">
        <dgm:presLayoutVars>
          <dgm:bulletEnabled val="1"/>
        </dgm:presLayoutVars>
      </dgm:prSet>
      <dgm:spPr/>
      <dgm:t>
        <a:bodyPr/>
        <a:lstStyle/>
        <a:p>
          <a:endParaRPr lang="en-GB"/>
        </a:p>
      </dgm:t>
    </dgm:pt>
    <dgm:pt modelId="{4D33E31D-55C3-4E06-B142-3E501185428B}" type="pres">
      <dgm:prSet presAssocID="{C6974231-4133-4D50-ACEB-321A2D40E6BB}" presName="nodeFollowingNodes" presStyleLbl="node1" presStyleIdx="2" presStyleCnt="5" custRadScaleRad="103694" custRadScaleInc="163129">
        <dgm:presLayoutVars>
          <dgm:bulletEnabled val="1"/>
        </dgm:presLayoutVars>
      </dgm:prSet>
      <dgm:spPr/>
      <dgm:t>
        <a:bodyPr/>
        <a:lstStyle/>
        <a:p>
          <a:endParaRPr lang="en-GB"/>
        </a:p>
      </dgm:t>
    </dgm:pt>
    <dgm:pt modelId="{991CF98A-A489-4DB4-8DAD-FAEF0D93F787}" type="pres">
      <dgm:prSet presAssocID="{75A21D55-FB83-488F-98C8-83B347D46101}" presName="nodeFollowingNodes" presStyleLbl="node1" presStyleIdx="3" presStyleCnt="5" custRadScaleRad="99166" custRadScaleInc="116851">
        <dgm:presLayoutVars>
          <dgm:bulletEnabled val="1"/>
        </dgm:presLayoutVars>
      </dgm:prSet>
      <dgm:spPr/>
      <dgm:t>
        <a:bodyPr/>
        <a:lstStyle/>
        <a:p>
          <a:endParaRPr lang="en-GB"/>
        </a:p>
      </dgm:t>
    </dgm:pt>
    <dgm:pt modelId="{4B196F18-5FA2-458E-B16C-FE43478B7364}" type="pres">
      <dgm:prSet presAssocID="{69C7AF39-166B-4629-B9C3-969A08EE3159}" presName="nodeFollowingNodes" presStyleLbl="node1" presStyleIdx="4" presStyleCnt="5" custRadScaleRad="93226" custRadScaleInc="-279392">
        <dgm:presLayoutVars>
          <dgm:bulletEnabled val="1"/>
        </dgm:presLayoutVars>
      </dgm:prSet>
      <dgm:spPr/>
      <dgm:t>
        <a:bodyPr/>
        <a:lstStyle/>
        <a:p>
          <a:endParaRPr lang="en-GB"/>
        </a:p>
      </dgm:t>
    </dgm:pt>
  </dgm:ptLst>
  <dgm:cxnLst>
    <dgm:cxn modelId="{6B073081-BA91-4B89-B9DA-925F72D28E85}" type="presOf" srcId="{37FAE4BF-E32E-43CF-B61F-D4E0296D99D6}" destId="{A1A41BBD-861C-4BAB-9A36-DC402F74D78B}" srcOrd="0" destOrd="0" presId="urn:microsoft.com/office/officeart/2005/8/layout/cycle3"/>
    <dgm:cxn modelId="{7F6FA6F9-100B-4C1A-A99A-3D3E73BCABB2}" srcId="{7BD69E20-DF30-4235-9900-F99A150E3801}" destId="{37FAE4BF-E32E-43CF-B61F-D4E0296D99D6}" srcOrd="1" destOrd="0" parTransId="{076786DA-5897-409E-A1AE-D7EFDA0D185C}" sibTransId="{140C093B-E68C-42AB-9245-B72966FE6E71}"/>
    <dgm:cxn modelId="{33FECE6A-1549-4825-8F97-91DBCA8F403F}" srcId="{7BD69E20-DF30-4235-9900-F99A150E3801}" destId="{70D5EE8C-B817-45F6-A243-9420C6621E5B}" srcOrd="0" destOrd="0" parTransId="{3F2C3910-C493-4C84-8C5D-1C764B053427}" sibTransId="{5A703599-9F55-4A95-A0EB-6F2BC3A4088F}"/>
    <dgm:cxn modelId="{A7ACEA26-B0BE-4BE2-9201-CCD834C7DEA9}" srcId="{7BD69E20-DF30-4235-9900-F99A150E3801}" destId="{C6974231-4133-4D50-ACEB-321A2D40E6BB}" srcOrd="2" destOrd="0" parTransId="{FCF2F2DD-8765-4037-9C07-5C445B2975E0}" sibTransId="{454AF7ED-E736-4F20-9B67-D2409BDDC740}"/>
    <dgm:cxn modelId="{36D1BD6A-5F35-4EFE-846C-9CDF1125365B}" type="presOf" srcId="{75A21D55-FB83-488F-98C8-83B347D46101}" destId="{991CF98A-A489-4DB4-8DAD-FAEF0D93F787}" srcOrd="0" destOrd="0" presId="urn:microsoft.com/office/officeart/2005/8/layout/cycle3"/>
    <dgm:cxn modelId="{7D5281CF-24ED-4702-B89D-A005A9E1DC90}" srcId="{7BD69E20-DF30-4235-9900-F99A150E3801}" destId="{69C7AF39-166B-4629-B9C3-969A08EE3159}" srcOrd="4" destOrd="0" parTransId="{C0CF566E-86D3-4B9E-BCAA-3888D41DB74F}" sibTransId="{84535348-0FFE-453A-91EA-01F0EA060CFD}"/>
    <dgm:cxn modelId="{02AB2440-7520-4D60-911F-B2FBE0309E53}" type="presOf" srcId="{5A703599-9F55-4A95-A0EB-6F2BC3A4088F}" destId="{C39A5BF2-44F3-4F2C-A72D-0CCD83B1B606}" srcOrd="0" destOrd="0" presId="urn:microsoft.com/office/officeart/2005/8/layout/cycle3"/>
    <dgm:cxn modelId="{DF695287-20C1-4F32-BB87-3DE9758FDBD2}" type="presOf" srcId="{C6974231-4133-4D50-ACEB-321A2D40E6BB}" destId="{4D33E31D-55C3-4E06-B142-3E501185428B}" srcOrd="0" destOrd="0" presId="urn:microsoft.com/office/officeart/2005/8/layout/cycle3"/>
    <dgm:cxn modelId="{E83270E9-03EA-471B-9BEB-2FD4CAA4147B}" type="presOf" srcId="{70D5EE8C-B817-45F6-A243-9420C6621E5B}" destId="{88E20DD0-CF2B-4427-B974-4C3475E7B621}" srcOrd="0" destOrd="0" presId="urn:microsoft.com/office/officeart/2005/8/layout/cycle3"/>
    <dgm:cxn modelId="{E95344F2-87CF-49BA-9263-DB88D2B69058}" srcId="{7BD69E20-DF30-4235-9900-F99A150E3801}" destId="{75A21D55-FB83-488F-98C8-83B347D46101}" srcOrd="3" destOrd="0" parTransId="{98953AC2-4711-49D9-A97F-2ADEF986066B}" sibTransId="{50C258A1-B93D-44DA-88E2-13923FA923C2}"/>
    <dgm:cxn modelId="{077472A5-687B-4F93-9766-21612BE59972}" type="presOf" srcId="{7BD69E20-DF30-4235-9900-F99A150E3801}" destId="{7CDB5894-037B-42BB-8FD2-2716241B9F09}" srcOrd="0" destOrd="0" presId="urn:microsoft.com/office/officeart/2005/8/layout/cycle3"/>
    <dgm:cxn modelId="{CF6862B9-2320-4C64-B2FE-9C3E69E669CC}" type="presOf" srcId="{69C7AF39-166B-4629-B9C3-969A08EE3159}" destId="{4B196F18-5FA2-458E-B16C-FE43478B7364}" srcOrd="0" destOrd="0" presId="urn:microsoft.com/office/officeart/2005/8/layout/cycle3"/>
    <dgm:cxn modelId="{DC6D4632-2936-4401-A88F-68688093F15F}" type="presParOf" srcId="{7CDB5894-037B-42BB-8FD2-2716241B9F09}" destId="{244C44C4-9B3E-4B6A-AF11-79050B8815F3}" srcOrd="0" destOrd="0" presId="urn:microsoft.com/office/officeart/2005/8/layout/cycle3"/>
    <dgm:cxn modelId="{1FB1926F-9DA2-4650-92CE-083B22BB711D}" type="presParOf" srcId="{244C44C4-9B3E-4B6A-AF11-79050B8815F3}" destId="{88E20DD0-CF2B-4427-B974-4C3475E7B621}" srcOrd="0" destOrd="0" presId="urn:microsoft.com/office/officeart/2005/8/layout/cycle3"/>
    <dgm:cxn modelId="{2FCF1921-E8E1-42F0-ACB0-AFAD19B2D5FA}" type="presParOf" srcId="{244C44C4-9B3E-4B6A-AF11-79050B8815F3}" destId="{C39A5BF2-44F3-4F2C-A72D-0CCD83B1B606}" srcOrd="1" destOrd="0" presId="urn:microsoft.com/office/officeart/2005/8/layout/cycle3"/>
    <dgm:cxn modelId="{EE4F7759-9120-4A36-9A54-E5A2AEE25F9B}" type="presParOf" srcId="{244C44C4-9B3E-4B6A-AF11-79050B8815F3}" destId="{A1A41BBD-861C-4BAB-9A36-DC402F74D78B}" srcOrd="2" destOrd="0" presId="urn:microsoft.com/office/officeart/2005/8/layout/cycle3"/>
    <dgm:cxn modelId="{DFA95B2D-CC80-4260-B360-D7BB1C5037CB}" type="presParOf" srcId="{244C44C4-9B3E-4B6A-AF11-79050B8815F3}" destId="{4D33E31D-55C3-4E06-B142-3E501185428B}" srcOrd="3" destOrd="0" presId="urn:microsoft.com/office/officeart/2005/8/layout/cycle3"/>
    <dgm:cxn modelId="{6371B7D4-ED0B-4477-9ADB-E199DCFBF037}" type="presParOf" srcId="{244C44C4-9B3E-4B6A-AF11-79050B8815F3}" destId="{991CF98A-A489-4DB4-8DAD-FAEF0D93F787}" srcOrd="4" destOrd="0" presId="urn:microsoft.com/office/officeart/2005/8/layout/cycle3"/>
    <dgm:cxn modelId="{D493E188-F9B0-4B35-86E3-FF50C422BF50}" type="presParOf" srcId="{244C44C4-9B3E-4B6A-AF11-79050B8815F3}" destId="{4B196F18-5FA2-458E-B16C-FE43478B736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C990-34EB-4E49-911D-93378B4B8C2D}">
      <dsp:nvSpPr>
        <dsp:cNvPr id="0" name=""/>
        <dsp:cNvSpPr/>
      </dsp:nvSpPr>
      <dsp:spPr>
        <a:xfrm>
          <a:off x="2089380" y="659836"/>
          <a:ext cx="4412789" cy="4412789"/>
        </a:xfrm>
        <a:prstGeom prst="blockArc">
          <a:avLst>
            <a:gd name="adj1" fmla="val 10800000"/>
            <a:gd name="adj2" fmla="val 16200000"/>
            <a:gd name="adj3" fmla="val 4638"/>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E0FA7-1429-4CF4-A8B1-AE380762D2A2}">
      <dsp:nvSpPr>
        <dsp:cNvPr id="0" name=""/>
        <dsp:cNvSpPr/>
      </dsp:nvSpPr>
      <dsp:spPr>
        <a:xfrm>
          <a:off x="2089380" y="659836"/>
          <a:ext cx="4412789" cy="4412789"/>
        </a:xfrm>
        <a:prstGeom prst="blockArc">
          <a:avLst>
            <a:gd name="adj1" fmla="val 5400000"/>
            <a:gd name="adj2" fmla="val 10800000"/>
            <a:gd name="adj3" fmla="val 4638"/>
          </a:avLst>
        </a:prstGeom>
        <a:solidFill>
          <a:schemeClr val="accent2">
            <a:shade val="90000"/>
            <a:hueOff val="0"/>
            <a:satOff val="-18433"/>
            <a:lumOff val="197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66DFBE-C3AD-46E8-B5A4-42625E41BCBC}">
      <dsp:nvSpPr>
        <dsp:cNvPr id="0" name=""/>
        <dsp:cNvSpPr/>
      </dsp:nvSpPr>
      <dsp:spPr>
        <a:xfrm>
          <a:off x="2089380" y="659836"/>
          <a:ext cx="4412789" cy="4412789"/>
        </a:xfrm>
        <a:prstGeom prst="blockArc">
          <a:avLst>
            <a:gd name="adj1" fmla="val 0"/>
            <a:gd name="adj2" fmla="val 5400000"/>
            <a:gd name="adj3" fmla="val 4638"/>
          </a:avLst>
        </a:prstGeom>
        <a:solidFill>
          <a:schemeClr val="accent2">
            <a:shade val="90000"/>
            <a:hueOff val="0"/>
            <a:satOff val="-9217"/>
            <a:lumOff val="9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0A9CA-3D29-46FA-ACAE-25CBEC15C133}">
      <dsp:nvSpPr>
        <dsp:cNvPr id="0" name=""/>
        <dsp:cNvSpPr/>
      </dsp:nvSpPr>
      <dsp:spPr>
        <a:xfrm>
          <a:off x="2089380" y="659836"/>
          <a:ext cx="4412789" cy="4412789"/>
        </a:xfrm>
        <a:prstGeom prst="blockArc">
          <a:avLst>
            <a:gd name="adj1" fmla="val 16200000"/>
            <a:gd name="adj2" fmla="val 0"/>
            <a:gd name="adj3" fmla="val 4638"/>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794947-1FD4-46BE-9747-E8E557579958}">
      <dsp:nvSpPr>
        <dsp:cNvPr id="0" name=""/>
        <dsp:cNvSpPr/>
      </dsp:nvSpPr>
      <dsp:spPr>
        <a:xfrm>
          <a:off x="3280562" y="1851018"/>
          <a:ext cx="2030425" cy="2030425"/>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GB" sz="3100" kern="1200" dirty="0" smtClean="0"/>
            <a:t>System</a:t>
          </a:r>
          <a:endParaRPr lang="en-GB" sz="3100" kern="1200" dirty="0"/>
        </a:p>
      </dsp:txBody>
      <dsp:txXfrm>
        <a:off x="3577911" y="2148367"/>
        <a:ext cx="1435727" cy="1435727"/>
      </dsp:txXfrm>
    </dsp:sp>
    <dsp:sp modelId="{4DB97388-56A3-4488-97F4-D51FE53E5D3A}">
      <dsp:nvSpPr>
        <dsp:cNvPr id="0" name=""/>
        <dsp:cNvSpPr/>
      </dsp:nvSpPr>
      <dsp:spPr>
        <a:xfrm>
          <a:off x="3585126" y="354"/>
          <a:ext cx="1421297" cy="1421297"/>
        </a:xfrm>
        <a:prstGeom prst="ellipse">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Process</a:t>
          </a:r>
          <a:endParaRPr lang="en-GB" sz="1500" kern="1200" dirty="0"/>
        </a:p>
      </dsp:txBody>
      <dsp:txXfrm>
        <a:off x="3793270" y="208498"/>
        <a:ext cx="1005009" cy="1005009"/>
      </dsp:txXfrm>
    </dsp:sp>
    <dsp:sp modelId="{E6325372-A985-4AC5-AD76-0C0E52A54EC6}">
      <dsp:nvSpPr>
        <dsp:cNvPr id="0" name=""/>
        <dsp:cNvSpPr/>
      </dsp:nvSpPr>
      <dsp:spPr>
        <a:xfrm>
          <a:off x="5740354" y="2155582"/>
          <a:ext cx="1421297" cy="142129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People</a:t>
          </a:r>
          <a:endParaRPr lang="en-GB" sz="1500" kern="1200" dirty="0"/>
        </a:p>
      </dsp:txBody>
      <dsp:txXfrm>
        <a:off x="5948498" y="2363726"/>
        <a:ext cx="1005009" cy="1005009"/>
      </dsp:txXfrm>
    </dsp:sp>
    <dsp:sp modelId="{8666B16C-96EF-4BDE-8F92-F254DB54B9BF}">
      <dsp:nvSpPr>
        <dsp:cNvPr id="0" name=""/>
        <dsp:cNvSpPr/>
      </dsp:nvSpPr>
      <dsp:spPr>
        <a:xfrm>
          <a:off x="3585126" y="4310810"/>
          <a:ext cx="1421297" cy="142129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Tools</a:t>
          </a:r>
          <a:endParaRPr lang="en-GB" sz="1500" kern="1200" dirty="0"/>
        </a:p>
      </dsp:txBody>
      <dsp:txXfrm>
        <a:off x="3793270" y="4518954"/>
        <a:ext cx="1005009" cy="1005009"/>
      </dsp:txXfrm>
    </dsp:sp>
    <dsp:sp modelId="{AC306A2F-3039-4DFA-9583-66519AD8F416}">
      <dsp:nvSpPr>
        <dsp:cNvPr id="0" name=""/>
        <dsp:cNvSpPr/>
      </dsp:nvSpPr>
      <dsp:spPr>
        <a:xfrm>
          <a:off x="1429898" y="2155582"/>
          <a:ext cx="1421297" cy="1421297"/>
        </a:xfrm>
        <a:prstGeom prst="ellipse">
          <a:avLst/>
        </a:prstGeom>
        <a:solidFill>
          <a:srgbClr val="E179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Information</a:t>
          </a:r>
          <a:endParaRPr lang="en-GB" sz="1500" kern="1200" dirty="0"/>
        </a:p>
      </dsp:txBody>
      <dsp:txXfrm>
        <a:off x="1638042" y="2363726"/>
        <a:ext cx="1005009" cy="1005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463AA-7CA3-40B7-AB11-2E5898906858}">
      <dsp:nvSpPr>
        <dsp:cNvPr id="0" name=""/>
        <dsp:cNvSpPr/>
      </dsp:nvSpPr>
      <dsp:spPr>
        <a:xfrm rot="5400000">
          <a:off x="5366619" y="-2049539"/>
          <a:ext cx="1314065" cy="566931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Starting point for MSP adoption</a:t>
          </a:r>
          <a:endParaRPr lang="en-GB" sz="1600" kern="1200" dirty="0"/>
        </a:p>
        <a:p>
          <a:pPr marL="171450" lvl="1" indent="-171450" algn="l" defTabSz="711200">
            <a:lnSpc>
              <a:spcPct val="90000"/>
            </a:lnSpc>
            <a:spcBef>
              <a:spcPct val="0"/>
            </a:spcBef>
            <a:spcAft>
              <a:spcPct val="15000"/>
            </a:spcAft>
            <a:buChar char="••"/>
          </a:pPr>
          <a:r>
            <a:rPr lang="en-GB" sz="1600" kern="1200" dirty="0" smtClean="0"/>
            <a:t>Acknowledge &amp; contextualise work to date</a:t>
          </a:r>
          <a:endParaRPr lang="en-GB" sz="1600" kern="1200" dirty="0"/>
        </a:p>
        <a:p>
          <a:pPr marL="171450" lvl="1" indent="-171450" algn="l" defTabSz="711200">
            <a:lnSpc>
              <a:spcPct val="90000"/>
            </a:lnSpc>
            <a:spcBef>
              <a:spcPct val="0"/>
            </a:spcBef>
            <a:spcAft>
              <a:spcPct val="15000"/>
            </a:spcAft>
            <a:buChar char="••"/>
          </a:pPr>
          <a:r>
            <a:rPr lang="en-GB" sz="1600" kern="1200" dirty="0" smtClean="0"/>
            <a:t>Significant Perspective gaps and some optimal</a:t>
          </a:r>
          <a:endParaRPr lang="en-GB" sz="1600" kern="1200" dirty="0"/>
        </a:p>
        <a:p>
          <a:pPr marL="171450" lvl="1" indent="-171450" algn="l" defTabSz="711200">
            <a:lnSpc>
              <a:spcPct val="90000"/>
            </a:lnSpc>
            <a:spcBef>
              <a:spcPct val="0"/>
            </a:spcBef>
            <a:spcAft>
              <a:spcPct val="15000"/>
            </a:spcAft>
            <a:buChar char="••"/>
          </a:pPr>
          <a:r>
            <a:rPr lang="en-GB" sz="1600" kern="1200" dirty="0" smtClean="0"/>
            <a:t>Improvement plan focused limited resources</a:t>
          </a:r>
          <a:endParaRPr lang="en-GB" sz="1600" kern="1200" dirty="0"/>
        </a:p>
      </dsp:txBody>
      <dsp:txXfrm rot="-5400000">
        <a:off x="3188993" y="192234"/>
        <a:ext cx="5605172" cy="1185771"/>
      </dsp:txXfrm>
    </dsp:sp>
    <dsp:sp modelId="{405ADE01-37F2-49FB-A79F-9C480B357053}">
      <dsp:nvSpPr>
        <dsp:cNvPr id="0" name=""/>
        <dsp:cNvSpPr/>
      </dsp:nvSpPr>
      <dsp:spPr>
        <a:xfrm>
          <a:off x="0" y="2371"/>
          <a:ext cx="3188992" cy="15654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Public Utility Level 1 some 4</a:t>
          </a:r>
          <a:endParaRPr lang="en-GB" sz="2800" kern="1200" dirty="0"/>
        </a:p>
      </dsp:txBody>
      <dsp:txXfrm>
        <a:off x="76421" y="78792"/>
        <a:ext cx="3036150" cy="1412654"/>
      </dsp:txXfrm>
    </dsp:sp>
    <dsp:sp modelId="{E0372068-3F47-4C48-A836-8D7A8DD32542}">
      <dsp:nvSpPr>
        <dsp:cNvPr id="0" name=""/>
        <dsp:cNvSpPr/>
      </dsp:nvSpPr>
      <dsp:spPr>
        <a:xfrm rot="5400000">
          <a:off x="5468948" y="-386794"/>
          <a:ext cx="1037335" cy="5669319"/>
        </a:xfrm>
        <a:prstGeom prst="round2Same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10 years of PRINCE2 use and training</a:t>
          </a:r>
        </a:p>
        <a:p>
          <a:pPr marL="171450" lvl="1" indent="-171450" algn="l" defTabSz="711200">
            <a:lnSpc>
              <a:spcPct val="90000"/>
            </a:lnSpc>
            <a:spcBef>
              <a:spcPct val="0"/>
            </a:spcBef>
            <a:spcAft>
              <a:spcPct val="15000"/>
            </a:spcAft>
            <a:buChar char="••"/>
          </a:pPr>
          <a:r>
            <a:rPr lang="en-GB" sz="1600" kern="1200" dirty="0" smtClean="0"/>
            <a:t>Significant perspective gaps due to vanilla deployment</a:t>
          </a:r>
        </a:p>
        <a:p>
          <a:pPr marL="171450" lvl="1" indent="-171450" algn="l" defTabSz="711200">
            <a:lnSpc>
              <a:spcPct val="90000"/>
            </a:lnSpc>
            <a:spcBef>
              <a:spcPct val="0"/>
            </a:spcBef>
            <a:spcAft>
              <a:spcPct val="15000"/>
            </a:spcAft>
            <a:buChar char="••"/>
          </a:pPr>
          <a:r>
            <a:rPr lang="en-GB" sz="1600" kern="1200" dirty="0" smtClean="0"/>
            <a:t>Lack of development or process improvement, held back by very poor templates</a:t>
          </a:r>
        </a:p>
      </dsp:txBody>
      <dsp:txXfrm rot="-5400000">
        <a:off x="3152957" y="1979836"/>
        <a:ext cx="5618680" cy="936057"/>
      </dsp:txXfrm>
    </dsp:sp>
    <dsp:sp modelId="{CF306D49-1A89-4D34-9EC0-16BE2446BC85}">
      <dsp:nvSpPr>
        <dsp:cNvPr id="0" name=""/>
        <dsp:cNvSpPr/>
      </dsp:nvSpPr>
      <dsp:spPr>
        <a:xfrm>
          <a:off x="0" y="1646143"/>
          <a:ext cx="3188992" cy="1565496"/>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Local Council Level 1 but mostly Level 2</a:t>
          </a:r>
          <a:endParaRPr lang="en-GB" sz="2800" kern="1200" dirty="0"/>
        </a:p>
      </dsp:txBody>
      <dsp:txXfrm>
        <a:off x="76421" y="1722564"/>
        <a:ext cx="3036150" cy="1412654"/>
      </dsp:txXfrm>
    </dsp:sp>
    <dsp:sp modelId="{B0423C8F-DD26-405C-A7A9-0E9479DB3B88}">
      <dsp:nvSpPr>
        <dsp:cNvPr id="0" name=""/>
        <dsp:cNvSpPr/>
      </dsp:nvSpPr>
      <dsp:spPr>
        <a:xfrm rot="5400000">
          <a:off x="5252294" y="1245117"/>
          <a:ext cx="1542715" cy="5669319"/>
        </a:xfrm>
        <a:prstGeom prst="round2SameRect">
          <a:avLst/>
        </a:prstGeom>
        <a:solidFill>
          <a:schemeClr val="accent2">
            <a:tint val="40000"/>
            <a:alpha val="90000"/>
            <a:hueOff val="-14400000"/>
            <a:satOff val="-19494"/>
            <a:lumOff val="16275"/>
            <a:alphaOff val="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GB" sz="1600" kern="1200" dirty="0" smtClean="0"/>
        </a:p>
        <a:p>
          <a:pPr marL="171450" lvl="1" indent="-171450" algn="l" defTabSz="711200">
            <a:lnSpc>
              <a:spcPct val="90000"/>
            </a:lnSpc>
            <a:spcBef>
              <a:spcPct val="0"/>
            </a:spcBef>
            <a:spcAft>
              <a:spcPct val="15000"/>
            </a:spcAft>
            <a:buChar char="••"/>
          </a:pPr>
          <a:r>
            <a:rPr lang="en-GB" sz="1600" kern="1200" dirty="0" smtClean="0"/>
            <a:t>Project Management embedded moving to MSP</a:t>
          </a:r>
        </a:p>
        <a:p>
          <a:pPr marL="171450" lvl="1" indent="-171450" algn="l" defTabSz="711200">
            <a:lnSpc>
              <a:spcPct val="90000"/>
            </a:lnSpc>
            <a:spcBef>
              <a:spcPct val="0"/>
            </a:spcBef>
            <a:spcAft>
              <a:spcPct val="15000"/>
            </a:spcAft>
            <a:buChar char="••"/>
          </a:pPr>
          <a:r>
            <a:rPr lang="en-GB" sz="1600" kern="1200" dirty="0" smtClean="0"/>
            <a:t>Success due to strong team ethic, “can do” approach and co location</a:t>
          </a:r>
        </a:p>
        <a:p>
          <a:pPr marL="171450" lvl="1" indent="-171450" algn="l" defTabSz="711200">
            <a:lnSpc>
              <a:spcPct val="90000"/>
            </a:lnSpc>
            <a:spcBef>
              <a:spcPct val="0"/>
            </a:spcBef>
            <a:spcAft>
              <a:spcPct val="15000"/>
            </a:spcAft>
            <a:buChar char="••"/>
          </a:pPr>
          <a:r>
            <a:rPr lang="en-GB" sz="1600" kern="1200" dirty="0" smtClean="0"/>
            <a:t>Held back by lack of processes, standards and documentation</a:t>
          </a:r>
        </a:p>
        <a:p>
          <a:pPr marL="171450" lvl="1" indent="-171450" algn="l" defTabSz="800100">
            <a:lnSpc>
              <a:spcPct val="90000"/>
            </a:lnSpc>
            <a:spcBef>
              <a:spcPct val="0"/>
            </a:spcBef>
            <a:spcAft>
              <a:spcPct val="15000"/>
            </a:spcAft>
            <a:buChar char="••"/>
          </a:pPr>
          <a:endParaRPr lang="en-GB" sz="1800" kern="1200" dirty="0" smtClean="0"/>
        </a:p>
      </dsp:txBody>
      <dsp:txXfrm rot="-5400000">
        <a:off x="3188993" y="3383728"/>
        <a:ext cx="5594010" cy="1392097"/>
      </dsp:txXfrm>
    </dsp:sp>
    <dsp:sp modelId="{E6F2D80A-8639-4C0C-BEF9-142C816D29C5}">
      <dsp:nvSpPr>
        <dsp:cNvPr id="0" name=""/>
        <dsp:cNvSpPr/>
      </dsp:nvSpPr>
      <dsp:spPr>
        <a:xfrm>
          <a:off x="0" y="3289915"/>
          <a:ext cx="3188992" cy="156549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GB" sz="2800" kern="1200" dirty="0" smtClean="0"/>
            <a:t>Government Agency </a:t>
          </a:r>
        </a:p>
        <a:p>
          <a:pPr lvl="0" algn="ctr" defTabSz="1244600">
            <a:lnSpc>
              <a:spcPct val="90000"/>
            </a:lnSpc>
            <a:spcBef>
              <a:spcPct val="0"/>
            </a:spcBef>
            <a:spcAft>
              <a:spcPct val="35000"/>
            </a:spcAft>
          </a:pPr>
          <a:r>
            <a:rPr lang="en-GB" sz="2800" kern="1200" dirty="0" smtClean="0"/>
            <a:t>Level 2 some 3 </a:t>
          </a:r>
          <a:endParaRPr lang="en-GB" sz="2800" kern="1200" dirty="0"/>
        </a:p>
      </dsp:txBody>
      <dsp:txXfrm>
        <a:off x="76421" y="3366336"/>
        <a:ext cx="3036150" cy="141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A5BF2-44F3-4F2C-A72D-0CCD83B1B606}">
      <dsp:nvSpPr>
        <dsp:cNvPr id="0" name=""/>
        <dsp:cNvSpPr/>
      </dsp:nvSpPr>
      <dsp:spPr>
        <a:xfrm>
          <a:off x="2050552" y="-26542"/>
          <a:ext cx="4385670" cy="4385670"/>
        </a:xfrm>
        <a:prstGeom prst="circularArrow">
          <a:avLst>
            <a:gd name="adj1" fmla="val 5544"/>
            <a:gd name="adj2" fmla="val 330680"/>
            <a:gd name="adj3" fmla="val 13762248"/>
            <a:gd name="adj4" fmla="val 1739429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20DD0-CF2B-4427-B974-4C3475E7B621}">
      <dsp:nvSpPr>
        <dsp:cNvPr id="0" name=""/>
        <dsp:cNvSpPr/>
      </dsp:nvSpPr>
      <dsp:spPr>
        <a:xfrm>
          <a:off x="3210512" y="1730"/>
          <a:ext cx="2065750" cy="103287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Increased</a:t>
          </a:r>
        </a:p>
        <a:p>
          <a:pPr lvl="0" algn="ctr" defTabSz="844550">
            <a:lnSpc>
              <a:spcPct val="90000"/>
            </a:lnSpc>
            <a:spcBef>
              <a:spcPct val="0"/>
            </a:spcBef>
            <a:spcAft>
              <a:spcPct val="35000"/>
            </a:spcAft>
          </a:pPr>
          <a:r>
            <a:rPr lang="en-GB" sz="1900" kern="1200" dirty="0" smtClean="0"/>
            <a:t>Success</a:t>
          </a:r>
          <a:endParaRPr lang="en-GB" sz="1900" kern="1200" dirty="0"/>
        </a:p>
      </dsp:txBody>
      <dsp:txXfrm>
        <a:off x="3260933" y="52151"/>
        <a:ext cx="1964908" cy="932033"/>
      </dsp:txXfrm>
    </dsp:sp>
    <dsp:sp modelId="{A1A41BBD-861C-4BAB-9A36-DC402F74D78B}">
      <dsp:nvSpPr>
        <dsp:cNvPr id="0" name=""/>
        <dsp:cNvSpPr/>
      </dsp:nvSpPr>
      <dsp:spPr>
        <a:xfrm>
          <a:off x="4989199" y="1294022"/>
          <a:ext cx="2065750" cy="103287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Avoid duplication</a:t>
          </a:r>
          <a:endParaRPr lang="en-GB" sz="1900" kern="1200" dirty="0"/>
        </a:p>
      </dsp:txBody>
      <dsp:txXfrm>
        <a:off x="5039620" y="1344443"/>
        <a:ext cx="1964908" cy="932033"/>
      </dsp:txXfrm>
    </dsp:sp>
    <dsp:sp modelId="{4D33E31D-55C3-4E06-B142-3E501185428B}">
      <dsp:nvSpPr>
        <dsp:cNvPr id="0" name=""/>
        <dsp:cNvSpPr/>
      </dsp:nvSpPr>
      <dsp:spPr>
        <a:xfrm>
          <a:off x="1500156" y="2786064"/>
          <a:ext cx="2065750" cy="1032875"/>
        </a:xfrm>
        <a:prstGeom prst="roundRect">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Avoidance of wasteful investment</a:t>
          </a:r>
          <a:endParaRPr lang="en-GB" sz="1900" kern="1200" dirty="0"/>
        </a:p>
      </dsp:txBody>
      <dsp:txXfrm>
        <a:off x="1550577" y="2836485"/>
        <a:ext cx="1964908" cy="932033"/>
      </dsp:txXfrm>
    </dsp:sp>
    <dsp:sp modelId="{991CF98A-A489-4DB4-8DAD-FAEF0D93F787}">
      <dsp:nvSpPr>
        <dsp:cNvPr id="0" name=""/>
        <dsp:cNvSpPr/>
      </dsp:nvSpPr>
      <dsp:spPr>
        <a:xfrm>
          <a:off x="1428722" y="1357308"/>
          <a:ext cx="2065750" cy="1032875"/>
        </a:xfrm>
        <a:prstGeom prst="roundRect">
          <a:avLst/>
        </a:prstGeom>
        <a:solidFill>
          <a:schemeClr val="accent5">
            <a:hueOff val="2442770"/>
            <a:satOff val="8397"/>
            <a:lumOff val="-4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Justification of continued investment</a:t>
          </a:r>
          <a:endParaRPr lang="en-GB" sz="1900" kern="1200" dirty="0"/>
        </a:p>
      </dsp:txBody>
      <dsp:txXfrm>
        <a:off x="1479143" y="1407729"/>
        <a:ext cx="1964908" cy="932033"/>
      </dsp:txXfrm>
    </dsp:sp>
    <dsp:sp modelId="{4B196F18-5FA2-458E-B16C-FE43478B7364}">
      <dsp:nvSpPr>
        <dsp:cNvPr id="0" name=""/>
        <dsp:cNvSpPr/>
      </dsp:nvSpPr>
      <dsp:spPr>
        <a:xfrm>
          <a:off x="4714875" y="2753315"/>
          <a:ext cx="2065750" cy="103287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Systematic</a:t>
          </a:r>
        </a:p>
        <a:p>
          <a:pPr lvl="0" algn="ctr" defTabSz="844550">
            <a:lnSpc>
              <a:spcPct val="90000"/>
            </a:lnSpc>
            <a:spcBef>
              <a:spcPct val="0"/>
            </a:spcBef>
            <a:spcAft>
              <a:spcPct val="35000"/>
            </a:spcAft>
          </a:pPr>
          <a:r>
            <a:rPr lang="en-GB" sz="1900" kern="1200" dirty="0" smtClean="0"/>
            <a:t>improvement</a:t>
          </a:r>
          <a:endParaRPr lang="en-GB" sz="1900" kern="1200" dirty="0"/>
        </a:p>
      </dsp:txBody>
      <dsp:txXfrm>
        <a:off x="4765296" y="2803736"/>
        <a:ext cx="1964908" cy="9320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GB" altLang="pl-PL"/>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EBEE71C-C76E-4DF4-9ED6-36342113B747}" type="datetimeFigureOut">
              <a:rPr lang="en-US" altLang="pl-PL"/>
              <a:pPr/>
              <a:t>10/6/2014</a:t>
            </a:fld>
            <a:endParaRPr lang="en-GB" altLang="pl-PL"/>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GB" altLang="pl-P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19D97F1-53B7-4EE3-BFE6-128BBA0B28EA}" type="slidenum">
              <a:rPr lang="en-GB" altLang="pl-PL"/>
              <a:pPr/>
              <a:t>‹#›</a:t>
            </a:fld>
            <a:endParaRPr lang="en-GB" altLang="pl-PL"/>
          </a:p>
        </p:txBody>
      </p:sp>
    </p:spTree>
    <p:extLst>
      <p:ext uri="{BB962C8B-B14F-4D97-AF65-F5344CB8AC3E}">
        <p14:creationId xmlns:p14="http://schemas.microsoft.com/office/powerpoint/2010/main" val="4260826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GB" altLang="pl-P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53354BB-3CC3-44CB-9B3A-F142DD872982}" type="datetimeFigureOut">
              <a:rPr lang="en-US" altLang="pl-PL"/>
              <a:pPr/>
              <a:t>10/6/2014</a:t>
            </a:fld>
            <a:endParaRPr lang="en-GB" altLang="pl-PL"/>
          </a:p>
        </p:txBody>
      </p:sp>
      <p:sp>
        <p:nvSpPr>
          <p:cNvPr id="4" name="Slide Image Placeholder 3"/>
          <p:cNvSpPr>
            <a:spLocks noGrp="1" noRot="1" noChangeAspect="1"/>
          </p:cNvSpPr>
          <p:nvPr>
            <p:ph type="sldImg" idx="2"/>
          </p:nvPr>
        </p:nvSpPr>
        <p:spPr>
          <a:xfrm>
            <a:off x="285750" y="857250"/>
            <a:ext cx="6289675" cy="471805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GB" altLang="pl-PL"/>
          </a:p>
        </p:txBody>
      </p:sp>
    </p:spTree>
    <p:extLst>
      <p:ext uri="{BB962C8B-B14F-4D97-AF65-F5344CB8AC3E}">
        <p14:creationId xmlns:p14="http://schemas.microsoft.com/office/powerpoint/2010/main" val="3706221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pl-PL" altLang="pl-PL" smtClean="0"/>
          </a:p>
        </p:txBody>
      </p:sp>
      <p:sp>
        <p:nvSpPr>
          <p:cNvPr id="2662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45C30F-9034-49EE-BE7C-036DEAAEF266}" type="slidenum">
              <a:rPr lang="en-GB" altLang="pl-PL"/>
              <a:pPr eaLnBrk="1" hangingPunct="1"/>
              <a:t>1</a:t>
            </a:fld>
            <a:endParaRPr lang="en-GB" altLang="pl-PL"/>
          </a:p>
        </p:txBody>
      </p:sp>
    </p:spTree>
    <p:extLst>
      <p:ext uri="{BB962C8B-B14F-4D97-AF65-F5344CB8AC3E}">
        <p14:creationId xmlns:p14="http://schemas.microsoft.com/office/powerpoint/2010/main" val="105867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358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3BEF86-373C-4B20-819A-AC911DB88B6D}" type="slidenum">
              <a:rPr lang="en-GB" altLang="pl-PL">
                <a:latin typeface="Calibri" panose="020F0502020204030204" pitchFamily="34" charset="0"/>
              </a:rPr>
              <a:pPr eaLnBrk="1" hangingPunct="1"/>
              <a:t>10</a:t>
            </a:fld>
            <a:endParaRPr lang="en-GB" altLang="pl-PL">
              <a:latin typeface="Calibri" panose="020F0502020204030204" pitchFamily="34" charset="0"/>
            </a:endParaRPr>
          </a:p>
        </p:txBody>
      </p:sp>
    </p:spTree>
    <p:extLst>
      <p:ext uri="{BB962C8B-B14F-4D97-AF65-F5344CB8AC3E}">
        <p14:creationId xmlns:p14="http://schemas.microsoft.com/office/powerpoint/2010/main" val="256653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FA23EB-A9CB-4A27-B3E6-054009CA187D}" type="slidenum">
              <a:rPr lang="en-US" altLang="pl-PL"/>
              <a:pPr eaLnBrk="1" hangingPunct="1"/>
              <a:t>11</a:t>
            </a:fld>
            <a:endParaRPr lang="en-US" altLang="pl-PL"/>
          </a:p>
        </p:txBody>
      </p:sp>
      <p:sp>
        <p:nvSpPr>
          <p:cNvPr id="36867" name="Rectangle 1"/>
          <p:cNvSpPr>
            <a:spLocks noChangeArrowheads="1" noTextEdit="1"/>
          </p:cNvSpPr>
          <p:nvPr>
            <p:ph type="sldImg"/>
          </p:nvPr>
        </p:nvSpPr>
        <p:spPr bwMode="auto">
          <a:solidFill>
            <a:srgbClr val="FFFFFF"/>
          </a:solidFill>
          <a:ln>
            <a:solidFill>
              <a:srgbClr val="000000"/>
            </a:solidFill>
            <a:miter lim="800000"/>
            <a:headEnd/>
            <a:tailEnd/>
          </a:ln>
        </p:spPr>
      </p:sp>
      <p:sp>
        <p:nvSpPr>
          <p:cNvPr id="36868"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a:r>
              <a:rPr lang="en-US" altLang="pl-PL" smtClean="0">
                <a:solidFill>
                  <a:srgbClr val="000000"/>
                </a:solidFill>
                <a:latin typeface="Lucida Grande"/>
                <a:ea typeface="Lucida Grande"/>
                <a:cs typeface="Lucida Grande"/>
                <a:sym typeface="Lucida Grande"/>
              </a:rPr>
              <a:t>Maturity levels are process and quality based </a:t>
            </a:r>
          </a:p>
        </p:txBody>
      </p:sp>
    </p:spTree>
    <p:extLst>
      <p:ext uri="{BB962C8B-B14F-4D97-AF65-F5344CB8AC3E}">
        <p14:creationId xmlns:p14="http://schemas.microsoft.com/office/powerpoint/2010/main" val="353953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smtClean="0"/>
          </a:p>
        </p:txBody>
      </p:sp>
    </p:spTree>
    <p:extLst>
      <p:ext uri="{BB962C8B-B14F-4D97-AF65-F5344CB8AC3E}">
        <p14:creationId xmlns:p14="http://schemas.microsoft.com/office/powerpoint/2010/main" val="91147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smtClean="0"/>
          </a:p>
        </p:txBody>
      </p:sp>
    </p:spTree>
    <p:extLst>
      <p:ext uri="{BB962C8B-B14F-4D97-AF65-F5344CB8AC3E}">
        <p14:creationId xmlns:p14="http://schemas.microsoft.com/office/powerpoint/2010/main" val="350920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Tree>
    <p:extLst>
      <p:ext uri="{BB962C8B-B14F-4D97-AF65-F5344CB8AC3E}">
        <p14:creationId xmlns:p14="http://schemas.microsoft.com/office/powerpoint/2010/main" val="64075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4096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AFF958-35D9-4B51-9D3B-192181001134}" type="slidenum">
              <a:rPr lang="en-GB" altLang="pl-PL">
                <a:latin typeface="Calibri" panose="020F0502020204030204" pitchFamily="34" charset="0"/>
              </a:rPr>
              <a:pPr eaLnBrk="1" hangingPunct="1"/>
              <a:t>15</a:t>
            </a:fld>
            <a:endParaRPr lang="en-GB" altLang="pl-PL">
              <a:latin typeface="Calibri" panose="020F0502020204030204" pitchFamily="34" charset="0"/>
            </a:endParaRPr>
          </a:p>
        </p:txBody>
      </p:sp>
    </p:spTree>
    <p:extLst>
      <p:ext uri="{BB962C8B-B14F-4D97-AF65-F5344CB8AC3E}">
        <p14:creationId xmlns:p14="http://schemas.microsoft.com/office/powerpoint/2010/main" val="1642406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4198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FF16B7-1ECD-41DF-AB1C-66E2994292F5}" type="slidenum">
              <a:rPr lang="en-GB" altLang="pl-PL">
                <a:latin typeface="Calibri" panose="020F0502020204030204" pitchFamily="34" charset="0"/>
              </a:rPr>
              <a:pPr eaLnBrk="1" hangingPunct="1"/>
              <a:t>16</a:t>
            </a:fld>
            <a:endParaRPr lang="en-GB" altLang="pl-PL">
              <a:latin typeface="Calibri" panose="020F0502020204030204" pitchFamily="34" charset="0"/>
            </a:endParaRPr>
          </a:p>
        </p:txBody>
      </p:sp>
    </p:spTree>
    <p:extLst>
      <p:ext uri="{BB962C8B-B14F-4D97-AF65-F5344CB8AC3E}">
        <p14:creationId xmlns:p14="http://schemas.microsoft.com/office/powerpoint/2010/main" val="284800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4301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DACD2A-1974-4481-AA54-B87E0E37E3F1}" type="slidenum">
              <a:rPr lang="en-GB" altLang="pl-PL">
                <a:latin typeface="Calibri" panose="020F0502020204030204" pitchFamily="34" charset="0"/>
              </a:rPr>
              <a:pPr eaLnBrk="1" hangingPunct="1"/>
              <a:t>17</a:t>
            </a:fld>
            <a:endParaRPr lang="en-GB" altLang="pl-PL">
              <a:latin typeface="Calibri" panose="020F0502020204030204" pitchFamily="34" charset="0"/>
            </a:endParaRPr>
          </a:p>
        </p:txBody>
      </p:sp>
    </p:spTree>
    <p:extLst>
      <p:ext uri="{BB962C8B-B14F-4D97-AF65-F5344CB8AC3E}">
        <p14:creationId xmlns:p14="http://schemas.microsoft.com/office/powerpoint/2010/main" val="346997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Tree>
    <p:extLst>
      <p:ext uri="{BB962C8B-B14F-4D97-AF65-F5344CB8AC3E}">
        <p14:creationId xmlns:p14="http://schemas.microsoft.com/office/powerpoint/2010/main" val="1606998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928688" y="4500563"/>
            <a:ext cx="4786312" cy="3452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4506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CAFCE3-8729-41FC-9274-98697DC176CB}" type="slidenum">
              <a:rPr lang="en-GB" altLang="pl-PL">
                <a:latin typeface="Calibri" panose="020F0502020204030204" pitchFamily="34" charset="0"/>
              </a:rPr>
              <a:pPr eaLnBrk="1" hangingPunct="1"/>
              <a:t>19</a:t>
            </a:fld>
            <a:endParaRPr lang="en-GB" altLang="pl-PL">
              <a:latin typeface="Calibri" panose="020F0502020204030204" pitchFamily="34" charset="0"/>
            </a:endParaRPr>
          </a:p>
        </p:txBody>
      </p:sp>
    </p:spTree>
    <p:extLst>
      <p:ext uri="{BB962C8B-B14F-4D97-AF65-F5344CB8AC3E}">
        <p14:creationId xmlns:p14="http://schemas.microsoft.com/office/powerpoint/2010/main" val="413126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320675" y="5167313"/>
            <a:ext cx="5822950" cy="2476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pl-PL" smtClean="0"/>
              <a:t>Aspire Credentials</a:t>
            </a:r>
          </a:p>
          <a:p>
            <a:pPr eaLnBrk="1" hangingPunct="1">
              <a:spcBef>
                <a:spcPct val="0"/>
              </a:spcBef>
            </a:pPr>
            <a:endParaRPr lang="en-GB" altLang="pl-PL" smtClean="0"/>
          </a:p>
          <a:p>
            <a:pPr eaLnBrk="1" hangingPunct="1">
              <a:spcBef>
                <a:spcPct val="0"/>
              </a:spcBef>
            </a:pPr>
            <a:r>
              <a:rPr lang="en-GB" altLang="pl-PL" smtClean="0"/>
              <a:t>Been involved with Best Practice since 1999</a:t>
            </a:r>
          </a:p>
          <a:p>
            <a:pPr eaLnBrk="1" hangingPunct="1">
              <a:spcBef>
                <a:spcPct val="0"/>
              </a:spcBef>
            </a:pPr>
            <a:r>
              <a:rPr lang="en-GB" altLang="pl-PL" smtClean="0"/>
              <a:t>Involved in all the OGC products developments</a:t>
            </a:r>
          </a:p>
          <a:p>
            <a:pPr eaLnBrk="1" hangingPunct="1">
              <a:spcBef>
                <a:spcPct val="0"/>
              </a:spcBef>
            </a:pPr>
            <a:r>
              <a:rPr lang="en-GB" altLang="pl-PL" smtClean="0"/>
              <a:t>Lead authors for P3M3 and MSP</a:t>
            </a:r>
          </a:p>
          <a:p>
            <a:pPr eaLnBrk="1" hangingPunct="1">
              <a:spcBef>
                <a:spcPct val="0"/>
              </a:spcBef>
            </a:pPr>
            <a:r>
              <a:rPr lang="en-GB" altLang="pl-PL" smtClean="0"/>
              <a:t>Accredited training organisation with APMG Group and ASET Exam bodies</a:t>
            </a:r>
          </a:p>
          <a:p>
            <a:pPr eaLnBrk="1" hangingPunct="1">
              <a:spcBef>
                <a:spcPct val="0"/>
              </a:spcBef>
            </a:pPr>
            <a:r>
              <a:rPr lang="en-GB" altLang="pl-PL" smtClean="0"/>
              <a:t>ATO for MSP, PRINCE2, Principles of Change,  Programme and Project Sponsorship</a:t>
            </a:r>
          </a:p>
          <a:p>
            <a:pPr eaLnBrk="1" hangingPunct="1">
              <a:spcBef>
                <a:spcPct val="0"/>
              </a:spcBef>
            </a:pPr>
            <a:r>
              <a:rPr lang="en-GB" altLang="pl-PL" smtClean="0"/>
              <a:t>ACO for MoR, MSP, Programme and Project Mgt,  Change Management, PRINCE2</a:t>
            </a:r>
          </a:p>
        </p:txBody>
      </p:sp>
      <p:sp>
        <p:nvSpPr>
          <p:cNvPr id="2765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4F067-0B3A-4F01-AB53-93335625F6E9}" type="slidenum">
              <a:rPr lang="en-GB" altLang="pl-PL">
                <a:latin typeface="Calibri" panose="020F0502020204030204" pitchFamily="34" charset="0"/>
              </a:rPr>
              <a:pPr eaLnBrk="1" hangingPunct="1"/>
              <a:t>2</a:t>
            </a:fld>
            <a:endParaRPr lang="en-GB" altLang="pl-PL">
              <a:latin typeface="Calibri" panose="020F0502020204030204" pitchFamily="34" charset="0"/>
            </a:endParaRPr>
          </a:p>
        </p:txBody>
      </p:sp>
    </p:spTree>
    <p:extLst>
      <p:ext uri="{BB962C8B-B14F-4D97-AF65-F5344CB8AC3E}">
        <p14:creationId xmlns:p14="http://schemas.microsoft.com/office/powerpoint/2010/main" val="2143450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460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6D4192-4691-465D-AA8F-987824B6B93B}" type="slidenum">
              <a:rPr lang="en-GB" altLang="pl-PL">
                <a:latin typeface="Calibri" panose="020F0502020204030204" pitchFamily="34" charset="0"/>
              </a:rPr>
              <a:pPr eaLnBrk="1" hangingPunct="1"/>
              <a:t>20</a:t>
            </a:fld>
            <a:endParaRPr lang="en-GB" altLang="pl-PL">
              <a:latin typeface="Calibri" panose="020F0502020204030204" pitchFamily="34" charset="0"/>
            </a:endParaRPr>
          </a:p>
        </p:txBody>
      </p:sp>
    </p:spTree>
    <p:extLst>
      <p:ext uri="{BB962C8B-B14F-4D97-AF65-F5344CB8AC3E}">
        <p14:creationId xmlns:p14="http://schemas.microsoft.com/office/powerpoint/2010/main" val="379434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Tree>
    <p:extLst>
      <p:ext uri="{BB962C8B-B14F-4D97-AF65-F5344CB8AC3E}">
        <p14:creationId xmlns:p14="http://schemas.microsoft.com/office/powerpoint/2010/main" val="1987505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pl-PL" altLang="pl-PL" smtClean="0"/>
          </a:p>
        </p:txBody>
      </p:sp>
      <p:sp>
        <p:nvSpPr>
          <p:cNvPr id="4813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C61C03-A0C4-488A-B919-12D21B3931CB}" type="slidenum">
              <a:rPr lang="en-GB" altLang="pl-PL"/>
              <a:pPr eaLnBrk="1" hangingPunct="1"/>
              <a:t>22</a:t>
            </a:fld>
            <a:endParaRPr lang="en-GB" altLang="pl-PL"/>
          </a:p>
        </p:txBody>
      </p:sp>
    </p:spTree>
    <p:extLst>
      <p:ext uri="{BB962C8B-B14F-4D97-AF65-F5344CB8AC3E}">
        <p14:creationId xmlns:p14="http://schemas.microsoft.com/office/powerpoint/2010/main" val="62215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14313" y="642938"/>
            <a:ext cx="6143625" cy="4608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1071563" y="5500688"/>
            <a:ext cx="4679950" cy="304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a:p>
            <a:pPr eaLnBrk="1" hangingPunct="1">
              <a:spcBef>
                <a:spcPct val="0"/>
              </a:spcBef>
            </a:pPr>
            <a:endParaRPr lang="en-GB" altLang="pl-PL" smtClean="0"/>
          </a:p>
        </p:txBody>
      </p:sp>
      <p:sp>
        <p:nvSpPr>
          <p:cNvPr id="286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7DAEB3-25BB-47E8-A6C2-3B46EE16EB9A}" type="slidenum">
              <a:rPr lang="en-GB" altLang="pl-PL">
                <a:latin typeface="Calibri" panose="020F0502020204030204" pitchFamily="34" charset="0"/>
              </a:rPr>
              <a:pPr eaLnBrk="1" hangingPunct="1"/>
              <a:t>3</a:t>
            </a:fld>
            <a:endParaRPr lang="en-GB" altLang="pl-PL">
              <a:latin typeface="Calibri" panose="020F0502020204030204" pitchFamily="34" charset="0"/>
            </a:endParaRPr>
          </a:p>
        </p:txBody>
      </p:sp>
    </p:spTree>
    <p:extLst>
      <p:ext uri="{BB962C8B-B14F-4D97-AF65-F5344CB8AC3E}">
        <p14:creationId xmlns:p14="http://schemas.microsoft.com/office/powerpoint/2010/main" val="50153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297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eaLnBrk="0" hangingPunct="0">
              <a:defRPr>
                <a:solidFill>
                  <a:schemeClr val="tx1"/>
                </a:solidFill>
                <a:latin typeface="Arial" panose="020B0604020202020204" pitchFamily="34" charset="0"/>
                <a:cs typeface="Arial" panose="020B0604020202020204" pitchFamily="34" charset="0"/>
              </a:defRPr>
            </a:lvl1pPr>
            <a:lvl2pPr marL="742950" indent="-285750" defTabSz="804863" eaLnBrk="0" hangingPunct="0">
              <a:defRPr>
                <a:solidFill>
                  <a:schemeClr val="tx1"/>
                </a:solidFill>
                <a:latin typeface="Arial" panose="020B0604020202020204" pitchFamily="34" charset="0"/>
                <a:cs typeface="Arial" panose="020B0604020202020204" pitchFamily="34" charset="0"/>
              </a:defRPr>
            </a:lvl2pPr>
            <a:lvl3pPr marL="1143000" indent="-228600" defTabSz="804863" eaLnBrk="0" hangingPunct="0">
              <a:defRPr>
                <a:solidFill>
                  <a:schemeClr val="tx1"/>
                </a:solidFill>
                <a:latin typeface="Arial" panose="020B0604020202020204" pitchFamily="34" charset="0"/>
                <a:cs typeface="Arial" panose="020B0604020202020204" pitchFamily="34" charset="0"/>
              </a:defRPr>
            </a:lvl3pPr>
            <a:lvl4pPr marL="1600200" indent="-228600" defTabSz="804863" eaLnBrk="0" hangingPunct="0">
              <a:defRPr>
                <a:solidFill>
                  <a:schemeClr val="tx1"/>
                </a:solidFill>
                <a:latin typeface="Arial" panose="020B0604020202020204" pitchFamily="34" charset="0"/>
                <a:cs typeface="Arial" panose="020B0604020202020204" pitchFamily="34" charset="0"/>
              </a:defRPr>
            </a:lvl4pPr>
            <a:lvl5pPr marL="2057400" indent="-228600" defTabSz="804863" eaLnBrk="0" hangingPunct="0">
              <a:defRPr>
                <a:solidFill>
                  <a:schemeClr val="tx1"/>
                </a:solidFill>
                <a:latin typeface="Arial" panose="020B0604020202020204" pitchFamily="34" charset="0"/>
                <a:cs typeface="Arial" panose="020B0604020202020204" pitchFamily="34" charset="0"/>
              </a:defRPr>
            </a:lvl5pPr>
            <a:lvl6pPr marL="2514600" indent="-228600" defTabSz="804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4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4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4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F8090D-FFF7-4A0B-BA6A-D04F35133669}" type="slidenum">
              <a:rPr lang="en-GB" altLang="pl-PL">
                <a:latin typeface="Calibri" panose="020F0502020204030204" pitchFamily="34" charset="0"/>
              </a:rPr>
              <a:pPr eaLnBrk="1" hangingPunct="1"/>
              <a:t>4</a:t>
            </a:fld>
            <a:endParaRPr lang="en-GB" altLang="pl-PL">
              <a:latin typeface="Calibri" panose="020F0502020204030204" pitchFamily="34" charset="0"/>
            </a:endParaRPr>
          </a:p>
        </p:txBody>
      </p:sp>
    </p:spTree>
    <p:extLst>
      <p:ext uri="{BB962C8B-B14F-4D97-AF65-F5344CB8AC3E}">
        <p14:creationId xmlns:p14="http://schemas.microsoft.com/office/powerpoint/2010/main" val="5298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pl-PL" smtClean="0"/>
          </a:p>
        </p:txBody>
      </p:sp>
    </p:spTree>
    <p:extLst>
      <p:ext uri="{BB962C8B-B14F-4D97-AF65-F5344CB8AC3E}">
        <p14:creationId xmlns:p14="http://schemas.microsoft.com/office/powerpoint/2010/main" val="140381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3174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06EFF4-280F-42BE-8123-B1EBBF9D91A4}" type="slidenum">
              <a:rPr lang="en-GB" altLang="pl-PL">
                <a:latin typeface="Calibri" panose="020F0502020204030204" pitchFamily="34" charset="0"/>
              </a:rPr>
              <a:pPr eaLnBrk="1" hangingPunct="1"/>
              <a:t>6</a:t>
            </a:fld>
            <a:endParaRPr lang="en-GB" altLang="pl-PL">
              <a:latin typeface="Calibri" panose="020F0502020204030204" pitchFamily="34" charset="0"/>
            </a:endParaRPr>
          </a:p>
        </p:txBody>
      </p:sp>
    </p:spTree>
    <p:extLst>
      <p:ext uri="{BB962C8B-B14F-4D97-AF65-F5344CB8AC3E}">
        <p14:creationId xmlns:p14="http://schemas.microsoft.com/office/powerpoint/2010/main" val="143434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3277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25F297-924C-4BC7-94F2-0FE0E0583481}" type="slidenum">
              <a:rPr lang="en-GB" altLang="pl-PL">
                <a:latin typeface="Calibri" panose="020F0502020204030204" pitchFamily="34" charset="0"/>
              </a:rPr>
              <a:pPr eaLnBrk="1" hangingPunct="1"/>
              <a:t>7</a:t>
            </a:fld>
            <a:endParaRPr lang="en-GB" altLang="pl-PL">
              <a:latin typeface="Calibri" panose="020F0502020204030204" pitchFamily="34" charset="0"/>
            </a:endParaRPr>
          </a:p>
        </p:txBody>
      </p:sp>
    </p:spTree>
    <p:extLst>
      <p:ext uri="{BB962C8B-B14F-4D97-AF65-F5344CB8AC3E}">
        <p14:creationId xmlns:p14="http://schemas.microsoft.com/office/powerpoint/2010/main" val="63752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337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A7364D-FA2A-4128-8F85-D93E79924A53}" type="slidenum">
              <a:rPr lang="en-GB" altLang="pl-PL">
                <a:latin typeface="Calibri" panose="020F0502020204030204" pitchFamily="34" charset="0"/>
              </a:rPr>
              <a:pPr eaLnBrk="1" hangingPunct="1"/>
              <a:t>8</a:t>
            </a:fld>
            <a:endParaRPr lang="en-GB" altLang="pl-PL">
              <a:latin typeface="Calibri" panose="020F0502020204030204" pitchFamily="34" charset="0"/>
            </a:endParaRPr>
          </a:p>
        </p:txBody>
      </p:sp>
    </p:spTree>
    <p:extLst>
      <p:ext uri="{BB962C8B-B14F-4D97-AF65-F5344CB8AC3E}">
        <p14:creationId xmlns:p14="http://schemas.microsoft.com/office/powerpoint/2010/main" val="182409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071563" y="7858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320675" y="952500"/>
            <a:ext cx="2197100"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pl-PL" smtClean="0"/>
          </a:p>
        </p:txBody>
      </p:sp>
      <p:sp>
        <p:nvSpPr>
          <p:cNvPr id="3482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96347C-35E0-4881-A5CF-074ECB14A7DD}" type="slidenum">
              <a:rPr lang="en-GB" altLang="pl-PL">
                <a:latin typeface="Calibri" panose="020F0502020204030204" pitchFamily="34" charset="0"/>
              </a:rPr>
              <a:pPr eaLnBrk="1" hangingPunct="1"/>
              <a:t>9</a:t>
            </a:fld>
            <a:endParaRPr lang="en-GB" altLang="pl-PL">
              <a:latin typeface="Calibri" panose="020F0502020204030204" pitchFamily="34" charset="0"/>
            </a:endParaRPr>
          </a:p>
        </p:txBody>
      </p:sp>
    </p:spTree>
    <p:extLst>
      <p:ext uri="{BB962C8B-B14F-4D97-AF65-F5344CB8AC3E}">
        <p14:creationId xmlns:p14="http://schemas.microsoft.com/office/powerpoint/2010/main" val="673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684213" y="1773238"/>
            <a:ext cx="7775575" cy="1800225"/>
          </a:xfrm>
          <a:prstGeom prst="roundRect">
            <a:avLst>
              <a:gd name="adj" fmla="val 16667"/>
            </a:avLst>
          </a:prstGeom>
          <a:solidFill>
            <a:srgbClr val="3366CC"/>
          </a:solidFill>
          <a:ln w="9525">
            <a:solidFill>
              <a:schemeClr val="tx1"/>
            </a:solid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 name="AutoShape 7"/>
          <p:cNvSpPr>
            <a:spLocks noChangeArrowheads="1"/>
          </p:cNvSpPr>
          <p:nvPr/>
        </p:nvSpPr>
        <p:spPr bwMode="auto">
          <a:xfrm>
            <a:off x="73025" y="6308725"/>
            <a:ext cx="1690688" cy="477838"/>
          </a:xfrm>
          <a:prstGeom prst="roundRect">
            <a:avLst>
              <a:gd name="adj" fmla="val 16667"/>
            </a:avLst>
          </a:prstGeom>
          <a:solidFill>
            <a:srgbClr val="3366CC"/>
          </a:solidFill>
          <a:ln w="9525">
            <a:solidFill>
              <a:schemeClr val="tx1"/>
            </a:solid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6" name="Text Box 8"/>
          <p:cNvSpPr txBox="1">
            <a:spLocks noChangeArrowheads="1"/>
          </p:cNvSpPr>
          <p:nvPr/>
        </p:nvSpPr>
        <p:spPr bwMode="auto">
          <a:xfrm>
            <a:off x="0" y="6308725"/>
            <a:ext cx="1258888" cy="338138"/>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l-PL" sz="1600">
                <a:solidFill>
                  <a:schemeClr val="bg1"/>
                </a:solidFill>
                <a:latin typeface="Times New Roman" panose="02020603050405020304" pitchFamily="18" charset="0"/>
              </a:rPr>
              <a:t>      </a:t>
            </a:r>
            <a:r>
              <a:rPr lang="en-US" altLang="pl-PL" sz="1200">
                <a:solidFill>
                  <a:schemeClr val="bg1"/>
                </a:solidFill>
                <a:latin typeface="Tahoma" panose="020B0604030504040204" pitchFamily="34" charset="0"/>
              </a:rPr>
              <a:t>Slide </a:t>
            </a:r>
            <a:fld id="{13A2EFDA-5B57-4744-B150-A123F6CDEFE1}" type="slidenum">
              <a:rPr lang="en-US" altLang="pl-PL" sz="1200">
                <a:solidFill>
                  <a:schemeClr val="bg1"/>
                </a:solidFill>
                <a:latin typeface="Tahoma" panose="020B0604030504040204" pitchFamily="34" charset="0"/>
              </a:rPr>
              <a:pPr eaLnBrk="1" hangingPunct="1"/>
              <a:t>‹#›</a:t>
            </a:fld>
            <a:endParaRPr lang="en-US" altLang="pl-PL" sz="1200">
              <a:solidFill>
                <a:schemeClr val="bg1"/>
              </a:solidFill>
              <a:latin typeface="Tahoma" panose="020B0604030504040204" pitchFamily="34" charset="0"/>
            </a:endParaRPr>
          </a:p>
        </p:txBody>
      </p:sp>
      <p:sp>
        <p:nvSpPr>
          <p:cNvPr id="7" name="Text Box 13"/>
          <p:cNvSpPr txBox="1">
            <a:spLocks noChangeArrowheads="1"/>
          </p:cNvSpPr>
          <p:nvPr/>
        </p:nvSpPr>
        <p:spPr bwMode="auto">
          <a:xfrm>
            <a:off x="242888" y="6583363"/>
            <a:ext cx="742950" cy="277812"/>
          </a:xfrm>
          <a:prstGeom prst="rect">
            <a:avLst/>
          </a:prstGeom>
          <a:noFill/>
          <a:ln w="12700" algn="ctr">
            <a:noFill/>
            <a:miter lim="800000"/>
            <a:headEnd/>
            <a:tailEnd/>
          </a:ln>
          <a:effectLst/>
        </p:spPr>
        <p:txBody>
          <a:bodyPr lIns="92075" tIns="46038" rIns="92075" bIns="46038">
            <a:spAutoFit/>
          </a:bodyPr>
          <a:lstStyle/>
          <a:p>
            <a:pPr algn="ctr" fontAlgn="auto">
              <a:spcBef>
                <a:spcPct val="50000"/>
              </a:spcBef>
              <a:spcAft>
                <a:spcPts val="0"/>
              </a:spcAft>
              <a:defRPr/>
            </a:pPr>
            <a:r>
              <a:rPr lang="en-GB" sz="1200">
                <a:solidFill>
                  <a:schemeClr val="accent2"/>
                </a:solidFill>
                <a:latin typeface="Tahoma" pitchFamily="34" charset="0"/>
                <a:cs typeface="+mn-cs"/>
              </a:rPr>
              <a:t>v4</a:t>
            </a:r>
          </a:p>
        </p:txBody>
      </p:sp>
      <p:pic>
        <p:nvPicPr>
          <p:cNvPr id="8" name="Picture 12" descr="aspire logo - new.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4550" y="61913"/>
            <a:ext cx="1949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5939" name="Rectangle 3"/>
          <p:cNvSpPr>
            <a:spLocks noGrp="1" noChangeArrowheads="1"/>
          </p:cNvSpPr>
          <p:nvPr>
            <p:ph type="ctrTitle"/>
          </p:nvPr>
        </p:nvSpPr>
        <p:spPr>
          <a:xfrm>
            <a:off x="685800" y="2130427"/>
            <a:ext cx="7772400" cy="1470025"/>
          </a:xfrm>
        </p:spPr>
        <p:txBody>
          <a:bodyPr/>
          <a:lstStyle>
            <a:lvl1pPr algn="ctr">
              <a:defRPr sz="2800"/>
            </a:lvl1pPr>
          </a:lstStyle>
          <a:p>
            <a:r>
              <a:rPr lang="en-US" smtClean="0"/>
              <a:t>Click to edit Master title style</a:t>
            </a:r>
            <a:endParaRPr lang="en-US"/>
          </a:p>
        </p:txBody>
      </p:sp>
      <p:sp>
        <p:nvSpPr>
          <p:cNvPr id="157594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168043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966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8" y="0"/>
            <a:ext cx="2212975" cy="5651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0"/>
            <a:ext cx="6491287"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803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79390" y="0"/>
            <a:ext cx="8856663" cy="69215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23849" y="1125538"/>
            <a:ext cx="8229600" cy="4525962"/>
          </a:xfrm>
        </p:spPr>
        <p:txBody>
          <a:bodyPr/>
          <a:lstStyle/>
          <a:p>
            <a:pPr lvl="0"/>
            <a:r>
              <a:rPr lang="en-US" noProof="0" smtClean="0"/>
              <a:t>Click icon to add SmartArt graphic</a:t>
            </a:r>
            <a:endParaRPr lang="en-GB" noProof="0" smtClean="0"/>
          </a:p>
        </p:txBody>
      </p:sp>
    </p:spTree>
    <p:extLst>
      <p:ext uri="{BB962C8B-B14F-4D97-AF65-F5344CB8AC3E}">
        <p14:creationId xmlns:p14="http://schemas.microsoft.com/office/powerpoint/2010/main" val="135123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9390" y="0"/>
            <a:ext cx="8856663" cy="6921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49" y="11255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514851" y="1125538"/>
            <a:ext cx="4038600" cy="4525962"/>
          </a:xfrm>
        </p:spPr>
        <p:txBody>
          <a:bodyPr/>
          <a:lstStyle/>
          <a:p>
            <a:pPr lvl="0"/>
            <a:r>
              <a:rPr lang="en-US" noProof="0" smtClean="0"/>
              <a:t>Click icon to add clip art</a:t>
            </a:r>
            <a:endParaRPr lang="en-GB" noProof="0" smtClean="0"/>
          </a:p>
        </p:txBody>
      </p:sp>
    </p:spTree>
    <p:extLst>
      <p:ext uri="{BB962C8B-B14F-4D97-AF65-F5344CB8AC3E}">
        <p14:creationId xmlns:p14="http://schemas.microsoft.com/office/powerpoint/2010/main" val="844923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90" y="0"/>
            <a:ext cx="8856663" cy="6921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49" y="11255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4851" y="1125540"/>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4851" y="346392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904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90" y="0"/>
            <a:ext cx="8856663"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49" y="1125538"/>
            <a:ext cx="8229600" cy="4525962"/>
          </a:xfrm>
        </p:spPr>
        <p:txBody>
          <a:bodyPr/>
          <a:lstStyle/>
          <a:p>
            <a:pPr lvl="0"/>
            <a:r>
              <a:rPr lang="en-US" noProof="0" smtClean="0"/>
              <a:t>Click icon to add table</a:t>
            </a:r>
            <a:endParaRPr lang="en-GB" noProof="0" smtClean="0"/>
          </a:p>
        </p:txBody>
      </p:sp>
    </p:spTree>
    <p:extLst>
      <p:ext uri="{BB962C8B-B14F-4D97-AF65-F5344CB8AC3E}">
        <p14:creationId xmlns:p14="http://schemas.microsoft.com/office/powerpoint/2010/main" val="294298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90" y="0"/>
            <a:ext cx="8856663" cy="6921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49" y="11255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1" y="11255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21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9390" y="0"/>
            <a:ext cx="8856663"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23849" y="1125540"/>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4851" y="1125540"/>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23849" y="346392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14851" y="346392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212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994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99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49"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4851"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563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597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2300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75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16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747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4914" name="AutoShape 2"/>
          <p:cNvSpPr>
            <a:spLocks noChangeArrowheads="1"/>
          </p:cNvSpPr>
          <p:nvPr/>
        </p:nvSpPr>
        <p:spPr bwMode="auto">
          <a:xfrm>
            <a:off x="71438" y="115888"/>
            <a:ext cx="7143750" cy="504825"/>
          </a:xfrm>
          <a:prstGeom prst="roundRect">
            <a:avLst>
              <a:gd name="adj" fmla="val 16667"/>
            </a:avLst>
          </a:prstGeom>
          <a:solidFill>
            <a:srgbClr val="3366CC"/>
          </a:solidFill>
          <a:ln w="9525">
            <a:solidFill>
              <a:schemeClr val="tx1"/>
            </a:solid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1027" name="Rectangle 3"/>
          <p:cNvSpPr>
            <a:spLocks noGrp="1" noChangeArrowheads="1"/>
          </p:cNvSpPr>
          <p:nvPr>
            <p:ph type="title"/>
          </p:nvPr>
        </p:nvSpPr>
        <p:spPr bwMode="auto">
          <a:xfrm>
            <a:off x="179388" y="0"/>
            <a:ext cx="69643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smtClean="0"/>
              <a:t>Click to edit Master title style</a:t>
            </a:r>
          </a:p>
        </p:txBody>
      </p:sp>
      <p:sp>
        <p:nvSpPr>
          <p:cNvPr id="1028" name="Rectangle 4"/>
          <p:cNvSpPr>
            <a:spLocks noGrp="1" noChangeArrowheads="1"/>
          </p:cNvSpPr>
          <p:nvPr>
            <p:ph type="body" idx="1"/>
          </p:nvPr>
        </p:nvSpPr>
        <p:spPr bwMode="auto">
          <a:xfrm>
            <a:off x="323850" y="11255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smtClean="0"/>
              <a:t>Click to edit Master text styles</a:t>
            </a:r>
          </a:p>
          <a:p>
            <a:pPr lvl="1"/>
            <a:r>
              <a:rPr lang="en-US" altLang="pl-PL" smtClean="0"/>
              <a:t>Second level</a:t>
            </a:r>
          </a:p>
          <a:p>
            <a:pPr lvl="2"/>
            <a:r>
              <a:rPr lang="en-US" altLang="pl-PL" smtClean="0"/>
              <a:t>Third level</a:t>
            </a:r>
          </a:p>
        </p:txBody>
      </p:sp>
      <p:sp>
        <p:nvSpPr>
          <p:cNvPr id="1574919" name="AutoShape 7"/>
          <p:cNvSpPr>
            <a:spLocks noChangeArrowheads="1"/>
          </p:cNvSpPr>
          <p:nvPr userDrawn="1"/>
        </p:nvSpPr>
        <p:spPr bwMode="auto">
          <a:xfrm>
            <a:off x="73025" y="6308725"/>
            <a:ext cx="1690688" cy="477838"/>
          </a:xfrm>
          <a:prstGeom prst="roundRect">
            <a:avLst>
              <a:gd name="adj" fmla="val 16667"/>
            </a:avLst>
          </a:prstGeom>
          <a:solidFill>
            <a:srgbClr val="3366CC"/>
          </a:solidFill>
          <a:ln w="9525">
            <a:solidFill>
              <a:schemeClr val="tx1"/>
            </a:solid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1574920" name="Text Box 8"/>
          <p:cNvSpPr txBox="1">
            <a:spLocks noChangeArrowheads="1"/>
          </p:cNvSpPr>
          <p:nvPr/>
        </p:nvSpPr>
        <p:spPr bwMode="auto">
          <a:xfrm>
            <a:off x="0" y="6308725"/>
            <a:ext cx="1258888" cy="338138"/>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l-PL" sz="1600">
                <a:solidFill>
                  <a:schemeClr val="bg1"/>
                </a:solidFill>
                <a:latin typeface="Times New Roman" panose="02020603050405020304" pitchFamily="18" charset="0"/>
              </a:rPr>
              <a:t>      </a:t>
            </a:r>
            <a:r>
              <a:rPr lang="en-US" altLang="pl-PL" sz="1200">
                <a:solidFill>
                  <a:schemeClr val="bg1"/>
                </a:solidFill>
                <a:latin typeface="Tahoma" panose="020B0604030504040204" pitchFamily="34" charset="0"/>
              </a:rPr>
              <a:t>Slide </a:t>
            </a:r>
            <a:fld id="{00BD4079-EBE6-49A3-8A2E-9AB91B2823E1}" type="slidenum">
              <a:rPr lang="en-US" altLang="pl-PL" sz="1200">
                <a:solidFill>
                  <a:schemeClr val="bg1"/>
                </a:solidFill>
                <a:latin typeface="Tahoma" panose="020B0604030504040204" pitchFamily="34" charset="0"/>
              </a:rPr>
              <a:pPr eaLnBrk="1" hangingPunct="1"/>
              <a:t>‹#›</a:t>
            </a:fld>
            <a:endParaRPr lang="en-US" altLang="pl-PL" sz="1200">
              <a:solidFill>
                <a:schemeClr val="bg1"/>
              </a:solidFill>
              <a:latin typeface="Tahoma" panose="020B0604030504040204" pitchFamily="34" charset="0"/>
            </a:endParaRPr>
          </a:p>
        </p:txBody>
      </p:sp>
      <p:pic>
        <p:nvPicPr>
          <p:cNvPr id="1031" name="Picture 9" descr="aspire logo - new.tif"/>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194550" y="61913"/>
            <a:ext cx="1949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 id="2147483768" r:id="rId12"/>
    <p:sldLayoutId id="2147483767" r:id="rId13"/>
    <p:sldLayoutId id="2147483766" r:id="rId14"/>
    <p:sldLayoutId id="2147483765" r:id="rId15"/>
    <p:sldLayoutId id="2147483764" r:id="rId16"/>
    <p:sldLayoutId id="2147483763" r:id="rId17"/>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Blip>
          <a:blip r:embed="rId20"/>
        </a:buBlip>
        <a:defRPr sz="2400">
          <a:solidFill>
            <a:srgbClr val="3366CC"/>
          </a:solidFill>
          <a:latin typeface="+mn-lt"/>
          <a:ea typeface="+mn-ea"/>
          <a:cs typeface="+mn-cs"/>
        </a:defRPr>
      </a:lvl1pPr>
      <a:lvl2pPr marL="742950" indent="-285750" algn="l" rtl="0" eaLnBrk="0" fontAlgn="base" hangingPunct="0">
        <a:spcBef>
          <a:spcPct val="20000"/>
        </a:spcBef>
        <a:spcAft>
          <a:spcPct val="0"/>
        </a:spcAft>
        <a:buBlip>
          <a:blip r:embed="rId21"/>
        </a:buBlip>
        <a:defRPr sz="2000">
          <a:solidFill>
            <a:srgbClr val="3366CC"/>
          </a:solidFill>
          <a:latin typeface="+mn-lt"/>
        </a:defRPr>
      </a:lvl2pPr>
      <a:lvl3pPr marL="1143000" indent="-228600" algn="l" rtl="0" eaLnBrk="0" fontAlgn="base" hangingPunct="0">
        <a:spcBef>
          <a:spcPct val="20000"/>
        </a:spcBef>
        <a:spcAft>
          <a:spcPct val="0"/>
        </a:spcAft>
        <a:buBlip>
          <a:blip r:embed="rId22"/>
        </a:buBlip>
        <a:defRPr sz="2400">
          <a:solidFill>
            <a:srgbClr val="3366CC"/>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www.aspireeurop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usergroup.org.u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hyperlink" Target="mailto:admin@usergroup.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43125"/>
            <a:ext cx="9144000" cy="1470025"/>
          </a:xfrm>
        </p:spPr>
        <p:txBody>
          <a:bodyPr/>
          <a:lstStyle/>
          <a:p>
            <a:pPr eaLnBrk="1" hangingPunct="1"/>
            <a:r>
              <a:rPr lang="en-GB" altLang="pl-PL" sz="4000" smtClean="0"/>
              <a:t>Rod Sowden</a:t>
            </a:r>
            <a:br>
              <a:rPr lang="en-GB" altLang="pl-PL" sz="4000" smtClean="0"/>
            </a:br>
            <a:r>
              <a:rPr lang="en-GB" altLang="pl-PL" sz="4000" smtClean="0"/>
              <a:t>Aspire Europe Ltd</a:t>
            </a:r>
            <a:br>
              <a:rPr lang="en-GB" altLang="pl-PL" sz="4000" smtClean="0"/>
            </a:br>
            <a:endParaRPr lang="en-GB" altLang="pl-PL" smtClean="0"/>
          </a:p>
        </p:txBody>
      </p:sp>
      <p:sp>
        <p:nvSpPr>
          <p:cNvPr id="3075" name="Rectangle 3"/>
          <p:cNvSpPr>
            <a:spLocks noGrp="1" noChangeArrowheads="1"/>
          </p:cNvSpPr>
          <p:nvPr>
            <p:ph type="subTitle" idx="1"/>
          </p:nvPr>
        </p:nvSpPr>
        <p:spPr>
          <a:xfrm>
            <a:off x="1371600" y="4581525"/>
            <a:ext cx="6400800" cy="2276475"/>
          </a:xfrm>
        </p:spPr>
        <p:txBody>
          <a:bodyPr/>
          <a:lstStyle/>
          <a:p>
            <a:pPr eaLnBrk="1" hangingPunct="1">
              <a:lnSpc>
                <a:spcPct val="80000"/>
              </a:lnSpc>
            </a:pPr>
            <a:r>
              <a:rPr lang="en-GB" altLang="pl-PL" sz="1400" b="1" smtClean="0"/>
              <a:t>BPUG Workshops at Project Challenge are supported by:</a:t>
            </a:r>
            <a:r>
              <a:rPr lang="en-GB" altLang="pl-PL" sz="1400" smtClean="0"/>
              <a:t> </a:t>
            </a:r>
          </a:p>
        </p:txBody>
      </p:sp>
      <p:pic>
        <p:nvPicPr>
          <p:cNvPr id="3076" name="Picture 4" descr="BPU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14288"/>
            <a:ext cx="36004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C:\Users\Mike\AppData\Local\Microsoft\Windows\Temporary Internet Files\Content.Outlook\NFR35LQ6\BPM_logo_o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5084763"/>
            <a:ext cx="35433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owchart: Document 18"/>
          <p:cNvSpPr>
            <a:spLocks noChangeArrowheads="1"/>
          </p:cNvSpPr>
          <p:nvPr/>
        </p:nvSpPr>
        <p:spPr bwMode="auto">
          <a:xfrm>
            <a:off x="4429125" y="2571750"/>
            <a:ext cx="2000250" cy="928688"/>
          </a:xfrm>
          <a:prstGeom prst="flowChartDocument">
            <a:avLst/>
          </a:prstGeom>
          <a:solidFill>
            <a:srgbClr val="FF99CC"/>
          </a:solidFill>
          <a:ln w="12700" algn="ctr">
            <a:solidFill>
              <a:schemeClr val="tx1"/>
            </a:solidFill>
            <a:round/>
            <a:headEnd/>
            <a:tailEnd/>
          </a:ln>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Skills </a:t>
            </a:r>
          </a:p>
        </p:txBody>
      </p:sp>
      <p:sp>
        <p:nvSpPr>
          <p:cNvPr id="12291" name="Flowchart: Document 21"/>
          <p:cNvSpPr>
            <a:spLocks noChangeArrowheads="1"/>
          </p:cNvSpPr>
          <p:nvPr/>
        </p:nvSpPr>
        <p:spPr bwMode="auto">
          <a:xfrm>
            <a:off x="4143375" y="2928938"/>
            <a:ext cx="2000250" cy="928687"/>
          </a:xfrm>
          <a:prstGeom prst="flowChartDocument">
            <a:avLst/>
          </a:prstGeom>
          <a:solidFill>
            <a:srgbClr val="FF99CC"/>
          </a:solidFill>
          <a:ln w="12700" algn="ctr">
            <a:solidFill>
              <a:schemeClr val="tx1"/>
            </a:solidFill>
            <a:round/>
            <a:headEnd/>
            <a:tailEnd/>
          </a:ln>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Assurance </a:t>
            </a:r>
          </a:p>
        </p:txBody>
      </p:sp>
      <p:sp>
        <p:nvSpPr>
          <p:cNvPr id="12292" name="Flowchart: Document 19"/>
          <p:cNvSpPr>
            <a:spLocks noChangeArrowheads="1"/>
          </p:cNvSpPr>
          <p:nvPr/>
        </p:nvSpPr>
        <p:spPr bwMode="auto">
          <a:xfrm>
            <a:off x="3857625" y="3286125"/>
            <a:ext cx="2000250" cy="928688"/>
          </a:xfrm>
          <a:prstGeom prst="flowChartDocument">
            <a:avLst/>
          </a:prstGeom>
          <a:solidFill>
            <a:srgbClr val="FF99CC"/>
          </a:solidFill>
          <a:ln w="12700" algn="ctr">
            <a:solidFill>
              <a:schemeClr val="tx1"/>
            </a:solidFill>
            <a:round/>
            <a:headEnd/>
            <a:tailEnd/>
          </a:ln>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Info Management </a:t>
            </a:r>
          </a:p>
        </p:txBody>
      </p:sp>
      <p:sp>
        <p:nvSpPr>
          <p:cNvPr id="12293" name="Flowchart: Document 20"/>
          <p:cNvSpPr>
            <a:spLocks noChangeArrowheads="1"/>
          </p:cNvSpPr>
          <p:nvPr/>
        </p:nvSpPr>
        <p:spPr bwMode="auto">
          <a:xfrm>
            <a:off x="3571875" y="3714750"/>
            <a:ext cx="2000250" cy="928688"/>
          </a:xfrm>
          <a:prstGeom prst="flowChartDocument">
            <a:avLst/>
          </a:prstGeom>
          <a:solidFill>
            <a:srgbClr val="FF99CC"/>
          </a:solidFill>
          <a:ln w="12700" algn="ctr">
            <a:solidFill>
              <a:schemeClr val="tx1"/>
            </a:solidFill>
            <a:round/>
            <a:headEnd/>
            <a:tailEnd/>
          </a:ln>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Planning </a:t>
            </a:r>
          </a:p>
        </p:txBody>
      </p:sp>
      <p:sp>
        <p:nvSpPr>
          <p:cNvPr id="12294" name="Title 1"/>
          <p:cNvSpPr>
            <a:spLocks noGrp="1"/>
          </p:cNvSpPr>
          <p:nvPr>
            <p:ph type="title"/>
          </p:nvPr>
        </p:nvSpPr>
        <p:spPr/>
        <p:txBody>
          <a:bodyPr/>
          <a:lstStyle/>
          <a:p>
            <a:pPr eaLnBrk="1" hangingPunct="1"/>
            <a:r>
              <a:rPr lang="en-GB" altLang="pl-PL" smtClean="0"/>
              <a:t>Attributes construction</a:t>
            </a:r>
          </a:p>
        </p:txBody>
      </p:sp>
      <p:sp>
        <p:nvSpPr>
          <p:cNvPr id="4" name="Snip Single Corner Rectangle 3"/>
          <p:cNvSpPr/>
          <p:nvPr/>
        </p:nvSpPr>
        <p:spPr>
          <a:xfrm>
            <a:off x="2714625" y="5143500"/>
            <a:ext cx="3571875" cy="642938"/>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Benefits</a:t>
            </a:r>
          </a:p>
          <a:p>
            <a:pPr algn="ctr" fontAlgn="auto">
              <a:spcBef>
                <a:spcPts val="0"/>
              </a:spcBef>
              <a:spcAft>
                <a:spcPts val="0"/>
              </a:spcAft>
              <a:defRPr/>
            </a:pPr>
            <a:r>
              <a:rPr lang="en-GB" dirty="0"/>
              <a:t>Management </a:t>
            </a:r>
          </a:p>
        </p:txBody>
      </p:sp>
      <p:sp>
        <p:nvSpPr>
          <p:cNvPr id="12296" name="Right Brace 13"/>
          <p:cNvSpPr>
            <a:spLocks/>
          </p:cNvSpPr>
          <p:nvPr/>
        </p:nvSpPr>
        <p:spPr bwMode="auto">
          <a:xfrm>
            <a:off x="928688" y="1571625"/>
            <a:ext cx="2786062" cy="4143375"/>
          </a:xfrm>
          <a:prstGeom prst="rightBrace">
            <a:avLst>
              <a:gd name="adj1" fmla="val 8331"/>
              <a:gd name="adj2" fmla="val 46898"/>
            </a:avLst>
          </a:prstGeom>
          <a:solidFill>
            <a:schemeClr val="bg1"/>
          </a:solidFill>
          <a:ln w="12700" algn="ctr">
            <a:solidFill>
              <a:schemeClr val="tx1"/>
            </a:solidFill>
            <a:round/>
            <a:headEnd/>
            <a:tailEnd/>
          </a:ln>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cs typeface="Times New Roman" panose="02020603050405020304" pitchFamily="18" charset="0"/>
            </a:endParaRPr>
          </a:p>
        </p:txBody>
      </p:sp>
      <p:sp>
        <p:nvSpPr>
          <p:cNvPr id="12297" name="Rounded Rectangle 14"/>
          <p:cNvSpPr>
            <a:spLocks noChangeArrowheads="1"/>
          </p:cNvSpPr>
          <p:nvPr/>
        </p:nvSpPr>
        <p:spPr bwMode="auto">
          <a:xfrm>
            <a:off x="142875" y="3286125"/>
            <a:ext cx="2071688" cy="409575"/>
          </a:xfrm>
          <a:prstGeom prst="roundRect">
            <a:avLst>
              <a:gd name="adj" fmla="val 16667"/>
            </a:avLst>
          </a:prstGeom>
          <a:solidFill>
            <a:srgbClr val="0000FF"/>
          </a:solidFill>
          <a:ln w="12700" algn="ctr">
            <a:solidFill>
              <a:schemeClr val="tx1"/>
            </a:solidFill>
            <a:round/>
            <a:headEnd/>
            <a:tailEnd/>
          </a:ln>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pl-PL">
                <a:solidFill>
                  <a:schemeClr val="bg1"/>
                </a:solidFill>
                <a:cs typeface="Times New Roman" panose="02020603050405020304" pitchFamily="18" charset="0"/>
              </a:rPr>
              <a:t>Level X </a:t>
            </a:r>
          </a:p>
        </p:txBody>
      </p:sp>
      <p:sp>
        <p:nvSpPr>
          <p:cNvPr id="12298" name="Flowchart: Document 17"/>
          <p:cNvSpPr>
            <a:spLocks noChangeArrowheads="1"/>
          </p:cNvSpPr>
          <p:nvPr/>
        </p:nvSpPr>
        <p:spPr bwMode="auto">
          <a:xfrm>
            <a:off x="3286125" y="4071938"/>
            <a:ext cx="2000250" cy="928687"/>
          </a:xfrm>
          <a:prstGeom prst="flowChartDocument">
            <a:avLst/>
          </a:prstGeom>
          <a:solidFill>
            <a:srgbClr val="FF99CC"/>
          </a:solidFill>
          <a:ln w="12700" algn="ctr">
            <a:solidFill>
              <a:schemeClr val="tx1"/>
            </a:solidFill>
            <a:round/>
            <a:headEnd/>
            <a:tailEnd/>
          </a:ln>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Specific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8"/>
          <p:cNvSpPr txBox="1">
            <a:spLocks noChangeArrowheads="1"/>
          </p:cNvSpPr>
          <p:nvPr/>
        </p:nvSpPr>
        <p:spPr bwMode="auto">
          <a:xfrm>
            <a:off x="231775" y="10652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graphicFrame>
        <p:nvGraphicFramePr>
          <p:cNvPr id="13" name="Table 12"/>
          <p:cNvGraphicFramePr>
            <a:graphicFrameLocks noGrp="1"/>
          </p:cNvGraphicFramePr>
          <p:nvPr/>
        </p:nvGraphicFramePr>
        <p:xfrm>
          <a:off x="214313" y="1071563"/>
          <a:ext cx="8715375" cy="4937125"/>
        </p:xfrm>
        <a:graphic>
          <a:graphicData uri="http://schemas.openxmlformats.org/drawingml/2006/table">
            <a:tbl>
              <a:tblPr/>
              <a:tblGrid>
                <a:gridCol w="1785937"/>
                <a:gridCol w="6929438"/>
              </a:tblGrid>
              <a:tr h="17462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Level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778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 – Aware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undocumented, basic vocabulary (not necessarily aligned or consistent), no guidelines and supporting documentation. Any system is ad-hoc and uncontrolled. </a:t>
                      </a:r>
                      <a:endParaRPr kumimoji="0" lang="en-US" altLang="pl-PL" sz="1500" b="0" i="1" u="none" strike="noStrike" cap="none" normalizeH="0" baseline="0" smtClean="0">
                        <a:ln>
                          <a:noFill/>
                        </a:ln>
                        <a:solidFill>
                          <a:srgbClr val="3366CC"/>
                        </a:solidFill>
                        <a:effectLst/>
                        <a:latin typeface="Arial" panose="020B0604020202020204" pitchFamily="34" charset="0"/>
                        <a:ea typeface="ヒラギノ角ゴ ProN W3"/>
                        <a:cs typeface="ヒラギノ角ゴ ProN W3"/>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651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2 - Repeatable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Acknowledged approach, templates, ad-hoc training, islands of expertise, initiatives delivered in isolation, minimal evidence  of continual improvement, focus may be on start up and initial documentation, evidence of heroes, </a:t>
                      </a:r>
                      <a:endParaRPr kumimoji="0" lang="en-GB"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21285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 Defined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Organisational wide consistency, process ownership, standards in place (e.g roles and responsibilities), processes defined with inputs and outputs, central control group, consistent use of tools, guidelines on how to do it,, capable staff,, evidence of Subject Matter Experts, perceptive approach to management, flexing</a:t>
                      </a:r>
                      <a:endParaRPr kumimoji="0" lang="en-US" altLang="pl-PL" sz="1500" b="0" i="1" u="none" strike="noStrike" cap="none" normalizeH="0" baseline="0" smtClean="0">
                        <a:ln>
                          <a:noFill/>
                        </a:ln>
                        <a:solidFill>
                          <a:srgbClr val="3366CC"/>
                        </a:solidFill>
                        <a:effectLst/>
                        <a:latin typeface="Arial" panose="020B0604020202020204" pitchFamily="34" charset="0"/>
                        <a:ea typeface="ヒラギノ角ゴ ProN W3"/>
                        <a:cs typeface="ヒラギノ角ゴ ProN W3"/>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651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 – Managed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Integration with Corporate governance and functions, accurate information, statistical analysis, competent &amp; qualified staff, assurance  in place, business capacity management, exec board level ownership, mentors, process management,</a:t>
                      </a:r>
                      <a:endParaRPr kumimoji="0" lang="en-GB"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88938">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5 - Optimised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organisation, seamless and automatic, evidence based management, innovation</a:t>
                      </a:r>
                      <a:endParaRPr kumimoji="0" lang="en-GB" altLang="pl-PL" sz="15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3338" name="Title 11"/>
          <p:cNvSpPr>
            <a:spLocks noGrp="1"/>
          </p:cNvSpPr>
          <p:nvPr>
            <p:ph type="title"/>
          </p:nvPr>
        </p:nvSpPr>
        <p:spPr/>
        <p:txBody>
          <a:bodyPr/>
          <a:lstStyle/>
          <a:p>
            <a:r>
              <a:rPr lang="en-GB" altLang="pl-PL" smtClean="0"/>
              <a:t>Maturity Levels</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14313" y="1403350"/>
          <a:ext cx="8715375" cy="4597400"/>
        </p:xfrm>
        <a:graphic>
          <a:graphicData uri="http://schemas.openxmlformats.org/drawingml/2006/table">
            <a:tbl>
              <a:tblPr/>
              <a:tblGrid>
                <a:gridCol w="2698750"/>
                <a:gridCol w="6016625"/>
              </a:tblGrid>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1" i="0" u="none" strike="noStrike" cap="none" normalizeH="0" baseline="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Perspective</a:t>
                      </a: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1" i="0" u="none" strike="noStrike" cap="none" normalizeH="0" baseline="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Description</a:t>
                      </a: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Management Control</a:t>
                      </a:r>
                      <a:endParaRPr kumimoji="0" lang="en-GB" altLang="pl-PL"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Documented lifecycle, gated process, Vision, Blueprint, Outcomes, clear outputs, Issue management , Configuration management, change control, progress reporting, definition and design, </a:t>
                      </a:r>
                      <a:endParaRPr kumimoji="0" lang="en-GB" altLang="pl-PL" sz="1400" b="0" i="1"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Benefits Management</a:t>
                      </a:r>
                      <a:endParaRPr kumimoji="0" lang="en-GB" altLang="pl-PL"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Requirements, defined, tracking, ownership, business performance management, transition, exploitation</a:t>
                      </a:r>
                      <a:endParaRPr kumimoji="0" lang="en-GB" altLang="pl-PL" sz="1400" b="0" i="1"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Financial Management</a:t>
                      </a: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Costs, Business Case, approvals, tracking, </a:t>
                      </a:r>
                      <a:endParaRPr kumimoji="0" lang="en-GB" altLang="pl-PL" sz="1400" b="0" i="1"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Stakeholder</a:t>
                      </a:r>
                    </a:p>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Management</a:t>
                      </a:r>
                      <a:endParaRPr kumimoji="0" lang="en-GB" altLang="pl-PL"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Identification of stakeholders, analysis and management, communications planning, communications channels and media selection</a:t>
                      </a:r>
                      <a:endParaRPr kumimoji="0" lang="en-GB" altLang="pl-PL"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Risk </a:t>
                      </a:r>
                    </a:p>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Management</a:t>
                      </a: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Types, breadth, structure, process, rigor, techniques, interventions,  opportunities and threats</a:t>
                      </a: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Organisational Governance </a:t>
                      </a:r>
                      <a:endParaRPr kumimoji="0" lang="en-GB" altLang="pl-PL"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Leadership, Direction, Alignment,, active engagement and ownership, balance of authority between functional and PPM Roles, reporting lines, legislative and policy compliance, control groups</a:t>
                      </a:r>
                      <a:endParaRPr kumimoji="0" lang="en-GB" altLang="pl-PL" sz="1400" b="0" i="1"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Resource</a:t>
                      </a:r>
                    </a:p>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Management </a:t>
                      </a:r>
                      <a:endParaRPr kumimoji="0" lang="en-GB" altLang="pl-PL" sz="1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
                          <a:schemeClr val="tx2"/>
                        </a:buClr>
                        <a:buSzPct val="150000"/>
                        <a:buFontTx/>
                        <a:buNone/>
                        <a:tabLst/>
                      </a:pPr>
                      <a:r>
                        <a:rPr kumimoji="0" lang="en-GB" altLang="pl-PL" sz="1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Capacity, types, supply chain, estimation, control, allocation and deployment</a:t>
                      </a:r>
                      <a:endParaRPr kumimoji="0" lang="en-GB" altLang="pl-PL" sz="1400" b="0" i="1"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6818" marR="668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367" name="Title 10"/>
          <p:cNvSpPr>
            <a:spLocks noGrp="1"/>
          </p:cNvSpPr>
          <p:nvPr>
            <p:ph type="title"/>
          </p:nvPr>
        </p:nvSpPr>
        <p:spPr/>
        <p:txBody>
          <a:bodyPr/>
          <a:lstStyle/>
          <a:p>
            <a:r>
              <a:rPr lang="en-GB" altLang="pl-PL" smtClean="0"/>
              <a:t>Perspectives</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28625" y="1509713"/>
          <a:ext cx="8286750" cy="3509962"/>
        </p:xfrm>
        <a:graphic>
          <a:graphicData uri="http://schemas.openxmlformats.org/drawingml/2006/table">
            <a:tbl>
              <a:tblPr/>
              <a:tblGrid>
                <a:gridCol w="2500313"/>
                <a:gridCol w="5786437"/>
              </a:tblGrid>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Perspective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Planning</a:t>
                      </a:r>
                      <a:endParaRPr kumimoji="0" lang="en-GB" altLang="pl-P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Assesses the availability, use and value of the plans that exists for each perspective, levels of sophistication in their development and ownership</a:t>
                      </a:r>
                      <a:endParaRPr kumimoji="0" lang="en-GB" altLang="pl-P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Information Management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Assesses the quality and accuracy of the information being used for decision making, how this information is stored and catalogued</a:t>
                      </a:r>
                      <a:endParaRPr kumimoji="0" lang="en-GB" altLang="pl-P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Assurance</a:t>
                      </a:r>
                      <a:endParaRPr kumimoji="0" lang="en-GB" altLang="pl-P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Assesses  how effective and valuable the process  of review, auditing and assurance are to the organisation, and how these are managed and exploited</a:t>
                      </a:r>
                      <a:endParaRPr kumimoji="0" lang="en-GB" altLang="pl-P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Skills and capability</a:t>
                      </a:r>
                      <a:endParaRPr kumimoji="0" lang="en-GB" altLang="pl-PL"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Assesses how the organisation develops the internal resources to increase their capability and potential over time</a:t>
                      </a:r>
                      <a:endParaRPr kumimoji="0" lang="en-GB" altLang="pl-PL"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5382" name="Title 10"/>
          <p:cNvSpPr>
            <a:spLocks noGrp="1"/>
          </p:cNvSpPr>
          <p:nvPr>
            <p:ph type="title"/>
          </p:nvPr>
        </p:nvSpPr>
        <p:spPr/>
        <p:txBody>
          <a:bodyPr/>
          <a:lstStyle/>
          <a:p>
            <a:r>
              <a:rPr lang="en-GB" altLang="pl-PL" smtClean="0"/>
              <a:t>Generic Attribute</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8"/>
          <p:cNvSpPr>
            <a:spLocks noGrp="1"/>
          </p:cNvSpPr>
          <p:nvPr>
            <p:ph type="title"/>
          </p:nvPr>
        </p:nvSpPr>
        <p:spPr/>
        <p:txBody>
          <a:bodyPr/>
          <a:lstStyle/>
          <a:p>
            <a:pPr eaLnBrk="1" hangingPunct="1"/>
            <a:r>
              <a:rPr lang="en-GB" altLang="pl-PL" smtClean="0"/>
              <a:t>How a result might look:</a:t>
            </a:r>
          </a:p>
        </p:txBody>
      </p:sp>
      <p:pic>
        <p:nvPicPr>
          <p:cNvPr id="16387" name="Picture 41" descr="P3M3 outpu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271588"/>
            <a:ext cx="86804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pl-PL" sz="2600" smtClean="0"/>
              <a:t>Chose your target</a:t>
            </a:r>
          </a:p>
        </p:txBody>
      </p:sp>
      <p:grpSp>
        <p:nvGrpSpPr>
          <p:cNvPr id="17411" name="Group 16"/>
          <p:cNvGrpSpPr>
            <a:grpSpLocks/>
          </p:cNvGrpSpPr>
          <p:nvPr/>
        </p:nvGrpSpPr>
        <p:grpSpPr bwMode="auto">
          <a:xfrm>
            <a:off x="334963" y="1573213"/>
            <a:ext cx="6838950" cy="4583112"/>
            <a:chOff x="615950" y="1573213"/>
            <a:chExt cx="6473826" cy="4234037"/>
          </a:xfrm>
        </p:grpSpPr>
        <p:sp>
          <p:nvSpPr>
            <p:cNvPr id="17412" name="Line 3"/>
            <p:cNvSpPr>
              <a:spLocks noChangeShapeType="1"/>
            </p:cNvSpPr>
            <p:nvPr/>
          </p:nvSpPr>
          <p:spPr bwMode="auto">
            <a:xfrm flipH="1" flipV="1">
              <a:off x="1695450" y="1797050"/>
              <a:ext cx="0" cy="3529013"/>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413" name="Line 4"/>
            <p:cNvSpPr>
              <a:spLocks noChangeShapeType="1"/>
            </p:cNvSpPr>
            <p:nvPr/>
          </p:nvSpPr>
          <p:spPr bwMode="auto">
            <a:xfrm flipV="1">
              <a:off x="1719263" y="5326063"/>
              <a:ext cx="5160962"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Text Box 5"/>
            <p:cNvSpPr txBox="1">
              <a:spLocks noChangeArrowheads="1"/>
            </p:cNvSpPr>
            <p:nvPr/>
          </p:nvSpPr>
          <p:spPr bwMode="auto">
            <a:xfrm>
              <a:off x="615950" y="1717675"/>
              <a:ext cx="1160463" cy="55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b="1">
                  <a:latin typeface="FS Sophie"/>
                </a:rPr>
                <a:t>£</a:t>
              </a:r>
            </a:p>
            <a:p>
              <a:pPr eaLnBrk="1" hangingPunct="1"/>
              <a:r>
                <a:rPr lang="en-GB" altLang="pl-PL" b="1">
                  <a:latin typeface="FS Sophie"/>
                </a:rPr>
                <a:t>Money Spent</a:t>
              </a:r>
            </a:p>
          </p:txBody>
        </p:sp>
        <p:sp>
          <p:nvSpPr>
            <p:cNvPr id="17415" name="Text Box 6"/>
            <p:cNvSpPr txBox="1">
              <a:spLocks noChangeArrowheads="1"/>
            </p:cNvSpPr>
            <p:nvPr/>
          </p:nvSpPr>
          <p:spPr bwMode="auto">
            <a:xfrm>
              <a:off x="2395189" y="5466008"/>
              <a:ext cx="4125076" cy="34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b="1">
                  <a:latin typeface="FS Sophie"/>
                </a:rPr>
                <a:t>Degree of Process / Formality</a:t>
              </a:r>
            </a:p>
          </p:txBody>
        </p:sp>
        <p:sp>
          <p:nvSpPr>
            <p:cNvPr id="17416" name="Freeform 8"/>
            <p:cNvSpPr>
              <a:spLocks/>
            </p:cNvSpPr>
            <p:nvPr/>
          </p:nvSpPr>
          <p:spPr bwMode="auto">
            <a:xfrm>
              <a:off x="1905000" y="1765300"/>
              <a:ext cx="4870450" cy="2359025"/>
            </a:xfrm>
            <a:custGeom>
              <a:avLst/>
              <a:gdLst>
                <a:gd name="T0" fmla="*/ 0 w 2832"/>
                <a:gd name="T1" fmla="*/ 0 h 1486"/>
                <a:gd name="T2" fmla="*/ 2147483647 w 2832"/>
                <a:gd name="T3" fmla="*/ 2147483647 h 1486"/>
                <a:gd name="T4" fmla="*/ 2147483647 w 2832"/>
                <a:gd name="T5" fmla="*/ 0 h 1486"/>
                <a:gd name="T6" fmla="*/ 0 60000 65536"/>
                <a:gd name="T7" fmla="*/ 0 60000 65536"/>
                <a:gd name="T8" fmla="*/ 0 60000 65536"/>
                <a:gd name="T9" fmla="*/ 0 w 2832"/>
                <a:gd name="T10" fmla="*/ 0 h 1486"/>
                <a:gd name="T11" fmla="*/ 2832 w 2832"/>
                <a:gd name="T12" fmla="*/ 1486 h 1486"/>
              </a:gdLst>
              <a:ahLst/>
              <a:cxnLst>
                <a:cxn ang="T6">
                  <a:pos x="T0" y="T1"/>
                </a:cxn>
                <a:cxn ang="T7">
                  <a:pos x="T2" y="T3"/>
                </a:cxn>
                <a:cxn ang="T8">
                  <a:pos x="T4" y="T5"/>
                </a:cxn>
              </a:cxnLst>
              <a:rect l="T9" t="T10" r="T11" b="T12"/>
              <a:pathLst>
                <a:path w="2832" h="1486">
                  <a:moveTo>
                    <a:pt x="0" y="0"/>
                  </a:moveTo>
                  <a:cubicBezTo>
                    <a:pt x="232" y="248"/>
                    <a:pt x="917" y="1486"/>
                    <a:pt x="1389" y="1486"/>
                  </a:cubicBezTo>
                  <a:cubicBezTo>
                    <a:pt x="1861" y="1486"/>
                    <a:pt x="2532" y="310"/>
                    <a:pt x="2832" y="0"/>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grpSp>
          <p:nvGrpSpPr>
            <p:cNvPr id="17417" name="Group 9"/>
            <p:cNvGrpSpPr>
              <a:grpSpLocks/>
            </p:cNvGrpSpPr>
            <p:nvPr/>
          </p:nvGrpSpPr>
          <p:grpSpPr bwMode="auto">
            <a:xfrm>
              <a:off x="3001963" y="1573213"/>
              <a:ext cx="1512887" cy="2447925"/>
              <a:chOff x="2304" y="1253"/>
              <a:chExt cx="952" cy="1542"/>
            </a:xfrm>
          </p:grpSpPr>
          <p:sp>
            <p:nvSpPr>
              <p:cNvPr id="17423" name="Text Box 10"/>
              <p:cNvSpPr txBox="1">
                <a:spLocks noChangeArrowheads="1"/>
              </p:cNvSpPr>
              <p:nvPr/>
            </p:nvSpPr>
            <p:spPr bwMode="auto">
              <a:xfrm>
                <a:off x="2304" y="1253"/>
                <a:ext cx="95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600" i="1">
                    <a:latin typeface="FS Sophie"/>
                  </a:rPr>
                  <a:t>Point of Optimum Balance</a:t>
                </a:r>
              </a:p>
            </p:txBody>
          </p:sp>
          <p:sp>
            <p:nvSpPr>
              <p:cNvPr id="17424" name="Line 11"/>
              <p:cNvSpPr>
                <a:spLocks noChangeShapeType="1"/>
              </p:cNvSpPr>
              <p:nvPr/>
            </p:nvSpPr>
            <p:spPr bwMode="auto">
              <a:xfrm>
                <a:off x="2802" y="1752"/>
                <a:ext cx="318" cy="104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3600" tIns="46800" rIns="93600" bIns="46800" anchor="ctr"/>
              <a:lstStyle/>
              <a:p>
                <a:endParaRPr lang="en-US"/>
              </a:p>
            </p:txBody>
          </p:sp>
        </p:grpSp>
        <p:sp>
          <p:nvSpPr>
            <p:cNvPr id="17418" name="Freeform 12"/>
            <p:cNvSpPr>
              <a:spLocks/>
            </p:cNvSpPr>
            <p:nvPr/>
          </p:nvSpPr>
          <p:spPr bwMode="auto">
            <a:xfrm>
              <a:off x="1739900" y="1793875"/>
              <a:ext cx="5035550" cy="3200400"/>
            </a:xfrm>
            <a:custGeom>
              <a:avLst/>
              <a:gdLst>
                <a:gd name="T0" fmla="*/ 0 w 2928"/>
                <a:gd name="T1" fmla="*/ 0 h 2016"/>
                <a:gd name="T2" fmla="*/ 2147483647 w 2928"/>
                <a:gd name="T3" fmla="*/ 2147483647 h 2016"/>
                <a:gd name="T4" fmla="*/ 2147483647 w 2928"/>
                <a:gd name="T5" fmla="*/ 2147483647 h 2016"/>
                <a:gd name="T6" fmla="*/ 0 60000 65536"/>
                <a:gd name="T7" fmla="*/ 0 60000 65536"/>
                <a:gd name="T8" fmla="*/ 0 60000 65536"/>
                <a:gd name="T9" fmla="*/ 0 w 2928"/>
                <a:gd name="T10" fmla="*/ 0 h 2016"/>
                <a:gd name="T11" fmla="*/ 2928 w 2928"/>
                <a:gd name="T12" fmla="*/ 2016 h 2016"/>
              </a:gdLst>
              <a:ahLst/>
              <a:cxnLst>
                <a:cxn ang="T6">
                  <a:pos x="T0" y="T1"/>
                </a:cxn>
                <a:cxn ang="T7">
                  <a:pos x="T2" y="T3"/>
                </a:cxn>
                <a:cxn ang="T8">
                  <a:pos x="T4" y="T5"/>
                </a:cxn>
              </a:cxnLst>
              <a:rect l="T9" t="T10" r="T11" b="T12"/>
              <a:pathLst>
                <a:path w="2928" h="2016">
                  <a:moveTo>
                    <a:pt x="0" y="0"/>
                  </a:moveTo>
                  <a:cubicBezTo>
                    <a:pt x="189" y="229"/>
                    <a:pt x="647" y="1036"/>
                    <a:pt x="1135" y="1372"/>
                  </a:cubicBezTo>
                  <a:cubicBezTo>
                    <a:pt x="1623" y="1708"/>
                    <a:pt x="2554" y="1882"/>
                    <a:pt x="2928" y="2016"/>
                  </a:cubicBezTo>
                </a:path>
              </a:pathLst>
            </a:custGeom>
            <a:noFill/>
            <a:ln w="57150">
              <a:solidFill>
                <a:srgbClr val="DC1F1E"/>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17419" name="Text Box 13"/>
            <p:cNvSpPr txBox="1">
              <a:spLocks noChangeArrowheads="1"/>
            </p:cNvSpPr>
            <p:nvPr/>
          </p:nvSpPr>
          <p:spPr bwMode="auto">
            <a:xfrm>
              <a:off x="4618038" y="4227513"/>
              <a:ext cx="2471738" cy="2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600" b="1" i="1">
                  <a:latin typeface="FS Sophie"/>
                </a:rPr>
                <a:t>“Cost of Winging it!”</a:t>
              </a:r>
            </a:p>
          </p:txBody>
        </p:sp>
        <p:sp>
          <p:nvSpPr>
            <p:cNvPr id="17420" name="Freeform 14"/>
            <p:cNvSpPr>
              <a:spLocks/>
            </p:cNvSpPr>
            <p:nvPr/>
          </p:nvSpPr>
          <p:spPr bwMode="auto">
            <a:xfrm flipH="1">
              <a:off x="1822450" y="1793875"/>
              <a:ext cx="5035550" cy="3200400"/>
            </a:xfrm>
            <a:custGeom>
              <a:avLst/>
              <a:gdLst>
                <a:gd name="T0" fmla="*/ 0 w 2928"/>
                <a:gd name="T1" fmla="*/ 0 h 2016"/>
                <a:gd name="T2" fmla="*/ 2147483647 w 2928"/>
                <a:gd name="T3" fmla="*/ 2147483647 h 2016"/>
                <a:gd name="T4" fmla="*/ 2147483647 w 2928"/>
                <a:gd name="T5" fmla="*/ 2147483647 h 2016"/>
                <a:gd name="T6" fmla="*/ 0 60000 65536"/>
                <a:gd name="T7" fmla="*/ 0 60000 65536"/>
                <a:gd name="T8" fmla="*/ 0 60000 65536"/>
                <a:gd name="T9" fmla="*/ 0 w 2928"/>
                <a:gd name="T10" fmla="*/ 0 h 2016"/>
                <a:gd name="T11" fmla="*/ 2928 w 2928"/>
                <a:gd name="T12" fmla="*/ 2016 h 2016"/>
              </a:gdLst>
              <a:ahLst/>
              <a:cxnLst>
                <a:cxn ang="T6">
                  <a:pos x="T0" y="T1"/>
                </a:cxn>
                <a:cxn ang="T7">
                  <a:pos x="T2" y="T3"/>
                </a:cxn>
                <a:cxn ang="T8">
                  <a:pos x="T4" y="T5"/>
                </a:cxn>
              </a:cxnLst>
              <a:rect l="T9" t="T10" r="T11" b="T12"/>
              <a:pathLst>
                <a:path w="2928" h="2016">
                  <a:moveTo>
                    <a:pt x="0" y="0"/>
                  </a:moveTo>
                  <a:cubicBezTo>
                    <a:pt x="189" y="229"/>
                    <a:pt x="647" y="1036"/>
                    <a:pt x="1135" y="1372"/>
                  </a:cubicBezTo>
                  <a:cubicBezTo>
                    <a:pt x="1623" y="1708"/>
                    <a:pt x="2554" y="1882"/>
                    <a:pt x="2928" y="2016"/>
                  </a:cubicBezTo>
                </a:path>
              </a:pathLst>
            </a:custGeom>
            <a:noFill/>
            <a:ln w="5715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17421" name="Text Box 15"/>
            <p:cNvSpPr txBox="1">
              <a:spLocks noChangeArrowheads="1"/>
            </p:cNvSpPr>
            <p:nvPr/>
          </p:nvSpPr>
          <p:spPr bwMode="auto">
            <a:xfrm>
              <a:off x="1308100" y="4264025"/>
              <a:ext cx="2625725" cy="2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600" b="1" i="1">
                  <a:latin typeface="FS Sophie"/>
                </a:rPr>
                <a:t>“Cost of Prevention”</a:t>
              </a:r>
            </a:p>
          </p:txBody>
        </p:sp>
        <p:sp>
          <p:nvSpPr>
            <p:cNvPr id="17422" name="Line 16"/>
            <p:cNvSpPr>
              <a:spLocks noChangeShapeType="1"/>
            </p:cNvSpPr>
            <p:nvPr/>
          </p:nvSpPr>
          <p:spPr bwMode="auto">
            <a:xfrm flipH="1" flipV="1">
              <a:off x="6880225" y="1725613"/>
              <a:ext cx="0" cy="360045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P3M3 improvement grap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452563"/>
            <a:ext cx="765651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pPr eaLnBrk="1" hangingPunct="1"/>
            <a:r>
              <a:rPr lang="en-GB" altLang="pl-PL" smtClean="0"/>
              <a:t>Using the Model</a:t>
            </a:r>
          </a:p>
        </p:txBody>
      </p:sp>
      <p:pic>
        <p:nvPicPr>
          <p:cNvPr id="18436" name="Picture 3" descr="P3M3 outpu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875" y="1470025"/>
            <a:ext cx="22145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Maturity assessment.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4938713"/>
            <a:ext cx="25542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P3M3 imag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4688" y="3000375"/>
            <a:ext cx="25717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214313" y="5072063"/>
            <a:ext cx="2714625" cy="1285875"/>
          </a:xfrm>
          <a:prstGeom prst="rightArrow">
            <a:avLst>
              <a:gd name="adj1" fmla="val 31972"/>
              <a:gd name="adj2"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Where are we now?</a:t>
            </a:r>
          </a:p>
        </p:txBody>
      </p:sp>
      <p:sp>
        <p:nvSpPr>
          <p:cNvPr id="7" name="Right Arrow 6"/>
          <p:cNvSpPr/>
          <p:nvPr/>
        </p:nvSpPr>
        <p:spPr>
          <a:xfrm>
            <a:off x="2500313" y="1500188"/>
            <a:ext cx="3286125" cy="1285875"/>
          </a:xfrm>
          <a:prstGeom prst="rightArrow">
            <a:avLst>
              <a:gd name="adj1" fmla="val 29969"/>
              <a:gd name="adj2"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Where do we want to be?</a:t>
            </a:r>
          </a:p>
        </p:txBody>
      </p:sp>
      <p:sp>
        <p:nvSpPr>
          <p:cNvPr id="8" name="Right Arrow 7"/>
          <p:cNvSpPr/>
          <p:nvPr/>
        </p:nvSpPr>
        <p:spPr>
          <a:xfrm>
            <a:off x="500063" y="3429000"/>
            <a:ext cx="3071812" cy="1285875"/>
          </a:xfrm>
          <a:prstGeom prst="rightArrow">
            <a:avLst>
              <a:gd name="adj1" fmla="val 31972"/>
              <a:gd name="adj2"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What is our next target?</a:t>
            </a:r>
          </a:p>
        </p:txBody>
      </p:sp>
      <p:sp>
        <p:nvSpPr>
          <p:cNvPr id="10" name="Up Arrow 9"/>
          <p:cNvSpPr/>
          <p:nvPr/>
        </p:nvSpPr>
        <p:spPr>
          <a:xfrm>
            <a:off x="6572250" y="3714750"/>
            <a:ext cx="2286000" cy="1928813"/>
          </a:xfrm>
          <a:prstGeom prst="upArrow">
            <a:avLst>
              <a:gd name="adj1" fmla="val 57079"/>
              <a:gd name="adj2" fmla="val 278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Identify strengths &amp; weakness.</a:t>
            </a:r>
          </a:p>
          <a:p>
            <a:pPr algn="ctr" fontAlgn="auto">
              <a:spcBef>
                <a:spcPts val="0"/>
              </a:spcBef>
              <a:spcAft>
                <a:spcPts val="0"/>
              </a:spcAft>
              <a:defRPr/>
            </a:pPr>
            <a:r>
              <a:rPr lang="en-GB" sz="1400" dirty="0"/>
              <a:t>Set priorities</a:t>
            </a:r>
          </a:p>
          <a:p>
            <a:pPr algn="ctr" fontAlgn="auto">
              <a:spcBef>
                <a:spcPts val="0"/>
              </a:spcBef>
              <a:spcAft>
                <a:spcPts val="0"/>
              </a:spcAft>
              <a:defRPr/>
            </a:pPr>
            <a:r>
              <a:rPr lang="en-GB" sz="1400" dirty="0"/>
              <a:t>Take quick wins</a:t>
            </a:r>
          </a:p>
        </p:txBody>
      </p:sp>
      <p:pic>
        <p:nvPicPr>
          <p:cNvPr id="11" name="Picture 9"/>
          <p:cNvPicPr>
            <a:picLocks noChangeArrowheads="1"/>
          </p:cNvPicPr>
          <p:nvPr/>
        </p:nvPicPr>
        <p:blipFill>
          <a:blip r:embed="rId7"/>
          <a:srcRect/>
          <a:stretch>
            <a:fillRect/>
          </a:stretch>
        </p:blipFill>
        <p:spPr bwMode="auto">
          <a:xfrm>
            <a:off x="1785938" y="4413250"/>
            <a:ext cx="571500" cy="944563"/>
          </a:xfrm>
          <a:prstGeom prst="rect">
            <a:avLst/>
          </a:prstGeom>
          <a:noFill/>
          <a:ln w="12700">
            <a:noFill/>
            <a:miter lim="800000"/>
            <a:headEnd/>
            <a:tailEnd/>
          </a:ln>
          <a:effectLst>
            <a:outerShdw dist="17961" dir="2700000" algn="ctr" rotWithShape="0">
              <a:schemeClr val="hlink"/>
            </a:outerShdw>
          </a:effectLst>
        </p:spPr>
      </p:pic>
      <p:pic>
        <p:nvPicPr>
          <p:cNvPr id="13" name="Picture 5" descr="djoser"/>
          <p:cNvPicPr>
            <a:picLocks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1928813" y="2524125"/>
            <a:ext cx="1000125" cy="1333500"/>
          </a:xfrm>
          <a:noFill/>
        </p:spPr>
      </p:pic>
      <p:pic>
        <p:nvPicPr>
          <p:cNvPr id="14" name="Picture 11" descr="Programme Manag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8175" y="912813"/>
            <a:ext cx="695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pl-PL" sz="2600" smtClean="0"/>
              <a:t>Case Studies </a:t>
            </a:r>
          </a:p>
        </p:txBody>
      </p:sp>
      <p:graphicFrame>
        <p:nvGraphicFramePr>
          <p:cNvPr id="4" name="Diagram 3"/>
          <p:cNvGraphicFramePr/>
          <p:nvPr/>
        </p:nvGraphicFramePr>
        <p:xfrm>
          <a:off x="142844" y="1285860"/>
          <a:ext cx="8858312"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pl-PL" smtClean="0"/>
              <a:t>How they integrate and overlap</a:t>
            </a:r>
          </a:p>
        </p:txBody>
      </p:sp>
      <p:graphicFrame>
        <p:nvGraphicFramePr>
          <p:cNvPr id="3" name="Table 2"/>
          <p:cNvGraphicFramePr>
            <a:graphicFrameLocks noGrp="1"/>
          </p:cNvGraphicFramePr>
          <p:nvPr/>
        </p:nvGraphicFramePr>
        <p:xfrm>
          <a:off x="857250" y="3214688"/>
          <a:ext cx="1119188" cy="2722562"/>
        </p:xfrm>
        <a:graphic>
          <a:graphicData uri="http://schemas.openxmlformats.org/drawingml/2006/table">
            <a:tbl>
              <a:tblPr/>
              <a:tblGrid>
                <a:gridCol w="1119188"/>
              </a:tblGrid>
              <a:tr h="639763">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PjM3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60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bl>
          </a:graphicData>
        </a:graphic>
      </p:graphicFrame>
      <p:graphicFrame>
        <p:nvGraphicFramePr>
          <p:cNvPr id="4" name="Table 3"/>
          <p:cNvGraphicFramePr>
            <a:graphicFrameLocks noGrp="1"/>
          </p:cNvGraphicFramePr>
          <p:nvPr/>
        </p:nvGraphicFramePr>
        <p:xfrm>
          <a:off x="3357563" y="2571750"/>
          <a:ext cx="1119187" cy="2722563"/>
        </p:xfrm>
        <a:graphic>
          <a:graphicData uri="http://schemas.openxmlformats.org/drawingml/2006/table">
            <a:tbl>
              <a:tblPr/>
              <a:tblGrid>
                <a:gridCol w="1119187"/>
              </a:tblGrid>
              <a:tr h="639763">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PgM3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r>
            </a:tbl>
          </a:graphicData>
        </a:graphic>
      </p:graphicFrame>
      <p:graphicFrame>
        <p:nvGraphicFramePr>
          <p:cNvPr id="5" name="Table 4"/>
          <p:cNvGraphicFramePr>
            <a:graphicFrameLocks noGrp="1"/>
          </p:cNvGraphicFramePr>
          <p:nvPr/>
        </p:nvGraphicFramePr>
        <p:xfrm>
          <a:off x="6000750" y="2143125"/>
          <a:ext cx="1119188" cy="2722563"/>
        </p:xfrm>
        <a:graphic>
          <a:graphicData uri="http://schemas.openxmlformats.org/drawingml/2006/table">
            <a:tbl>
              <a:tblPr/>
              <a:tblGrid>
                <a:gridCol w="1119188"/>
              </a:tblGrid>
              <a:tr h="639763">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pl-PL" sz="18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PfM3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r h="520700">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pl-PL"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20525" name="Right Arrow 5"/>
          <p:cNvSpPr>
            <a:spLocks noChangeArrowheads="1"/>
          </p:cNvSpPr>
          <p:nvPr/>
        </p:nvSpPr>
        <p:spPr bwMode="auto">
          <a:xfrm>
            <a:off x="2143125" y="3429000"/>
            <a:ext cx="1000125" cy="1428750"/>
          </a:xfrm>
          <a:prstGeom prst="rightArrow">
            <a:avLst>
              <a:gd name="adj1" fmla="val 50000"/>
              <a:gd name="adj2" fmla="val 52574"/>
            </a:avLst>
          </a:prstGeom>
          <a:solidFill>
            <a:srgbClr val="FF0000"/>
          </a:solidFill>
          <a:ln w="9525" algn="ctr">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20526" name="Right Arrow 6"/>
          <p:cNvSpPr>
            <a:spLocks noChangeArrowheads="1"/>
          </p:cNvSpPr>
          <p:nvPr/>
        </p:nvSpPr>
        <p:spPr bwMode="auto">
          <a:xfrm>
            <a:off x="4786313" y="2786063"/>
            <a:ext cx="1000125" cy="1428750"/>
          </a:xfrm>
          <a:prstGeom prst="rightArrow">
            <a:avLst>
              <a:gd name="adj1" fmla="val 50000"/>
              <a:gd name="adj2" fmla="val 52574"/>
            </a:avLst>
          </a:prstGeom>
          <a:solidFill>
            <a:srgbClr val="FF0000"/>
          </a:solidFill>
          <a:ln w="9525" algn="ctr">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8" name="TextBox 7"/>
          <p:cNvSpPr txBox="1"/>
          <p:nvPr/>
        </p:nvSpPr>
        <p:spPr>
          <a:xfrm>
            <a:off x="4857750" y="5286375"/>
            <a:ext cx="3714750"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en-GB" dirty="0">
                <a:latin typeface="+mn-lt"/>
                <a:cs typeface="+mn-cs"/>
              </a:rPr>
              <a:t>Models stand alone as well as interact </a:t>
            </a:r>
          </a:p>
        </p:txBody>
      </p:sp>
      <p:sp>
        <p:nvSpPr>
          <p:cNvPr id="17" name="TextBox 16"/>
          <p:cNvSpPr txBox="1"/>
          <p:nvPr/>
        </p:nvSpPr>
        <p:spPr>
          <a:xfrm>
            <a:off x="142875" y="1285875"/>
            <a:ext cx="3714750"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fontAlgn="auto">
              <a:spcBef>
                <a:spcPts val="0"/>
              </a:spcBef>
              <a:spcAft>
                <a:spcPts val="0"/>
              </a:spcAft>
              <a:defRPr/>
            </a:pPr>
            <a:r>
              <a:rPr lang="en-GB" dirty="0">
                <a:latin typeface="+mn-lt"/>
                <a:cs typeface="+mn-cs"/>
              </a:rPr>
              <a:t>Clients are tending to assess the lower model as preparation </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pl-PL" smtClean="0"/>
              <a:t>P3M3 Benefits to your organisation</a:t>
            </a:r>
          </a:p>
        </p:txBody>
      </p:sp>
      <p:graphicFrame>
        <p:nvGraphicFramePr>
          <p:cNvPr id="4" name="Content Placeholder 3"/>
          <p:cNvGraphicFramePr>
            <a:graphicFrameLocks noGrp="1"/>
          </p:cNvGraphicFramePr>
          <p:nvPr>
            <p:ph idx="1"/>
          </p:nvPr>
        </p:nvGraphicFramePr>
        <p:xfrm>
          <a:off x="357188" y="1285875"/>
          <a:ext cx="848677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pl-PL" smtClean="0"/>
              <a:t>About Aspire Europe Ltd in the Vanguard</a:t>
            </a:r>
          </a:p>
        </p:txBody>
      </p:sp>
      <p:pic>
        <p:nvPicPr>
          <p:cNvPr id="4099" name="Content Placeholder 3" descr="credentials.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4975" y="1071563"/>
            <a:ext cx="8351838" cy="54292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pl-PL" smtClean="0"/>
              <a:t>Aspire Europe Ltd P3M3 support</a:t>
            </a:r>
          </a:p>
        </p:txBody>
      </p:sp>
      <p:sp>
        <p:nvSpPr>
          <p:cNvPr id="22531" name="Content Placeholder 2"/>
          <p:cNvSpPr>
            <a:spLocks noGrp="1"/>
          </p:cNvSpPr>
          <p:nvPr>
            <p:ph idx="1"/>
          </p:nvPr>
        </p:nvSpPr>
        <p:spPr/>
        <p:txBody>
          <a:bodyPr/>
          <a:lstStyle/>
          <a:p>
            <a:pPr eaLnBrk="1" hangingPunct="1"/>
            <a:r>
              <a:rPr lang="en-US" altLang="ja-JP" smtClean="0">
                <a:ea typeface="MS PGothic" panose="020B0600070205080204" pitchFamily="34" charset="-128"/>
              </a:rPr>
              <a:t>OGC Self Assessment </a:t>
            </a:r>
          </a:p>
          <a:p>
            <a:pPr eaLnBrk="1" hangingPunct="1"/>
            <a:endParaRPr lang="en-US" altLang="ja-JP" smtClean="0">
              <a:ea typeface="MS PGothic" panose="020B0600070205080204" pitchFamily="34" charset="-128"/>
            </a:endParaRPr>
          </a:p>
          <a:p>
            <a:pPr eaLnBrk="1" hangingPunct="1"/>
            <a:r>
              <a:rPr lang="en-US" altLang="ja-JP" smtClean="0">
                <a:ea typeface="MS PGothic" panose="020B0600070205080204" pitchFamily="34" charset="-128"/>
              </a:rPr>
              <a:t>Facilitated Self Assessment (3 to 4 days)</a:t>
            </a:r>
          </a:p>
          <a:p>
            <a:pPr eaLnBrk="1" hangingPunct="1"/>
            <a:endParaRPr lang="en-US" altLang="ja-JP" smtClean="0">
              <a:ea typeface="MS PGothic" panose="020B0600070205080204" pitchFamily="34" charset="-128"/>
            </a:endParaRPr>
          </a:p>
          <a:p>
            <a:pPr eaLnBrk="1" hangingPunct="1"/>
            <a:r>
              <a:rPr lang="en-US" altLang="ja-JP" smtClean="0">
                <a:ea typeface="MS PGothic" panose="020B0600070205080204" pitchFamily="34" charset="-128"/>
              </a:rPr>
              <a:t>Registered Consultant led (10 days)</a:t>
            </a:r>
          </a:p>
          <a:p>
            <a:pPr eaLnBrk="1" hangingPunct="1"/>
            <a:endParaRPr lang="en-US" altLang="ja-JP" smtClean="0">
              <a:ea typeface="MS PGothic" panose="020B0600070205080204" pitchFamily="34" charset="-128"/>
            </a:endParaRPr>
          </a:p>
          <a:p>
            <a:pPr eaLnBrk="1" hangingPunct="1"/>
            <a:r>
              <a:rPr lang="en-US" altLang="ja-JP" smtClean="0">
                <a:ea typeface="MS PGothic" panose="020B0600070205080204" pitchFamily="34" charset="-128"/>
              </a:rPr>
              <a:t>Certified by the APM Group</a:t>
            </a:r>
          </a:p>
          <a:p>
            <a:pPr eaLnBrk="1" hangingPunct="1"/>
            <a:endParaRPr lang="en-US" altLang="ja-JP" smtClean="0">
              <a:ea typeface="MS PGothic" panose="020B0600070205080204" pitchFamily="34" charset="-128"/>
            </a:endParaRPr>
          </a:p>
          <a:p>
            <a:pPr eaLnBrk="1" hangingPunct="1"/>
            <a:r>
              <a:rPr lang="en-US" altLang="ja-JP" smtClean="0">
                <a:ea typeface="MS PGothic" panose="020B0600070205080204" pitchFamily="34" charset="-128"/>
              </a:rPr>
              <a:t>P3M3 Assessor and Analyst courses in conjunction with Outperform Ltd</a:t>
            </a:r>
          </a:p>
          <a:p>
            <a:pPr eaLnBrk="1" hangingPunct="1">
              <a:buFontTx/>
              <a:buNone/>
            </a:pPr>
            <a:endParaRPr lang="en-GB" altLang="pl-PL"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descr="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000125"/>
            <a:ext cx="457835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1"/>
          <p:cNvSpPr>
            <a:spLocks noGrp="1"/>
          </p:cNvSpPr>
          <p:nvPr>
            <p:ph type="title"/>
          </p:nvPr>
        </p:nvSpPr>
        <p:spPr/>
        <p:txBody>
          <a:bodyPr/>
          <a:lstStyle/>
          <a:p>
            <a:pPr eaLnBrk="1" hangingPunct="1"/>
            <a:r>
              <a:rPr lang="en-GB" altLang="pl-PL" smtClean="0"/>
              <a:t>Any questions – feel free to pop over and see us</a:t>
            </a:r>
          </a:p>
        </p:txBody>
      </p:sp>
      <p:sp>
        <p:nvSpPr>
          <p:cNvPr id="23556" name="TextBox 3"/>
          <p:cNvSpPr txBox="1">
            <a:spLocks noChangeArrowheads="1"/>
          </p:cNvSpPr>
          <p:nvPr/>
        </p:nvSpPr>
        <p:spPr bwMode="auto">
          <a:xfrm flipH="1">
            <a:off x="5143500" y="2928938"/>
            <a:ext cx="4000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2800"/>
              <a:t>Rod Sowden</a:t>
            </a:r>
          </a:p>
          <a:p>
            <a:pPr eaLnBrk="1" hangingPunct="1"/>
            <a:r>
              <a:rPr lang="en-GB" altLang="pl-PL" sz="2800">
                <a:hlinkClick r:id="rId4"/>
              </a:rPr>
              <a:t>www.aspireeurope.com</a:t>
            </a:r>
            <a:endParaRPr lang="en-GB" altLang="pl-PL" sz="280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ubTitle" idx="4294967295"/>
          </p:nvPr>
        </p:nvSpPr>
        <p:spPr>
          <a:xfrm>
            <a:off x="0" y="4508500"/>
            <a:ext cx="6400800" cy="2016125"/>
          </a:xfrm>
        </p:spPr>
        <p:txBody>
          <a:bodyPr/>
          <a:lstStyle/>
          <a:p>
            <a:pPr eaLnBrk="1" hangingPunct="1"/>
            <a:r>
              <a:rPr lang="en-GB" altLang="pl-PL" sz="2800" smtClean="0">
                <a:hlinkClick r:id="rId3"/>
              </a:rPr>
              <a:t>www.usergroup.org.uk</a:t>
            </a:r>
            <a:r>
              <a:rPr lang="en-GB" altLang="pl-PL" sz="2800" smtClean="0"/>
              <a:t> </a:t>
            </a:r>
          </a:p>
          <a:p>
            <a:pPr eaLnBrk="1" hangingPunct="1"/>
            <a:r>
              <a:rPr lang="en-GB" altLang="pl-PL" sz="2800" smtClean="0"/>
              <a:t>0845 0548038</a:t>
            </a:r>
          </a:p>
          <a:p>
            <a:pPr eaLnBrk="1" hangingPunct="1"/>
            <a:r>
              <a:rPr lang="en-GB" altLang="pl-PL" sz="2800" smtClean="0">
                <a:hlinkClick r:id="rId4"/>
              </a:rPr>
              <a:t>admin@usergroup.org.uk</a:t>
            </a:r>
            <a:r>
              <a:rPr lang="en-GB" altLang="pl-PL" sz="2800" smtClean="0"/>
              <a:t> </a:t>
            </a:r>
          </a:p>
        </p:txBody>
      </p:sp>
      <p:sp>
        <p:nvSpPr>
          <p:cNvPr id="24579" name="Rectangle 4"/>
          <p:cNvSpPr>
            <a:spLocks noGrp="1" noChangeArrowheads="1"/>
          </p:cNvSpPr>
          <p:nvPr>
            <p:ph type="ctrTitle" idx="4294967295"/>
          </p:nvPr>
        </p:nvSpPr>
        <p:spPr>
          <a:xfrm>
            <a:off x="500063" y="2143125"/>
            <a:ext cx="7772400" cy="2378075"/>
          </a:xfrm>
        </p:spPr>
        <p:txBody>
          <a:bodyPr/>
          <a:lstStyle/>
          <a:p>
            <a:pPr eaLnBrk="1" hangingPunct="1">
              <a:lnSpc>
                <a:spcPct val="80000"/>
              </a:lnSpc>
            </a:pPr>
            <a:r>
              <a:rPr lang="en-GB" altLang="pl-PL" smtClean="0">
                <a:solidFill>
                  <a:srgbClr val="FF0000"/>
                </a:solidFill>
              </a:rPr>
              <a:t>Best Practice User Group™ aims to be the official user group of choice for programmes, projects and risks.</a:t>
            </a:r>
            <a:br>
              <a:rPr lang="en-GB" altLang="pl-PL" smtClean="0">
                <a:solidFill>
                  <a:srgbClr val="FF0000"/>
                </a:solidFill>
              </a:rPr>
            </a:br>
            <a:r>
              <a:rPr lang="en-GB" altLang="pl-PL" smtClean="0">
                <a:solidFill>
                  <a:srgbClr val="FF0000"/>
                </a:solidFill>
              </a:rPr>
              <a:t/>
            </a:r>
            <a:br>
              <a:rPr lang="en-GB" altLang="pl-PL" smtClean="0">
                <a:solidFill>
                  <a:srgbClr val="FF0000"/>
                </a:solidFill>
              </a:rPr>
            </a:br>
            <a:r>
              <a:rPr lang="en-GB" altLang="pl-PL" smtClean="0">
                <a:solidFill>
                  <a:srgbClr val="FF0000"/>
                </a:solidFill>
              </a:rPr>
              <a:t>Our mission: To help users adopt, use, share and shape the application of OGC PPM Products</a:t>
            </a:r>
          </a:p>
        </p:txBody>
      </p:sp>
      <p:pic>
        <p:nvPicPr>
          <p:cNvPr id="24580" name="Picture 4" descr="BPUG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3" y="771525"/>
            <a:ext cx="36004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pl-PL" smtClean="0"/>
              <a:t>OGC Best Practice</a:t>
            </a:r>
          </a:p>
        </p:txBody>
      </p:sp>
      <p:grpSp>
        <p:nvGrpSpPr>
          <p:cNvPr id="2" name="Group 138"/>
          <p:cNvGrpSpPr>
            <a:grpSpLocks/>
          </p:cNvGrpSpPr>
          <p:nvPr/>
        </p:nvGrpSpPr>
        <p:grpSpPr bwMode="auto">
          <a:xfrm>
            <a:off x="500063" y="1428750"/>
            <a:ext cx="7634287" cy="4814888"/>
            <a:chOff x="612" y="715"/>
            <a:chExt cx="4809" cy="3033"/>
          </a:xfrm>
        </p:grpSpPr>
        <p:sp>
          <p:nvSpPr>
            <p:cNvPr id="5206" name="Freeform 4"/>
            <p:cNvSpPr>
              <a:spLocks/>
            </p:cNvSpPr>
            <p:nvPr/>
          </p:nvSpPr>
          <p:spPr bwMode="auto">
            <a:xfrm>
              <a:off x="612" y="715"/>
              <a:ext cx="4809" cy="3033"/>
            </a:xfrm>
            <a:custGeom>
              <a:avLst/>
              <a:gdLst>
                <a:gd name="T0" fmla="*/ 93 w 8345"/>
                <a:gd name="T1" fmla="*/ 692 h 6350"/>
                <a:gd name="T2" fmla="*/ 1505 w 8345"/>
                <a:gd name="T3" fmla="*/ 692 h 6350"/>
                <a:gd name="T4" fmla="*/ 1597 w 8345"/>
                <a:gd name="T5" fmla="*/ 639 h 6350"/>
                <a:gd name="T6" fmla="*/ 1597 w 8345"/>
                <a:gd name="T7" fmla="*/ 639 h 6350"/>
                <a:gd name="T8" fmla="*/ 1597 w 8345"/>
                <a:gd name="T9" fmla="*/ 53 h 6350"/>
                <a:gd name="T10" fmla="*/ 1505 w 8345"/>
                <a:gd name="T11" fmla="*/ 0 h 6350"/>
                <a:gd name="T12" fmla="*/ 1505 w 8345"/>
                <a:gd name="T13" fmla="*/ 0 h 6350"/>
                <a:gd name="T14" fmla="*/ 93 w 8345"/>
                <a:gd name="T15" fmla="*/ 0 h 6350"/>
                <a:gd name="T16" fmla="*/ 0 w 8345"/>
                <a:gd name="T17" fmla="*/ 53 h 6350"/>
                <a:gd name="T18" fmla="*/ 0 w 8345"/>
                <a:gd name="T19" fmla="*/ 53 h 6350"/>
                <a:gd name="T20" fmla="*/ 0 w 8345"/>
                <a:gd name="T21" fmla="*/ 639 h 6350"/>
                <a:gd name="T22" fmla="*/ 93 w 8345"/>
                <a:gd name="T23" fmla="*/ 692 h 6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45"/>
                <a:gd name="T37" fmla="*/ 0 h 6350"/>
                <a:gd name="T38" fmla="*/ 8345 w 8345"/>
                <a:gd name="T39" fmla="*/ 6350 h 6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45" h="6350">
                  <a:moveTo>
                    <a:pt x="484" y="6350"/>
                  </a:moveTo>
                  <a:lnTo>
                    <a:pt x="7862" y="6350"/>
                  </a:lnTo>
                  <a:cubicBezTo>
                    <a:pt x="8129" y="6350"/>
                    <a:pt x="8345" y="6133"/>
                    <a:pt x="8345" y="5866"/>
                  </a:cubicBezTo>
                  <a:cubicBezTo>
                    <a:pt x="8345" y="5866"/>
                    <a:pt x="8345" y="5866"/>
                    <a:pt x="8345" y="5866"/>
                  </a:cubicBezTo>
                  <a:lnTo>
                    <a:pt x="8345" y="484"/>
                  </a:lnTo>
                  <a:cubicBezTo>
                    <a:pt x="8345" y="217"/>
                    <a:pt x="8129" y="0"/>
                    <a:pt x="7862" y="0"/>
                  </a:cubicBezTo>
                  <a:lnTo>
                    <a:pt x="484" y="0"/>
                  </a:lnTo>
                  <a:cubicBezTo>
                    <a:pt x="217" y="0"/>
                    <a:pt x="0" y="217"/>
                    <a:pt x="0" y="484"/>
                  </a:cubicBezTo>
                  <a:lnTo>
                    <a:pt x="0" y="5866"/>
                  </a:lnTo>
                  <a:cubicBezTo>
                    <a:pt x="0" y="6133"/>
                    <a:pt x="217" y="6350"/>
                    <a:pt x="484" y="6350"/>
                  </a:cubicBezTo>
                  <a:close/>
                </a:path>
              </a:pathLst>
            </a:custGeom>
            <a:solidFill>
              <a:srgbClr val="9966FF"/>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207" name="Rectangle 6"/>
            <p:cNvSpPr>
              <a:spLocks noChangeArrowheads="1"/>
            </p:cNvSpPr>
            <p:nvPr/>
          </p:nvSpPr>
          <p:spPr bwMode="auto">
            <a:xfrm>
              <a:off x="2347" y="799"/>
              <a:ext cx="1576" cy="144"/>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500">
                  <a:solidFill>
                    <a:srgbClr val="000000"/>
                  </a:solidFill>
                </a:rPr>
                <a:t>Common Glossary (updated) </a:t>
              </a:r>
              <a:endParaRPr lang="en-GB" altLang="pl-PL" sz="2400">
                <a:latin typeface="Tahoma" panose="020B0604030504040204" pitchFamily="34" charset="0"/>
              </a:endParaRPr>
            </a:p>
          </p:txBody>
        </p:sp>
      </p:grpSp>
      <p:grpSp>
        <p:nvGrpSpPr>
          <p:cNvPr id="3" name="Group 137"/>
          <p:cNvGrpSpPr>
            <a:grpSpLocks/>
          </p:cNvGrpSpPr>
          <p:nvPr/>
        </p:nvGrpSpPr>
        <p:grpSpPr bwMode="auto">
          <a:xfrm>
            <a:off x="2670175" y="1885950"/>
            <a:ext cx="5246688" cy="4068763"/>
            <a:chOff x="1979" y="1003"/>
            <a:chExt cx="3305" cy="2563"/>
          </a:xfrm>
        </p:grpSpPr>
        <p:sp>
          <p:nvSpPr>
            <p:cNvPr id="5204" name="Freeform 9"/>
            <p:cNvSpPr>
              <a:spLocks/>
            </p:cNvSpPr>
            <p:nvPr/>
          </p:nvSpPr>
          <p:spPr bwMode="auto">
            <a:xfrm>
              <a:off x="1979" y="1003"/>
              <a:ext cx="3305" cy="2563"/>
            </a:xfrm>
            <a:custGeom>
              <a:avLst/>
              <a:gdLst>
                <a:gd name="T0" fmla="*/ 105 w 5503"/>
                <a:gd name="T1" fmla="*/ 544 h 5564"/>
                <a:gd name="T2" fmla="*/ 1087 w 5503"/>
                <a:gd name="T3" fmla="*/ 544 h 5564"/>
                <a:gd name="T4" fmla="*/ 1192 w 5503"/>
                <a:gd name="T5" fmla="*/ 497 h 5564"/>
                <a:gd name="T6" fmla="*/ 1192 w 5503"/>
                <a:gd name="T7" fmla="*/ 497 h 5564"/>
                <a:gd name="T8" fmla="*/ 1192 w 5503"/>
                <a:gd name="T9" fmla="*/ 47 h 5564"/>
                <a:gd name="T10" fmla="*/ 1087 w 5503"/>
                <a:gd name="T11" fmla="*/ 0 h 5564"/>
                <a:gd name="T12" fmla="*/ 1087 w 5503"/>
                <a:gd name="T13" fmla="*/ 0 h 5564"/>
                <a:gd name="T14" fmla="*/ 105 w 5503"/>
                <a:gd name="T15" fmla="*/ 0 h 5564"/>
                <a:gd name="T16" fmla="*/ 0 w 5503"/>
                <a:gd name="T17" fmla="*/ 47 h 5564"/>
                <a:gd name="T18" fmla="*/ 0 w 5503"/>
                <a:gd name="T19" fmla="*/ 47 h 5564"/>
                <a:gd name="T20" fmla="*/ 0 w 5503"/>
                <a:gd name="T21" fmla="*/ 497 h 5564"/>
                <a:gd name="T22" fmla="*/ 105 w 5503"/>
                <a:gd name="T23" fmla="*/ 544 h 5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03"/>
                <a:gd name="T37" fmla="*/ 0 h 5564"/>
                <a:gd name="T38" fmla="*/ 5503 w 5503"/>
                <a:gd name="T39" fmla="*/ 5564 h 55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03" h="5564">
                  <a:moveTo>
                    <a:pt x="484" y="5564"/>
                  </a:moveTo>
                  <a:lnTo>
                    <a:pt x="5019" y="5564"/>
                  </a:lnTo>
                  <a:cubicBezTo>
                    <a:pt x="5286" y="5564"/>
                    <a:pt x="5503" y="5347"/>
                    <a:pt x="5503" y="5080"/>
                  </a:cubicBezTo>
                  <a:cubicBezTo>
                    <a:pt x="5503" y="5080"/>
                    <a:pt x="5503" y="5080"/>
                    <a:pt x="5503" y="5080"/>
                  </a:cubicBezTo>
                  <a:lnTo>
                    <a:pt x="5503" y="484"/>
                  </a:lnTo>
                  <a:cubicBezTo>
                    <a:pt x="5503" y="217"/>
                    <a:pt x="5286" y="0"/>
                    <a:pt x="5019" y="0"/>
                  </a:cubicBezTo>
                  <a:lnTo>
                    <a:pt x="484" y="0"/>
                  </a:lnTo>
                  <a:cubicBezTo>
                    <a:pt x="217" y="0"/>
                    <a:pt x="0" y="217"/>
                    <a:pt x="0" y="484"/>
                  </a:cubicBezTo>
                  <a:lnTo>
                    <a:pt x="0" y="5080"/>
                  </a:lnTo>
                  <a:cubicBezTo>
                    <a:pt x="0" y="5347"/>
                    <a:pt x="217" y="5564"/>
                    <a:pt x="484" y="5564"/>
                  </a:cubicBezTo>
                  <a:close/>
                </a:path>
              </a:pathLst>
            </a:custGeom>
            <a:solidFill>
              <a:srgbClr val="FF9933"/>
            </a:solidFill>
            <a:ln w="11113"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205" name="Rectangle 10"/>
            <p:cNvSpPr>
              <a:spLocks noChangeArrowheads="1"/>
            </p:cNvSpPr>
            <p:nvPr/>
          </p:nvSpPr>
          <p:spPr bwMode="auto">
            <a:xfrm>
              <a:off x="3180" y="1032"/>
              <a:ext cx="456" cy="173"/>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t>Guides</a:t>
              </a:r>
              <a:endParaRPr lang="en-GB" altLang="pl-PL" sz="2400">
                <a:latin typeface="Tahoma" panose="020B0604030504040204" pitchFamily="34" charset="0"/>
              </a:endParaRPr>
            </a:p>
          </p:txBody>
        </p:sp>
      </p:grpSp>
      <p:grpSp>
        <p:nvGrpSpPr>
          <p:cNvPr id="4" name="Group 11"/>
          <p:cNvGrpSpPr>
            <a:grpSpLocks/>
          </p:cNvGrpSpPr>
          <p:nvPr/>
        </p:nvGrpSpPr>
        <p:grpSpPr bwMode="auto">
          <a:xfrm>
            <a:off x="2806700" y="2190750"/>
            <a:ext cx="1150938" cy="3548063"/>
            <a:chOff x="2256" y="1104"/>
            <a:chExt cx="725" cy="2058"/>
          </a:xfrm>
        </p:grpSpPr>
        <p:sp>
          <p:nvSpPr>
            <p:cNvPr id="5191" name="Freeform 12"/>
            <p:cNvSpPr>
              <a:spLocks/>
            </p:cNvSpPr>
            <p:nvPr/>
          </p:nvSpPr>
          <p:spPr bwMode="auto">
            <a:xfrm>
              <a:off x="2256" y="1104"/>
              <a:ext cx="725" cy="2058"/>
            </a:xfrm>
            <a:custGeom>
              <a:avLst/>
              <a:gdLst>
                <a:gd name="T0" fmla="*/ 34 w 1754"/>
                <a:gd name="T1" fmla="*/ 372 h 4838"/>
                <a:gd name="T2" fmla="*/ 90 w 1754"/>
                <a:gd name="T3" fmla="*/ 372 h 4838"/>
                <a:gd name="T4" fmla="*/ 124 w 1754"/>
                <a:gd name="T5" fmla="*/ 335 h 4838"/>
                <a:gd name="T6" fmla="*/ 124 w 1754"/>
                <a:gd name="T7" fmla="*/ 335 h 4838"/>
                <a:gd name="T8" fmla="*/ 124 w 1754"/>
                <a:gd name="T9" fmla="*/ 37 h 4838"/>
                <a:gd name="T10" fmla="*/ 90 w 1754"/>
                <a:gd name="T11" fmla="*/ 0 h 4838"/>
                <a:gd name="T12" fmla="*/ 90 w 1754"/>
                <a:gd name="T13" fmla="*/ 0 h 4838"/>
                <a:gd name="T14" fmla="*/ 34 w 1754"/>
                <a:gd name="T15" fmla="*/ 0 h 4838"/>
                <a:gd name="T16" fmla="*/ 0 w 1754"/>
                <a:gd name="T17" fmla="*/ 37 h 4838"/>
                <a:gd name="T18" fmla="*/ 0 w 1754"/>
                <a:gd name="T19" fmla="*/ 37 h 4838"/>
                <a:gd name="T20" fmla="*/ 0 w 1754"/>
                <a:gd name="T21" fmla="*/ 335 h 4838"/>
                <a:gd name="T22" fmla="*/ 34 w 1754"/>
                <a:gd name="T23" fmla="*/ 372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4"/>
                <a:gd name="T37" fmla="*/ 0 h 4838"/>
                <a:gd name="T38" fmla="*/ 1754 w 1754"/>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4" h="4838">
                  <a:moveTo>
                    <a:pt x="484" y="4838"/>
                  </a:moveTo>
                  <a:lnTo>
                    <a:pt x="1270" y="4838"/>
                  </a:lnTo>
                  <a:cubicBezTo>
                    <a:pt x="1537" y="4838"/>
                    <a:pt x="1754" y="4621"/>
                    <a:pt x="1754" y="4354"/>
                  </a:cubicBezTo>
                  <a:cubicBezTo>
                    <a:pt x="1754" y="4354"/>
                    <a:pt x="1754" y="4354"/>
                    <a:pt x="1754" y="4354"/>
                  </a:cubicBezTo>
                  <a:lnTo>
                    <a:pt x="1754" y="484"/>
                  </a:lnTo>
                  <a:cubicBezTo>
                    <a:pt x="1754" y="217"/>
                    <a:pt x="1537" y="0"/>
                    <a:pt x="1270" y="0"/>
                  </a:cubicBezTo>
                  <a:lnTo>
                    <a:pt x="484" y="0"/>
                  </a:lnTo>
                  <a:cubicBezTo>
                    <a:pt x="217" y="0"/>
                    <a:pt x="0" y="217"/>
                    <a:pt x="0" y="484"/>
                  </a:cubicBezTo>
                  <a:lnTo>
                    <a:pt x="0" y="4354"/>
                  </a:lnTo>
                  <a:cubicBezTo>
                    <a:pt x="0" y="4621"/>
                    <a:pt x="217" y="4838"/>
                    <a:pt x="484" y="4838"/>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92" name="Freeform 13"/>
            <p:cNvSpPr>
              <a:spLocks/>
            </p:cNvSpPr>
            <p:nvPr/>
          </p:nvSpPr>
          <p:spPr bwMode="auto">
            <a:xfrm>
              <a:off x="2256" y="1104"/>
              <a:ext cx="725" cy="2058"/>
            </a:xfrm>
            <a:custGeom>
              <a:avLst/>
              <a:gdLst>
                <a:gd name="T0" fmla="*/ 34 w 1754"/>
                <a:gd name="T1" fmla="*/ 372 h 4838"/>
                <a:gd name="T2" fmla="*/ 90 w 1754"/>
                <a:gd name="T3" fmla="*/ 372 h 4838"/>
                <a:gd name="T4" fmla="*/ 124 w 1754"/>
                <a:gd name="T5" fmla="*/ 335 h 4838"/>
                <a:gd name="T6" fmla="*/ 124 w 1754"/>
                <a:gd name="T7" fmla="*/ 335 h 4838"/>
                <a:gd name="T8" fmla="*/ 124 w 1754"/>
                <a:gd name="T9" fmla="*/ 37 h 4838"/>
                <a:gd name="T10" fmla="*/ 90 w 1754"/>
                <a:gd name="T11" fmla="*/ 0 h 4838"/>
                <a:gd name="T12" fmla="*/ 90 w 1754"/>
                <a:gd name="T13" fmla="*/ 0 h 4838"/>
                <a:gd name="T14" fmla="*/ 34 w 1754"/>
                <a:gd name="T15" fmla="*/ 0 h 4838"/>
                <a:gd name="T16" fmla="*/ 0 w 1754"/>
                <a:gd name="T17" fmla="*/ 37 h 4838"/>
                <a:gd name="T18" fmla="*/ 0 w 1754"/>
                <a:gd name="T19" fmla="*/ 37 h 4838"/>
                <a:gd name="T20" fmla="*/ 0 w 1754"/>
                <a:gd name="T21" fmla="*/ 335 h 4838"/>
                <a:gd name="T22" fmla="*/ 34 w 1754"/>
                <a:gd name="T23" fmla="*/ 372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4"/>
                <a:gd name="T37" fmla="*/ 0 h 4838"/>
                <a:gd name="T38" fmla="*/ 1754 w 1754"/>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4" h="4838">
                  <a:moveTo>
                    <a:pt x="484" y="4838"/>
                  </a:moveTo>
                  <a:lnTo>
                    <a:pt x="1270" y="4838"/>
                  </a:lnTo>
                  <a:cubicBezTo>
                    <a:pt x="1537" y="4838"/>
                    <a:pt x="1754" y="4621"/>
                    <a:pt x="1754" y="4354"/>
                  </a:cubicBezTo>
                  <a:cubicBezTo>
                    <a:pt x="1754" y="4354"/>
                    <a:pt x="1754" y="4354"/>
                    <a:pt x="1754" y="4354"/>
                  </a:cubicBezTo>
                  <a:lnTo>
                    <a:pt x="1754" y="484"/>
                  </a:lnTo>
                  <a:cubicBezTo>
                    <a:pt x="1754" y="217"/>
                    <a:pt x="1537" y="0"/>
                    <a:pt x="1270" y="0"/>
                  </a:cubicBezTo>
                  <a:lnTo>
                    <a:pt x="484" y="0"/>
                  </a:lnTo>
                  <a:cubicBezTo>
                    <a:pt x="217" y="0"/>
                    <a:pt x="0" y="217"/>
                    <a:pt x="0" y="484"/>
                  </a:cubicBezTo>
                  <a:lnTo>
                    <a:pt x="0" y="4354"/>
                  </a:lnTo>
                  <a:cubicBezTo>
                    <a:pt x="0" y="4621"/>
                    <a:pt x="217" y="4838"/>
                    <a:pt x="484" y="4838"/>
                  </a:cubicBez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93" name="Rectangle 14"/>
            <p:cNvSpPr>
              <a:spLocks noChangeArrowheads="1"/>
            </p:cNvSpPr>
            <p:nvPr/>
          </p:nvSpPr>
          <p:spPr bwMode="auto">
            <a:xfrm>
              <a:off x="2384" y="1204"/>
              <a:ext cx="50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In Development</a:t>
              </a:r>
              <a:endParaRPr lang="en-GB" altLang="pl-PL" sz="900">
                <a:solidFill>
                  <a:srgbClr val="4D4D4D"/>
                </a:solidFill>
                <a:latin typeface="Tahoma" panose="020B0604030504040204" pitchFamily="34" charset="0"/>
              </a:endParaRPr>
            </a:p>
          </p:txBody>
        </p:sp>
        <p:sp>
          <p:nvSpPr>
            <p:cNvPr id="5194" name="Rectangle 15"/>
            <p:cNvSpPr>
              <a:spLocks noChangeArrowheads="1"/>
            </p:cNvSpPr>
            <p:nvPr/>
          </p:nvSpPr>
          <p:spPr bwMode="auto">
            <a:xfrm>
              <a:off x="2457" y="1347"/>
              <a:ext cx="3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Portfolio</a:t>
              </a:r>
              <a:endParaRPr lang="en-GB" altLang="pl-PL" sz="2400">
                <a:latin typeface="Tahoma" panose="020B0604030504040204" pitchFamily="34" charset="0"/>
              </a:endParaRPr>
            </a:p>
          </p:txBody>
        </p:sp>
        <p:sp>
          <p:nvSpPr>
            <p:cNvPr id="5195" name="Rectangle 16"/>
            <p:cNvSpPr>
              <a:spLocks noChangeArrowheads="1"/>
            </p:cNvSpPr>
            <p:nvPr/>
          </p:nvSpPr>
          <p:spPr bwMode="auto">
            <a:xfrm>
              <a:off x="2782" y="1347"/>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 </a:t>
              </a:r>
              <a:endParaRPr lang="en-GB" altLang="pl-PL" sz="2400">
                <a:latin typeface="Tahoma" panose="020B0604030504040204" pitchFamily="34" charset="0"/>
              </a:endParaRPr>
            </a:p>
          </p:txBody>
        </p:sp>
        <p:sp>
          <p:nvSpPr>
            <p:cNvPr id="5196" name="Rectangle 17"/>
            <p:cNvSpPr>
              <a:spLocks noChangeArrowheads="1"/>
            </p:cNvSpPr>
            <p:nvPr/>
          </p:nvSpPr>
          <p:spPr bwMode="auto">
            <a:xfrm>
              <a:off x="2397" y="1456"/>
              <a:ext cx="5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Programme </a:t>
              </a:r>
              <a:endParaRPr lang="en-GB" altLang="pl-PL" sz="2400">
                <a:latin typeface="Tahoma" panose="020B0604030504040204" pitchFamily="34" charset="0"/>
              </a:endParaRPr>
            </a:p>
          </p:txBody>
        </p:sp>
        <p:sp>
          <p:nvSpPr>
            <p:cNvPr id="5197" name="Rectangle 18"/>
            <p:cNvSpPr>
              <a:spLocks noChangeArrowheads="1"/>
            </p:cNvSpPr>
            <p:nvPr/>
          </p:nvSpPr>
          <p:spPr bwMode="auto">
            <a:xfrm>
              <a:off x="2411" y="1565"/>
              <a:ext cx="51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and Project </a:t>
              </a:r>
              <a:endParaRPr lang="en-GB" altLang="pl-PL" sz="2400">
                <a:latin typeface="Tahoma" panose="020B0604030504040204" pitchFamily="34" charset="0"/>
              </a:endParaRPr>
            </a:p>
          </p:txBody>
        </p:sp>
        <p:sp>
          <p:nvSpPr>
            <p:cNvPr id="5198" name="Rectangle 19"/>
            <p:cNvSpPr>
              <a:spLocks noChangeArrowheads="1"/>
            </p:cNvSpPr>
            <p:nvPr/>
          </p:nvSpPr>
          <p:spPr bwMode="auto">
            <a:xfrm>
              <a:off x="2517" y="1674"/>
              <a:ext cx="32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Offices </a:t>
              </a:r>
              <a:endParaRPr lang="en-GB" altLang="pl-PL" sz="2400">
                <a:latin typeface="Tahoma" panose="020B0604030504040204" pitchFamily="34" charset="0"/>
              </a:endParaRPr>
            </a:p>
          </p:txBody>
        </p:sp>
        <p:sp>
          <p:nvSpPr>
            <p:cNvPr id="5199" name="Rectangle 20"/>
            <p:cNvSpPr>
              <a:spLocks noChangeArrowheads="1"/>
            </p:cNvSpPr>
            <p:nvPr/>
          </p:nvSpPr>
          <p:spPr bwMode="auto">
            <a:xfrm>
              <a:off x="2517" y="1783"/>
              <a:ext cx="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t>
              </a:r>
              <a:endParaRPr lang="en-GB" altLang="pl-PL" sz="2400">
                <a:latin typeface="Tahoma" panose="020B0604030504040204" pitchFamily="34" charset="0"/>
              </a:endParaRPr>
            </a:p>
          </p:txBody>
        </p:sp>
        <p:sp>
          <p:nvSpPr>
            <p:cNvPr id="5200" name="Rectangle 21"/>
            <p:cNvSpPr>
              <a:spLocks noChangeArrowheads="1"/>
            </p:cNvSpPr>
            <p:nvPr/>
          </p:nvSpPr>
          <p:spPr bwMode="auto">
            <a:xfrm>
              <a:off x="2542" y="1783"/>
              <a:ext cx="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a:t>
              </a:r>
              <a:endParaRPr lang="en-GB" altLang="pl-PL" sz="2400">
                <a:latin typeface="Tahoma" panose="020B0604030504040204" pitchFamily="34" charset="0"/>
              </a:endParaRPr>
            </a:p>
          </p:txBody>
        </p:sp>
        <p:sp>
          <p:nvSpPr>
            <p:cNvPr id="5201" name="Rectangle 22"/>
            <p:cNvSpPr>
              <a:spLocks noChangeArrowheads="1"/>
            </p:cNvSpPr>
            <p:nvPr/>
          </p:nvSpPr>
          <p:spPr bwMode="auto">
            <a:xfrm>
              <a:off x="2605" y="1783"/>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3</a:t>
              </a:r>
              <a:endParaRPr lang="en-GB" altLang="pl-PL" sz="2400">
                <a:latin typeface="Tahoma" panose="020B0604030504040204" pitchFamily="34" charset="0"/>
              </a:endParaRPr>
            </a:p>
          </p:txBody>
        </p:sp>
        <p:sp>
          <p:nvSpPr>
            <p:cNvPr id="5202" name="Rectangle 23"/>
            <p:cNvSpPr>
              <a:spLocks noChangeArrowheads="1"/>
            </p:cNvSpPr>
            <p:nvPr/>
          </p:nvSpPr>
          <p:spPr bwMode="auto">
            <a:xfrm>
              <a:off x="2648" y="1783"/>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O</a:t>
              </a:r>
              <a:r>
                <a:rPr lang="en-US" altLang="pl-PL" sz="1200">
                  <a:solidFill>
                    <a:srgbClr val="000000"/>
                  </a:solidFill>
                </a:rPr>
                <a:t>®</a:t>
              </a:r>
              <a:endParaRPr lang="en-US" altLang="pl-PL" sz="2400"/>
            </a:p>
          </p:txBody>
        </p:sp>
        <p:sp>
          <p:nvSpPr>
            <p:cNvPr id="5203" name="Rectangle 24"/>
            <p:cNvSpPr>
              <a:spLocks noChangeArrowheads="1"/>
            </p:cNvSpPr>
            <p:nvPr/>
          </p:nvSpPr>
          <p:spPr bwMode="auto">
            <a:xfrm>
              <a:off x="2803" y="1783"/>
              <a:ext cx="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t>
              </a:r>
              <a:endParaRPr lang="en-GB" altLang="pl-PL" sz="2400">
                <a:latin typeface="Tahoma" panose="020B0604030504040204" pitchFamily="34" charset="0"/>
              </a:endParaRPr>
            </a:p>
          </p:txBody>
        </p:sp>
      </p:grpSp>
      <p:grpSp>
        <p:nvGrpSpPr>
          <p:cNvPr id="5" name="Group 25"/>
          <p:cNvGrpSpPr>
            <a:grpSpLocks/>
          </p:cNvGrpSpPr>
          <p:nvPr/>
        </p:nvGrpSpPr>
        <p:grpSpPr bwMode="auto">
          <a:xfrm>
            <a:off x="5426075" y="2211388"/>
            <a:ext cx="1123950" cy="3600450"/>
            <a:chOff x="3888" y="1152"/>
            <a:chExt cx="708" cy="2010"/>
          </a:xfrm>
        </p:grpSpPr>
        <p:sp>
          <p:nvSpPr>
            <p:cNvPr id="5182" name="Freeform 26"/>
            <p:cNvSpPr>
              <a:spLocks/>
            </p:cNvSpPr>
            <p:nvPr/>
          </p:nvSpPr>
          <p:spPr bwMode="auto">
            <a:xfrm>
              <a:off x="3888" y="1152"/>
              <a:ext cx="708" cy="2010"/>
            </a:xfrm>
            <a:custGeom>
              <a:avLst/>
              <a:gdLst>
                <a:gd name="T0" fmla="*/ 38 w 1655"/>
                <a:gd name="T1" fmla="*/ 347 h 4838"/>
                <a:gd name="T2" fmla="*/ 92 w 1655"/>
                <a:gd name="T3" fmla="*/ 347 h 4838"/>
                <a:gd name="T4" fmla="*/ 130 w 1655"/>
                <a:gd name="T5" fmla="*/ 312 h 4838"/>
                <a:gd name="T6" fmla="*/ 130 w 1655"/>
                <a:gd name="T7" fmla="*/ 312 h 4838"/>
                <a:gd name="T8" fmla="*/ 130 w 1655"/>
                <a:gd name="T9" fmla="*/ 35 h 4838"/>
                <a:gd name="T10" fmla="*/ 92 w 1655"/>
                <a:gd name="T11" fmla="*/ 0 h 4838"/>
                <a:gd name="T12" fmla="*/ 92 w 1655"/>
                <a:gd name="T13" fmla="*/ 0 h 4838"/>
                <a:gd name="T14" fmla="*/ 38 w 1655"/>
                <a:gd name="T15" fmla="*/ 0 h 4838"/>
                <a:gd name="T16" fmla="*/ 0 w 1655"/>
                <a:gd name="T17" fmla="*/ 35 h 4838"/>
                <a:gd name="T18" fmla="*/ 0 w 1655"/>
                <a:gd name="T19" fmla="*/ 35 h 4838"/>
                <a:gd name="T20" fmla="*/ 0 w 1655"/>
                <a:gd name="T21" fmla="*/ 312 h 4838"/>
                <a:gd name="T22" fmla="*/ 38 w 1655"/>
                <a:gd name="T23" fmla="*/ 347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5"/>
                <a:gd name="T37" fmla="*/ 0 h 4838"/>
                <a:gd name="T38" fmla="*/ 1655 w 1655"/>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5" h="4838">
                  <a:moveTo>
                    <a:pt x="483" y="4838"/>
                  </a:moveTo>
                  <a:lnTo>
                    <a:pt x="1171" y="4838"/>
                  </a:lnTo>
                  <a:cubicBezTo>
                    <a:pt x="1438" y="4838"/>
                    <a:pt x="1655" y="4621"/>
                    <a:pt x="1655" y="4354"/>
                  </a:cubicBezTo>
                  <a:cubicBezTo>
                    <a:pt x="1655" y="4354"/>
                    <a:pt x="1655" y="4354"/>
                    <a:pt x="1655" y="4354"/>
                  </a:cubicBezTo>
                  <a:lnTo>
                    <a:pt x="1655" y="484"/>
                  </a:lnTo>
                  <a:cubicBezTo>
                    <a:pt x="1655" y="217"/>
                    <a:pt x="1438" y="0"/>
                    <a:pt x="1171" y="0"/>
                  </a:cubicBezTo>
                  <a:lnTo>
                    <a:pt x="483" y="0"/>
                  </a:lnTo>
                  <a:cubicBezTo>
                    <a:pt x="216" y="0"/>
                    <a:pt x="0" y="217"/>
                    <a:pt x="0" y="484"/>
                  </a:cubicBezTo>
                  <a:lnTo>
                    <a:pt x="0" y="4354"/>
                  </a:lnTo>
                  <a:cubicBezTo>
                    <a:pt x="0" y="4621"/>
                    <a:pt x="216" y="4838"/>
                    <a:pt x="483" y="4838"/>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83" name="Freeform 27"/>
            <p:cNvSpPr>
              <a:spLocks/>
            </p:cNvSpPr>
            <p:nvPr/>
          </p:nvSpPr>
          <p:spPr bwMode="auto">
            <a:xfrm>
              <a:off x="3888" y="1152"/>
              <a:ext cx="708" cy="2010"/>
            </a:xfrm>
            <a:custGeom>
              <a:avLst/>
              <a:gdLst>
                <a:gd name="T0" fmla="*/ 38 w 1655"/>
                <a:gd name="T1" fmla="*/ 347 h 4838"/>
                <a:gd name="T2" fmla="*/ 92 w 1655"/>
                <a:gd name="T3" fmla="*/ 347 h 4838"/>
                <a:gd name="T4" fmla="*/ 130 w 1655"/>
                <a:gd name="T5" fmla="*/ 312 h 4838"/>
                <a:gd name="T6" fmla="*/ 130 w 1655"/>
                <a:gd name="T7" fmla="*/ 312 h 4838"/>
                <a:gd name="T8" fmla="*/ 130 w 1655"/>
                <a:gd name="T9" fmla="*/ 35 h 4838"/>
                <a:gd name="T10" fmla="*/ 92 w 1655"/>
                <a:gd name="T11" fmla="*/ 0 h 4838"/>
                <a:gd name="T12" fmla="*/ 92 w 1655"/>
                <a:gd name="T13" fmla="*/ 0 h 4838"/>
                <a:gd name="T14" fmla="*/ 38 w 1655"/>
                <a:gd name="T15" fmla="*/ 0 h 4838"/>
                <a:gd name="T16" fmla="*/ 0 w 1655"/>
                <a:gd name="T17" fmla="*/ 35 h 4838"/>
                <a:gd name="T18" fmla="*/ 0 w 1655"/>
                <a:gd name="T19" fmla="*/ 35 h 4838"/>
                <a:gd name="T20" fmla="*/ 0 w 1655"/>
                <a:gd name="T21" fmla="*/ 312 h 4838"/>
                <a:gd name="T22" fmla="*/ 38 w 1655"/>
                <a:gd name="T23" fmla="*/ 347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5"/>
                <a:gd name="T37" fmla="*/ 0 h 4838"/>
                <a:gd name="T38" fmla="*/ 1655 w 1655"/>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5" h="4838">
                  <a:moveTo>
                    <a:pt x="483" y="4838"/>
                  </a:moveTo>
                  <a:lnTo>
                    <a:pt x="1171" y="4838"/>
                  </a:lnTo>
                  <a:cubicBezTo>
                    <a:pt x="1438" y="4838"/>
                    <a:pt x="1655" y="4621"/>
                    <a:pt x="1655" y="4354"/>
                  </a:cubicBezTo>
                  <a:cubicBezTo>
                    <a:pt x="1655" y="4354"/>
                    <a:pt x="1655" y="4354"/>
                    <a:pt x="1655" y="4354"/>
                  </a:cubicBezTo>
                  <a:lnTo>
                    <a:pt x="1655" y="484"/>
                  </a:lnTo>
                  <a:cubicBezTo>
                    <a:pt x="1655" y="217"/>
                    <a:pt x="1438" y="0"/>
                    <a:pt x="1171" y="0"/>
                  </a:cubicBezTo>
                  <a:lnTo>
                    <a:pt x="483" y="0"/>
                  </a:lnTo>
                  <a:cubicBezTo>
                    <a:pt x="216" y="0"/>
                    <a:pt x="0" y="217"/>
                    <a:pt x="0" y="484"/>
                  </a:cubicBezTo>
                  <a:lnTo>
                    <a:pt x="0" y="4354"/>
                  </a:lnTo>
                  <a:cubicBezTo>
                    <a:pt x="0" y="4621"/>
                    <a:pt x="216" y="4838"/>
                    <a:pt x="483" y="4838"/>
                  </a:cubicBez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84" name="Rectangle 28"/>
            <p:cNvSpPr>
              <a:spLocks noChangeArrowheads="1"/>
            </p:cNvSpPr>
            <p:nvPr/>
          </p:nvSpPr>
          <p:spPr bwMode="auto">
            <a:xfrm>
              <a:off x="4001" y="1250"/>
              <a:ext cx="29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Updated</a:t>
              </a:r>
              <a:r>
                <a:rPr lang="en-GB" altLang="pl-PL" sz="1000">
                  <a:solidFill>
                    <a:srgbClr val="4D4D4D"/>
                  </a:solidFill>
                </a:rPr>
                <a:t> </a:t>
              </a:r>
              <a:endParaRPr lang="en-GB" altLang="pl-PL" sz="2400">
                <a:solidFill>
                  <a:srgbClr val="4D4D4D"/>
                </a:solidFill>
                <a:latin typeface="Tahoma" panose="020B0604030504040204" pitchFamily="34" charset="0"/>
              </a:endParaRPr>
            </a:p>
          </p:txBody>
        </p:sp>
        <p:sp>
          <p:nvSpPr>
            <p:cNvPr id="5185" name="Rectangle 29"/>
            <p:cNvSpPr>
              <a:spLocks noChangeArrowheads="1"/>
            </p:cNvSpPr>
            <p:nvPr/>
          </p:nvSpPr>
          <p:spPr bwMode="auto">
            <a:xfrm>
              <a:off x="4298" y="1250"/>
              <a:ext cx="1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2007</a:t>
              </a:r>
              <a:endParaRPr lang="en-GB" altLang="pl-PL" sz="900">
                <a:solidFill>
                  <a:srgbClr val="4D4D4D"/>
                </a:solidFill>
                <a:latin typeface="Tahoma" panose="020B0604030504040204" pitchFamily="34" charset="0"/>
              </a:endParaRPr>
            </a:p>
          </p:txBody>
        </p:sp>
        <p:sp>
          <p:nvSpPr>
            <p:cNvPr id="5186" name="Rectangle 30"/>
            <p:cNvSpPr>
              <a:spLocks noChangeArrowheads="1"/>
            </p:cNvSpPr>
            <p:nvPr/>
          </p:nvSpPr>
          <p:spPr bwMode="auto">
            <a:xfrm>
              <a:off x="4052" y="1576"/>
              <a:ext cx="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a:t>
              </a:r>
              <a:endParaRPr lang="en-GB" altLang="pl-PL" sz="2400">
                <a:latin typeface="Tahoma" panose="020B0604030504040204" pitchFamily="34" charset="0"/>
              </a:endParaRPr>
            </a:p>
          </p:txBody>
        </p:sp>
        <p:sp>
          <p:nvSpPr>
            <p:cNvPr id="5187" name="Rectangle 31"/>
            <p:cNvSpPr>
              <a:spLocks noChangeArrowheads="1"/>
            </p:cNvSpPr>
            <p:nvPr/>
          </p:nvSpPr>
          <p:spPr bwMode="auto">
            <a:xfrm>
              <a:off x="4126" y="1576"/>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_</a:t>
              </a:r>
              <a:endParaRPr lang="en-GB" altLang="pl-PL" sz="2400">
                <a:latin typeface="Tahoma" panose="020B0604030504040204" pitchFamily="34" charset="0"/>
              </a:endParaRPr>
            </a:p>
          </p:txBody>
        </p:sp>
        <p:sp>
          <p:nvSpPr>
            <p:cNvPr id="5188" name="Rectangle 32"/>
            <p:cNvSpPr>
              <a:spLocks noChangeArrowheads="1"/>
            </p:cNvSpPr>
            <p:nvPr/>
          </p:nvSpPr>
          <p:spPr bwMode="auto">
            <a:xfrm>
              <a:off x="4180" y="1576"/>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o</a:t>
              </a:r>
              <a:endParaRPr lang="en-GB" altLang="pl-PL" sz="2400">
                <a:latin typeface="Tahoma" panose="020B0604030504040204" pitchFamily="34" charset="0"/>
              </a:endParaRPr>
            </a:p>
          </p:txBody>
        </p:sp>
        <p:sp>
          <p:nvSpPr>
            <p:cNvPr id="5189" name="Rectangle 33"/>
            <p:cNvSpPr>
              <a:spLocks noChangeArrowheads="1"/>
            </p:cNvSpPr>
            <p:nvPr/>
          </p:nvSpPr>
          <p:spPr bwMode="auto">
            <a:xfrm>
              <a:off x="4231" y="1576"/>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_</a:t>
              </a:r>
              <a:endParaRPr lang="en-GB" altLang="pl-PL" sz="2400">
                <a:latin typeface="Tahoma" panose="020B0604030504040204" pitchFamily="34" charset="0"/>
              </a:endParaRPr>
            </a:p>
          </p:txBody>
        </p:sp>
        <p:sp>
          <p:nvSpPr>
            <p:cNvPr id="5190" name="Rectangle 34"/>
            <p:cNvSpPr>
              <a:spLocks noChangeArrowheads="1"/>
            </p:cNvSpPr>
            <p:nvPr/>
          </p:nvSpPr>
          <p:spPr bwMode="auto">
            <a:xfrm>
              <a:off x="4284" y="1576"/>
              <a:ext cx="16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R® </a:t>
              </a:r>
            </a:p>
          </p:txBody>
        </p:sp>
      </p:grpSp>
      <p:grpSp>
        <p:nvGrpSpPr>
          <p:cNvPr id="6" name="Group 35"/>
          <p:cNvGrpSpPr>
            <a:grpSpLocks/>
          </p:cNvGrpSpPr>
          <p:nvPr/>
        </p:nvGrpSpPr>
        <p:grpSpPr bwMode="auto">
          <a:xfrm>
            <a:off x="4100513" y="2190750"/>
            <a:ext cx="1149350" cy="3621088"/>
            <a:chOff x="3087" y="1617"/>
            <a:chExt cx="736" cy="2265"/>
          </a:xfrm>
        </p:grpSpPr>
        <p:sp>
          <p:nvSpPr>
            <p:cNvPr id="5177" name="Freeform 36"/>
            <p:cNvSpPr>
              <a:spLocks/>
            </p:cNvSpPr>
            <p:nvPr/>
          </p:nvSpPr>
          <p:spPr bwMode="auto">
            <a:xfrm>
              <a:off x="3087" y="1617"/>
              <a:ext cx="736" cy="2265"/>
            </a:xfrm>
            <a:custGeom>
              <a:avLst/>
              <a:gdLst>
                <a:gd name="T0" fmla="*/ 50 w 1572"/>
                <a:gd name="T1" fmla="*/ 496 h 4838"/>
                <a:gd name="T2" fmla="*/ 112 w 1572"/>
                <a:gd name="T3" fmla="*/ 496 h 4838"/>
                <a:gd name="T4" fmla="*/ 162 w 1572"/>
                <a:gd name="T5" fmla="*/ 447 h 4838"/>
                <a:gd name="T6" fmla="*/ 162 w 1572"/>
                <a:gd name="T7" fmla="*/ 447 h 4838"/>
                <a:gd name="T8" fmla="*/ 162 w 1572"/>
                <a:gd name="T9" fmla="*/ 447 h 4838"/>
                <a:gd name="T10" fmla="*/ 162 w 1572"/>
                <a:gd name="T11" fmla="*/ 50 h 4838"/>
                <a:gd name="T12" fmla="*/ 112 w 1572"/>
                <a:gd name="T13" fmla="*/ 0 h 4838"/>
                <a:gd name="T14" fmla="*/ 112 w 1572"/>
                <a:gd name="T15" fmla="*/ 0 h 4838"/>
                <a:gd name="T16" fmla="*/ 50 w 1572"/>
                <a:gd name="T17" fmla="*/ 0 h 4838"/>
                <a:gd name="T18" fmla="*/ 0 w 1572"/>
                <a:gd name="T19" fmla="*/ 50 h 4838"/>
                <a:gd name="T20" fmla="*/ 0 w 1572"/>
                <a:gd name="T21" fmla="*/ 50 h 4838"/>
                <a:gd name="T22" fmla="*/ 0 w 1572"/>
                <a:gd name="T23" fmla="*/ 447 h 4838"/>
                <a:gd name="T24" fmla="*/ 50 w 1572"/>
                <a:gd name="T25" fmla="*/ 496 h 48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2"/>
                <a:gd name="T40" fmla="*/ 0 h 4838"/>
                <a:gd name="T41" fmla="*/ 1572 w 1572"/>
                <a:gd name="T42" fmla="*/ 4838 h 48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2" h="4838">
                  <a:moveTo>
                    <a:pt x="484" y="4838"/>
                  </a:moveTo>
                  <a:lnTo>
                    <a:pt x="1089" y="4838"/>
                  </a:lnTo>
                  <a:cubicBezTo>
                    <a:pt x="1356" y="4838"/>
                    <a:pt x="1572" y="4621"/>
                    <a:pt x="1572" y="4354"/>
                  </a:cubicBezTo>
                  <a:cubicBezTo>
                    <a:pt x="1572" y="4354"/>
                    <a:pt x="1572" y="4354"/>
                    <a:pt x="1572" y="4354"/>
                  </a:cubicBezTo>
                  <a:lnTo>
                    <a:pt x="1572" y="484"/>
                  </a:lnTo>
                  <a:cubicBezTo>
                    <a:pt x="1572" y="217"/>
                    <a:pt x="1356" y="0"/>
                    <a:pt x="1089" y="0"/>
                  </a:cubicBezTo>
                  <a:lnTo>
                    <a:pt x="484" y="0"/>
                  </a:lnTo>
                  <a:cubicBezTo>
                    <a:pt x="217" y="0"/>
                    <a:pt x="0" y="217"/>
                    <a:pt x="0" y="484"/>
                  </a:cubicBezTo>
                  <a:lnTo>
                    <a:pt x="0" y="4354"/>
                  </a:lnTo>
                  <a:cubicBezTo>
                    <a:pt x="0" y="4621"/>
                    <a:pt x="217" y="4838"/>
                    <a:pt x="484" y="4838"/>
                  </a:cubicBezTo>
                  <a:close/>
                </a:path>
              </a:pathLst>
            </a:custGeom>
            <a:solidFill>
              <a:srgbClr val="DDDDDD"/>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78" name="Freeform 37"/>
            <p:cNvSpPr>
              <a:spLocks/>
            </p:cNvSpPr>
            <p:nvPr/>
          </p:nvSpPr>
          <p:spPr bwMode="auto">
            <a:xfrm>
              <a:off x="3087" y="1617"/>
              <a:ext cx="736" cy="2265"/>
            </a:xfrm>
            <a:custGeom>
              <a:avLst/>
              <a:gdLst>
                <a:gd name="T0" fmla="*/ 50 w 1572"/>
                <a:gd name="T1" fmla="*/ 496 h 4838"/>
                <a:gd name="T2" fmla="*/ 112 w 1572"/>
                <a:gd name="T3" fmla="*/ 496 h 4838"/>
                <a:gd name="T4" fmla="*/ 162 w 1572"/>
                <a:gd name="T5" fmla="*/ 447 h 4838"/>
                <a:gd name="T6" fmla="*/ 162 w 1572"/>
                <a:gd name="T7" fmla="*/ 447 h 4838"/>
                <a:gd name="T8" fmla="*/ 162 w 1572"/>
                <a:gd name="T9" fmla="*/ 447 h 4838"/>
                <a:gd name="T10" fmla="*/ 162 w 1572"/>
                <a:gd name="T11" fmla="*/ 50 h 4838"/>
                <a:gd name="T12" fmla="*/ 112 w 1572"/>
                <a:gd name="T13" fmla="*/ 0 h 4838"/>
                <a:gd name="T14" fmla="*/ 112 w 1572"/>
                <a:gd name="T15" fmla="*/ 0 h 4838"/>
                <a:gd name="T16" fmla="*/ 50 w 1572"/>
                <a:gd name="T17" fmla="*/ 0 h 4838"/>
                <a:gd name="T18" fmla="*/ 0 w 1572"/>
                <a:gd name="T19" fmla="*/ 50 h 4838"/>
                <a:gd name="T20" fmla="*/ 0 w 1572"/>
                <a:gd name="T21" fmla="*/ 50 h 4838"/>
                <a:gd name="T22" fmla="*/ 0 w 1572"/>
                <a:gd name="T23" fmla="*/ 447 h 4838"/>
                <a:gd name="T24" fmla="*/ 50 w 1572"/>
                <a:gd name="T25" fmla="*/ 496 h 48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2"/>
                <a:gd name="T40" fmla="*/ 0 h 4838"/>
                <a:gd name="T41" fmla="*/ 1572 w 1572"/>
                <a:gd name="T42" fmla="*/ 4838 h 48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2" h="4838">
                  <a:moveTo>
                    <a:pt x="484" y="4838"/>
                  </a:moveTo>
                  <a:lnTo>
                    <a:pt x="1089" y="4838"/>
                  </a:lnTo>
                  <a:cubicBezTo>
                    <a:pt x="1356" y="4838"/>
                    <a:pt x="1572" y="4621"/>
                    <a:pt x="1572" y="4354"/>
                  </a:cubicBezTo>
                  <a:cubicBezTo>
                    <a:pt x="1572" y="4354"/>
                    <a:pt x="1572" y="4354"/>
                    <a:pt x="1572" y="4354"/>
                  </a:cubicBezTo>
                  <a:lnTo>
                    <a:pt x="1572" y="484"/>
                  </a:lnTo>
                  <a:cubicBezTo>
                    <a:pt x="1572" y="217"/>
                    <a:pt x="1356" y="0"/>
                    <a:pt x="1089" y="0"/>
                  </a:cubicBezTo>
                  <a:lnTo>
                    <a:pt x="484" y="0"/>
                  </a:lnTo>
                  <a:cubicBezTo>
                    <a:pt x="217" y="0"/>
                    <a:pt x="0" y="217"/>
                    <a:pt x="0" y="484"/>
                  </a:cubicBezTo>
                  <a:lnTo>
                    <a:pt x="0" y="4354"/>
                  </a:lnTo>
                  <a:cubicBezTo>
                    <a:pt x="0" y="4621"/>
                    <a:pt x="217" y="4838"/>
                    <a:pt x="484" y="4838"/>
                  </a:cubicBez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79" name="Rectangle 38"/>
            <p:cNvSpPr>
              <a:spLocks noChangeArrowheads="1"/>
            </p:cNvSpPr>
            <p:nvPr/>
          </p:nvSpPr>
          <p:spPr bwMode="auto">
            <a:xfrm>
              <a:off x="3247" y="2095"/>
              <a:ext cx="50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OGC</a:t>
              </a:r>
            </a:p>
            <a:p>
              <a:pPr eaLnBrk="1" hangingPunct="1"/>
              <a:r>
                <a:rPr lang="en-GB" altLang="pl-PL" sz="1200">
                  <a:solidFill>
                    <a:srgbClr val="000000"/>
                  </a:solidFill>
                </a:rPr>
                <a:t>Gateway™ </a:t>
              </a:r>
              <a:endParaRPr lang="en-GB" altLang="pl-PL" sz="2400">
                <a:latin typeface="Tahoma" panose="020B0604030504040204" pitchFamily="34" charset="0"/>
              </a:endParaRPr>
            </a:p>
          </p:txBody>
        </p:sp>
        <p:sp>
          <p:nvSpPr>
            <p:cNvPr id="5180" name="Rectangle 39"/>
            <p:cNvSpPr>
              <a:spLocks noChangeArrowheads="1"/>
            </p:cNvSpPr>
            <p:nvPr/>
          </p:nvSpPr>
          <p:spPr bwMode="auto">
            <a:xfrm>
              <a:off x="3230" y="1742"/>
              <a:ext cx="29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Updated </a:t>
              </a:r>
              <a:endParaRPr lang="en-GB" altLang="pl-PL" sz="900">
                <a:solidFill>
                  <a:srgbClr val="4D4D4D"/>
                </a:solidFill>
                <a:latin typeface="Tahoma" panose="020B0604030504040204" pitchFamily="34" charset="0"/>
              </a:endParaRPr>
            </a:p>
          </p:txBody>
        </p:sp>
        <p:sp>
          <p:nvSpPr>
            <p:cNvPr id="5181" name="Rectangle 40"/>
            <p:cNvSpPr>
              <a:spLocks noChangeArrowheads="1"/>
            </p:cNvSpPr>
            <p:nvPr/>
          </p:nvSpPr>
          <p:spPr bwMode="auto">
            <a:xfrm>
              <a:off x="3553" y="1742"/>
              <a:ext cx="16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2008</a:t>
              </a:r>
              <a:endParaRPr lang="en-GB" altLang="pl-PL" sz="900">
                <a:solidFill>
                  <a:srgbClr val="4D4D4D"/>
                </a:solidFill>
                <a:latin typeface="Tahoma" panose="020B0604030504040204" pitchFamily="34" charset="0"/>
              </a:endParaRPr>
            </a:p>
          </p:txBody>
        </p:sp>
      </p:grpSp>
      <p:grpSp>
        <p:nvGrpSpPr>
          <p:cNvPr id="7" name="Group 140"/>
          <p:cNvGrpSpPr>
            <a:grpSpLocks/>
          </p:cNvGrpSpPr>
          <p:nvPr/>
        </p:nvGrpSpPr>
        <p:grpSpPr bwMode="auto">
          <a:xfrm>
            <a:off x="852488" y="1962150"/>
            <a:ext cx="1520825" cy="4065588"/>
            <a:chOff x="834" y="1051"/>
            <a:chExt cx="958" cy="2561"/>
          </a:xfrm>
        </p:grpSpPr>
        <p:grpSp>
          <p:nvGrpSpPr>
            <p:cNvPr id="5166" name="Group 62"/>
            <p:cNvGrpSpPr>
              <a:grpSpLocks/>
            </p:cNvGrpSpPr>
            <p:nvPr/>
          </p:nvGrpSpPr>
          <p:grpSpPr bwMode="auto">
            <a:xfrm>
              <a:off x="834" y="1051"/>
              <a:ext cx="958" cy="2561"/>
              <a:chOff x="964" y="1344"/>
              <a:chExt cx="1104" cy="2605"/>
            </a:xfrm>
          </p:grpSpPr>
          <p:sp>
            <p:nvSpPr>
              <p:cNvPr id="5175" name="Freeform 63"/>
              <p:cNvSpPr>
                <a:spLocks/>
              </p:cNvSpPr>
              <p:nvPr/>
            </p:nvSpPr>
            <p:spPr bwMode="auto">
              <a:xfrm>
                <a:off x="964" y="1344"/>
                <a:ext cx="1104" cy="2605"/>
              </a:xfrm>
              <a:custGeom>
                <a:avLst/>
                <a:gdLst>
                  <a:gd name="T0" fmla="*/ 50 w 2358"/>
                  <a:gd name="T1" fmla="*/ 571 h 5564"/>
                  <a:gd name="T2" fmla="*/ 192 w 2358"/>
                  <a:gd name="T3" fmla="*/ 571 h 5564"/>
                  <a:gd name="T4" fmla="*/ 242 w 2358"/>
                  <a:gd name="T5" fmla="*/ 521 h 5564"/>
                  <a:gd name="T6" fmla="*/ 242 w 2358"/>
                  <a:gd name="T7" fmla="*/ 521 h 5564"/>
                  <a:gd name="T8" fmla="*/ 242 w 2358"/>
                  <a:gd name="T9" fmla="*/ 50 h 5564"/>
                  <a:gd name="T10" fmla="*/ 192 w 2358"/>
                  <a:gd name="T11" fmla="*/ 0 h 5564"/>
                  <a:gd name="T12" fmla="*/ 192 w 2358"/>
                  <a:gd name="T13" fmla="*/ 0 h 5564"/>
                  <a:gd name="T14" fmla="*/ 50 w 2358"/>
                  <a:gd name="T15" fmla="*/ 0 h 5564"/>
                  <a:gd name="T16" fmla="*/ 0 w 2358"/>
                  <a:gd name="T17" fmla="*/ 50 h 5564"/>
                  <a:gd name="T18" fmla="*/ 0 w 2358"/>
                  <a:gd name="T19" fmla="*/ 50 h 5564"/>
                  <a:gd name="T20" fmla="*/ 0 w 2358"/>
                  <a:gd name="T21" fmla="*/ 521 h 5564"/>
                  <a:gd name="T22" fmla="*/ 50 w 2358"/>
                  <a:gd name="T23" fmla="*/ 571 h 55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8"/>
                  <a:gd name="T37" fmla="*/ 0 h 5564"/>
                  <a:gd name="T38" fmla="*/ 2358 w 2358"/>
                  <a:gd name="T39" fmla="*/ 5564 h 55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8" h="5564">
                    <a:moveTo>
                      <a:pt x="483" y="5564"/>
                    </a:moveTo>
                    <a:lnTo>
                      <a:pt x="1874" y="5564"/>
                    </a:lnTo>
                    <a:cubicBezTo>
                      <a:pt x="2141" y="5564"/>
                      <a:pt x="2358" y="5347"/>
                      <a:pt x="2358" y="5080"/>
                    </a:cubicBezTo>
                    <a:cubicBezTo>
                      <a:pt x="2358" y="5080"/>
                      <a:pt x="2358" y="5080"/>
                      <a:pt x="2358" y="5080"/>
                    </a:cubicBezTo>
                    <a:lnTo>
                      <a:pt x="2358" y="484"/>
                    </a:lnTo>
                    <a:cubicBezTo>
                      <a:pt x="2358" y="217"/>
                      <a:pt x="2141" y="0"/>
                      <a:pt x="1874" y="0"/>
                    </a:cubicBezTo>
                    <a:lnTo>
                      <a:pt x="483" y="0"/>
                    </a:lnTo>
                    <a:cubicBezTo>
                      <a:pt x="216" y="0"/>
                      <a:pt x="0" y="217"/>
                      <a:pt x="0" y="484"/>
                    </a:cubicBezTo>
                    <a:lnTo>
                      <a:pt x="0" y="5080"/>
                    </a:lnTo>
                    <a:cubicBezTo>
                      <a:pt x="0" y="5347"/>
                      <a:pt x="216" y="5564"/>
                      <a:pt x="483" y="5564"/>
                    </a:cubicBezTo>
                    <a:close/>
                  </a:path>
                </a:pathLst>
              </a:custGeom>
              <a:solidFill>
                <a:srgbClr val="FFFFFF"/>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76" name="Rectangle 64"/>
              <p:cNvSpPr>
                <a:spLocks noChangeArrowheads="1"/>
              </p:cNvSpPr>
              <p:nvPr/>
            </p:nvSpPr>
            <p:spPr bwMode="auto">
              <a:xfrm>
                <a:off x="1267" y="1360"/>
                <a:ext cx="53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solidFill>
                      <a:srgbClr val="4D4D4D"/>
                    </a:solidFill>
                  </a:rPr>
                  <a:t>Models</a:t>
                </a:r>
                <a:endParaRPr lang="en-GB" altLang="pl-PL" sz="2400">
                  <a:solidFill>
                    <a:srgbClr val="4D4D4D"/>
                  </a:solidFill>
                  <a:latin typeface="Tahoma" panose="020B0604030504040204" pitchFamily="34" charset="0"/>
                </a:endParaRPr>
              </a:p>
            </p:txBody>
          </p:sp>
        </p:grpSp>
        <p:sp>
          <p:nvSpPr>
            <p:cNvPr id="5167" name="Freeform 65"/>
            <p:cNvSpPr>
              <a:spLocks/>
            </p:cNvSpPr>
            <p:nvPr/>
          </p:nvSpPr>
          <p:spPr bwMode="auto">
            <a:xfrm>
              <a:off x="917" y="1334"/>
              <a:ext cx="805" cy="2227"/>
            </a:xfrm>
            <a:custGeom>
              <a:avLst/>
              <a:gdLst>
                <a:gd name="T0" fmla="*/ 33 w 1980"/>
                <a:gd name="T1" fmla="*/ 472 h 4838"/>
                <a:gd name="T2" fmla="*/ 100 w 1980"/>
                <a:gd name="T3" fmla="*/ 472 h 4838"/>
                <a:gd name="T4" fmla="*/ 133 w 1980"/>
                <a:gd name="T5" fmla="*/ 424 h 4838"/>
                <a:gd name="T6" fmla="*/ 133 w 1980"/>
                <a:gd name="T7" fmla="*/ 424 h 4838"/>
                <a:gd name="T8" fmla="*/ 133 w 1980"/>
                <a:gd name="T9" fmla="*/ 424 h 4838"/>
                <a:gd name="T10" fmla="*/ 133 w 1980"/>
                <a:gd name="T11" fmla="*/ 47 h 4838"/>
                <a:gd name="T12" fmla="*/ 100 w 1980"/>
                <a:gd name="T13" fmla="*/ 0 h 4838"/>
                <a:gd name="T14" fmla="*/ 100 w 1980"/>
                <a:gd name="T15" fmla="*/ 0 h 4838"/>
                <a:gd name="T16" fmla="*/ 33 w 1980"/>
                <a:gd name="T17" fmla="*/ 0 h 4838"/>
                <a:gd name="T18" fmla="*/ 0 w 1980"/>
                <a:gd name="T19" fmla="*/ 47 h 4838"/>
                <a:gd name="T20" fmla="*/ 0 w 1980"/>
                <a:gd name="T21" fmla="*/ 47 h 4838"/>
                <a:gd name="T22" fmla="*/ 0 w 1980"/>
                <a:gd name="T23" fmla="*/ 424 h 4838"/>
                <a:gd name="T24" fmla="*/ 33 w 1980"/>
                <a:gd name="T25" fmla="*/ 472 h 48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0"/>
                <a:gd name="T40" fmla="*/ 0 h 4838"/>
                <a:gd name="T41" fmla="*/ 1980 w 1980"/>
                <a:gd name="T42" fmla="*/ 4838 h 48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0" h="4838">
                  <a:moveTo>
                    <a:pt x="484" y="4838"/>
                  </a:moveTo>
                  <a:lnTo>
                    <a:pt x="1496" y="4838"/>
                  </a:lnTo>
                  <a:cubicBezTo>
                    <a:pt x="1764" y="4838"/>
                    <a:pt x="1980" y="4621"/>
                    <a:pt x="1980" y="4354"/>
                  </a:cubicBezTo>
                  <a:cubicBezTo>
                    <a:pt x="1980" y="4354"/>
                    <a:pt x="1980" y="4354"/>
                    <a:pt x="1980" y="4354"/>
                  </a:cubicBezTo>
                  <a:lnTo>
                    <a:pt x="1980" y="484"/>
                  </a:lnTo>
                  <a:cubicBezTo>
                    <a:pt x="1980" y="217"/>
                    <a:pt x="1764" y="0"/>
                    <a:pt x="1496" y="0"/>
                  </a:cubicBezTo>
                  <a:lnTo>
                    <a:pt x="484" y="0"/>
                  </a:lnTo>
                  <a:cubicBezTo>
                    <a:pt x="216" y="0"/>
                    <a:pt x="0" y="217"/>
                    <a:pt x="0" y="484"/>
                  </a:cubicBezTo>
                  <a:lnTo>
                    <a:pt x="0" y="4354"/>
                  </a:lnTo>
                  <a:cubicBezTo>
                    <a:pt x="0" y="4621"/>
                    <a:pt x="216" y="4838"/>
                    <a:pt x="484" y="4838"/>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grpSp>
          <p:nvGrpSpPr>
            <p:cNvPr id="5168" name="Group 105"/>
            <p:cNvGrpSpPr>
              <a:grpSpLocks/>
            </p:cNvGrpSpPr>
            <p:nvPr/>
          </p:nvGrpSpPr>
          <p:grpSpPr bwMode="auto">
            <a:xfrm>
              <a:off x="974" y="1725"/>
              <a:ext cx="713" cy="703"/>
              <a:chOff x="888" y="1552"/>
              <a:chExt cx="713" cy="619"/>
            </a:xfrm>
          </p:grpSpPr>
          <p:sp>
            <p:nvSpPr>
              <p:cNvPr id="5169" name="Rectangle 67"/>
              <p:cNvSpPr>
                <a:spLocks noChangeArrowheads="1"/>
              </p:cNvSpPr>
              <p:nvPr/>
            </p:nvSpPr>
            <p:spPr bwMode="auto">
              <a:xfrm>
                <a:off x="1033" y="1554"/>
                <a:ext cx="35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Portfolio</a:t>
                </a:r>
                <a:endParaRPr lang="en-GB" altLang="pl-PL" sz="2400">
                  <a:latin typeface="Tahoma" panose="020B0604030504040204" pitchFamily="34" charset="0"/>
                </a:endParaRPr>
              </a:p>
            </p:txBody>
          </p:sp>
          <p:sp>
            <p:nvSpPr>
              <p:cNvPr id="5170" name="Rectangle 68"/>
              <p:cNvSpPr>
                <a:spLocks noChangeArrowheads="1"/>
              </p:cNvSpPr>
              <p:nvPr/>
            </p:nvSpPr>
            <p:spPr bwMode="auto">
              <a:xfrm>
                <a:off x="1353" y="1552"/>
                <a:ext cx="5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 </a:t>
                </a:r>
                <a:endParaRPr lang="en-GB" altLang="pl-PL" sz="2400">
                  <a:latin typeface="Tahoma" panose="020B0604030504040204" pitchFamily="34" charset="0"/>
                </a:endParaRPr>
              </a:p>
            </p:txBody>
          </p:sp>
          <p:sp>
            <p:nvSpPr>
              <p:cNvPr id="5171" name="Rectangle 69"/>
              <p:cNvSpPr>
                <a:spLocks noChangeArrowheads="1"/>
              </p:cNvSpPr>
              <p:nvPr/>
            </p:nvSpPr>
            <p:spPr bwMode="auto">
              <a:xfrm>
                <a:off x="888" y="1656"/>
                <a:ext cx="71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Programme and </a:t>
                </a:r>
                <a:endParaRPr lang="en-GB" altLang="pl-PL" sz="2400">
                  <a:latin typeface="Tahoma" panose="020B0604030504040204" pitchFamily="34" charset="0"/>
                </a:endParaRPr>
              </a:p>
            </p:txBody>
          </p:sp>
          <p:sp>
            <p:nvSpPr>
              <p:cNvPr id="5172" name="Rectangle 70"/>
              <p:cNvSpPr>
                <a:spLocks noChangeArrowheads="1"/>
              </p:cNvSpPr>
              <p:nvPr/>
            </p:nvSpPr>
            <p:spPr bwMode="auto">
              <a:xfrm>
                <a:off x="1064" y="1760"/>
                <a:ext cx="32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Project </a:t>
                </a:r>
                <a:endParaRPr lang="en-GB" altLang="pl-PL" sz="2400">
                  <a:latin typeface="Tahoma" panose="020B0604030504040204" pitchFamily="34" charset="0"/>
                </a:endParaRPr>
              </a:p>
            </p:txBody>
          </p:sp>
          <p:sp>
            <p:nvSpPr>
              <p:cNvPr id="5173" name="Rectangle 71"/>
              <p:cNvSpPr>
                <a:spLocks noChangeArrowheads="1"/>
              </p:cNvSpPr>
              <p:nvPr/>
            </p:nvSpPr>
            <p:spPr bwMode="auto">
              <a:xfrm>
                <a:off x="947" y="1863"/>
                <a:ext cx="58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Management </a:t>
                </a:r>
                <a:endParaRPr lang="en-GB" altLang="pl-PL" sz="2400">
                  <a:latin typeface="Tahoma" panose="020B0604030504040204" pitchFamily="34" charset="0"/>
                </a:endParaRPr>
              </a:p>
            </p:txBody>
          </p:sp>
          <p:sp>
            <p:nvSpPr>
              <p:cNvPr id="5174" name="Rectangle 72"/>
              <p:cNvSpPr>
                <a:spLocks noChangeArrowheads="1"/>
              </p:cNvSpPr>
              <p:nvPr/>
            </p:nvSpPr>
            <p:spPr bwMode="auto">
              <a:xfrm>
                <a:off x="915" y="1968"/>
                <a:ext cx="62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Maturity Model</a:t>
                </a:r>
              </a:p>
              <a:p>
                <a:pPr eaLnBrk="1" hangingPunct="1"/>
                <a:r>
                  <a:rPr lang="en-GB" altLang="pl-PL" sz="1200">
                    <a:solidFill>
                      <a:srgbClr val="000000"/>
                    </a:solidFill>
                  </a:rPr>
                  <a:t>(P3M3™) </a:t>
                </a:r>
                <a:endParaRPr lang="en-GB" altLang="pl-PL" sz="2400">
                  <a:latin typeface="Tahoma" panose="020B0604030504040204" pitchFamily="34" charset="0"/>
                </a:endParaRPr>
              </a:p>
            </p:txBody>
          </p:sp>
        </p:grpSp>
      </p:grpSp>
      <p:grpSp>
        <p:nvGrpSpPr>
          <p:cNvPr id="10" name="Group 139"/>
          <p:cNvGrpSpPr>
            <a:grpSpLocks/>
          </p:cNvGrpSpPr>
          <p:nvPr/>
        </p:nvGrpSpPr>
        <p:grpSpPr bwMode="auto">
          <a:xfrm>
            <a:off x="1033463" y="4643438"/>
            <a:ext cx="1190625" cy="1166812"/>
            <a:chOff x="948" y="2740"/>
            <a:chExt cx="750" cy="735"/>
          </a:xfrm>
        </p:grpSpPr>
        <p:sp>
          <p:nvSpPr>
            <p:cNvPr id="5155" name="Freeform 80"/>
            <p:cNvSpPr>
              <a:spLocks/>
            </p:cNvSpPr>
            <p:nvPr/>
          </p:nvSpPr>
          <p:spPr bwMode="auto">
            <a:xfrm>
              <a:off x="948" y="2740"/>
              <a:ext cx="750" cy="735"/>
            </a:xfrm>
            <a:custGeom>
              <a:avLst/>
              <a:gdLst>
                <a:gd name="T0" fmla="*/ 34 w 1814"/>
                <a:gd name="T1" fmla="*/ 174 h 1512"/>
                <a:gd name="T2" fmla="*/ 94 w 1814"/>
                <a:gd name="T3" fmla="*/ 174 h 1512"/>
                <a:gd name="T4" fmla="*/ 128 w 1814"/>
                <a:gd name="T5" fmla="*/ 118 h 1512"/>
                <a:gd name="T6" fmla="*/ 128 w 1814"/>
                <a:gd name="T7" fmla="*/ 118 h 1512"/>
                <a:gd name="T8" fmla="*/ 128 w 1814"/>
                <a:gd name="T9" fmla="*/ 55 h 1512"/>
                <a:gd name="T10" fmla="*/ 94 w 1814"/>
                <a:gd name="T11" fmla="*/ 0 h 1512"/>
                <a:gd name="T12" fmla="*/ 34 w 1814"/>
                <a:gd name="T13" fmla="*/ 0 h 1512"/>
                <a:gd name="T14" fmla="*/ 0 w 1814"/>
                <a:gd name="T15" fmla="*/ 55 h 1512"/>
                <a:gd name="T16" fmla="*/ 0 w 1814"/>
                <a:gd name="T17" fmla="*/ 55 h 1512"/>
                <a:gd name="T18" fmla="*/ 0 w 1814"/>
                <a:gd name="T19" fmla="*/ 118 h 1512"/>
                <a:gd name="T20" fmla="*/ 34 w 1814"/>
                <a:gd name="T21" fmla="*/ 174 h 15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4"/>
                <a:gd name="T34" fmla="*/ 0 h 1512"/>
                <a:gd name="T35" fmla="*/ 1814 w 1814"/>
                <a:gd name="T36" fmla="*/ 1512 h 15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4" h="1512">
                  <a:moveTo>
                    <a:pt x="483" y="1512"/>
                  </a:moveTo>
                  <a:lnTo>
                    <a:pt x="1330" y="1512"/>
                  </a:lnTo>
                  <a:cubicBezTo>
                    <a:pt x="1597" y="1512"/>
                    <a:pt x="1814" y="1295"/>
                    <a:pt x="1814" y="1028"/>
                  </a:cubicBezTo>
                  <a:cubicBezTo>
                    <a:pt x="1814" y="1028"/>
                    <a:pt x="1814" y="1028"/>
                    <a:pt x="1814" y="1028"/>
                  </a:cubicBezTo>
                  <a:lnTo>
                    <a:pt x="1814" y="484"/>
                  </a:lnTo>
                  <a:cubicBezTo>
                    <a:pt x="1814" y="217"/>
                    <a:pt x="1597" y="0"/>
                    <a:pt x="1330" y="0"/>
                  </a:cubicBezTo>
                  <a:lnTo>
                    <a:pt x="483" y="0"/>
                  </a:lnTo>
                  <a:cubicBezTo>
                    <a:pt x="216" y="0"/>
                    <a:pt x="0" y="217"/>
                    <a:pt x="0" y="484"/>
                  </a:cubicBezTo>
                  <a:lnTo>
                    <a:pt x="0" y="1028"/>
                  </a:lnTo>
                  <a:cubicBezTo>
                    <a:pt x="0" y="1295"/>
                    <a:pt x="216" y="1512"/>
                    <a:pt x="483" y="1512"/>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56" name="Rectangle 81"/>
            <p:cNvSpPr>
              <a:spLocks noChangeArrowheads="1"/>
            </p:cNvSpPr>
            <p:nvPr/>
          </p:nvSpPr>
          <p:spPr bwMode="auto">
            <a:xfrm>
              <a:off x="1091" y="2919"/>
              <a:ext cx="3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PRINCE</a:t>
              </a:r>
              <a:endParaRPr lang="en-GB" altLang="pl-PL" sz="2400">
                <a:latin typeface="Tahoma" panose="020B0604030504040204" pitchFamily="34" charset="0"/>
              </a:endParaRPr>
            </a:p>
          </p:txBody>
        </p:sp>
        <p:sp>
          <p:nvSpPr>
            <p:cNvPr id="5157" name="Rectangle 82"/>
            <p:cNvSpPr>
              <a:spLocks noChangeArrowheads="1"/>
            </p:cNvSpPr>
            <p:nvPr/>
          </p:nvSpPr>
          <p:spPr bwMode="auto">
            <a:xfrm>
              <a:off x="1466" y="291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2</a:t>
              </a:r>
              <a:endParaRPr lang="en-GB" altLang="pl-PL" sz="2400">
                <a:latin typeface="Tahoma" panose="020B0604030504040204" pitchFamily="34" charset="0"/>
              </a:endParaRPr>
            </a:p>
          </p:txBody>
        </p:sp>
        <p:sp>
          <p:nvSpPr>
            <p:cNvPr id="5158" name="Rectangle 83"/>
            <p:cNvSpPr>
              <a:spLocks noChangeArrowheads="1"/>
            </p:cNvSpPr>
            <p:nvPr/>
          </p:nvSpPr>
          <p:spPr bwMode="auto">
            <a:xfrm>
              <a:off x="1532" y="2919"/>
              <a:ext cx="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l-PL" sz="1200">
                  <a:solidFill>
                    <a:srgbClr val="000000"/>
                  </a:solidFill>
                </a:rPr>
                <a:t>®</a:t>
              </a:r>
              <a:r>
                <a:rPr lang="en-GB" altLang="pl-PL" sz="1200">
                  <a:solidFill>
                    <a:srgbClr val="000000"/>
                  </a:solidFill>
                </a:rPr>
                <a:t> </a:t>
              </a:r>
              <a:endParaRPr lang="en-GB" altLang="pl-PL" sz="2400">
                <a:latin typeface="Tahoma" panose="020B0604030504040204" pitchFamily="34" charset="0"/>
              </a:endParaRPr>
            </a:p>
          </p:txBody>
        </p:sp>
        <p:sp>
          <p:nvSpPr>
            <p:cNvPr id="5159" name="Rectangle 84"/>
            <p:cNvSpPr>
              <a:spLocks noChangeArrowheads="1"/>
            </p:cNvSpPr>
            <p:nvPr/>
          </p:nvSpPr>
          <p:spPr bwMode="auto">
            <a:xfrm>
              <a:off x="1036" y="3046"/>
              <a:ext cx="6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Maturity Model</a:t>
              </a:r>
              <a:endParaRPr lang="en-GB" altLang="pl-PL" sz="2400">
                <a:latin typeface="Tahoma" panose="020B0604030504040204" pitchFamily="34" charset="0"/>
              </a:endParaRPr>
            </a:p>
          </p:txBody>
        </p:sp>
        <p:sp>
          <p:nvSpPr>
            <p:cNvPr id="5160" name="Rectangle 85"/>
            <p:cNvSpPr>
              <a:spLocks noChangeArrowheads="1"/>
            </p:cNvSpPr>
            <p:nvPr/>
          </p:nvSpPr>
          <p:spPr bwMode="auto">
            <a:xfrm>
              <a:off x="1170" y="3169"/>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t>
              </a:r>
              <a:endParaRPr lang="en-GB" altLang="pl-PL" sz="2400">
                <a:latin typeface="Tahoma" panose="020B0604030504040204" pitchFamily="34" charset="0"/>
              </a:endParaRPr>
            </a:p>
          </p:txBody>
        </p:sp>
        <p:sp>
          <p:nvSpPr>
            <p:cNvPr id="5161" name="Rectangle 86"/>
            <p:cNvSpPr>
              <a:spLocks noChangeArrowheads="1"/>
            </p:cNvSpPr>
            <p:nvPr/>
          </p:nvSpPr>
          <p:spPr bwMode="auto">
            <a:xfrm>
              <a:off x="1194" y="3169"/>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a:t>
              </a:r>
              <a:endParaRPr lang="en-GB" altLang="pl-PL" sz="2400">
                <a:latin typeface="Tahoma" panose="020B0604030504040204" pitchFamily="34" charset="0"/>
              </a:endParaRPr>
            </a:p>
          </p:txBody>
        </p:sp>
        <p:sp>
          <p:nvSpPr>
            <p:cNvPr id="5162" name="Rectangle 87"/>
            <p:cNvSpPr>
              <a:spLocks noChangeArrowheads="1"/>
            </p:cNvSpPr>
            <p:nvPr/>
          </p:nvSpPr>
          <p:spPr bwMode="auto">
            <a:xfrm>
              <a:off x="1256" y="3169"/>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2</a:t>
              </a:r>
              <a:endParaRPr lang="en-GB" altLang="pl-PL" sz="2400">
                <a:latin typeface="Tahoma" panose="020B0604030504040204" pitchFamily="34" charset="0"/>
              </a:endParaRPr>
            </a:p>
          </p:txBody>
        </p:sp>
        <p:sp>
          <p:nvSpPr>
            <p:cNvPr id="5163" name="Rectangle 88"/>
            <p:cNvSpPr>
              <a:spLocks noChangeArrowheads="1"/>
            </p:cNvSpPr>
            <p:nvPr/>
          </p:nvSpPr>
          <p:spPr bwMode="auto">
            <a:xfrm>
              <a:off x="1304" y="3169"/>
              <a:ext cx="16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MM</a:t>
              </a:r>
              <a:endParaRPr lang="en-GB" altLang="pl-PL" sz="2400">
                <a:latin typeface="Tahoma" panose="020B0604030504040204" pitchFamily="34" charset="0"/>
              </a:endParaRPr>
            </a:p>
          </p:txBody>
        </p:sp>
        <p:sp>
          <p:nvSpPr>
            <p:cNvPr id="5164" name="Rectangle 89"/>
            <p:cNvSpPr>
              <a:spLocks noChangeArrowheads="1"/>
            </p:cNvSpPr>
            <p:nvPr/>
          </p:nvSpPr>
          <p:spPr bwMode="auto">
            <a:xfrm>
              <a:off x="1454" y="3169"/>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t>
              </a:r>
              <a:endParaRPr lang="en-GB" altLang="pl-PL" sz="2400">
                <a:latin typeface="Tahoma" panose="020B0604030504040204" pitchFamily="34" charset="0"/>
              </a:endParaRPr>
            </a:p>
          </p:txBody>
        </p:sp>
        <p:sp>
          <p:nvSpPr>
            <p:cNvPr id="5165" name="Rectangle 90"/>
            <p:cNvSpPr>
              <a:spLocks noChangeArrowheads="1"/>
            </p:cNvSpPr>
            <p:nvPr/>
          </p:nvSpPr>
          <p:spPr bwMode="auto">
            <a:xfrm>
              <a:off x="1049" y="2792"/>
              <a:ext cx="58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4D4D4D"/>
                  </a:solidFill>
                </a:rPr>
                <a:t>Refresh pending</a:t>
              </a:r>
            </a:p>
          </p:txBody>
        </p:sp>
      </p:grpSp>
      <p:grpSp>
        <p:nvGrpSpPr>
          <p:cNvPr id="11" name="Group 119"/>
          <p:cNvGrpSpPr>
            <a:grpSpLocks/>
          </p:cNvGrpSpPr>
          <p:nvPr/>
        </p:nvGrpSpPr>
        <p:grpSpPr bwMode="auto">
          <a:xfrm>
            <a:off x="6650038" y="2211388"/>
            <a:ext cx="1123950" cy="3600450"/>
            <a:chOff x="4667" y="1117"/>
            <a:chExt cx="708" cy="2010"/>
          </a:xfrm>
        </p:grpSpPr>
        <p:sp>
          <p:nvSpPr>
            <p:cNvPr id="5150" name="Freeform 110"/>
            <p:cNvSpPr>
              <a:spLocks/>
            </p:cNvSpPr>
            <p:nvPr/>
          </p:nvSpPr>
          <p:spPr bwMode="auto">
            <a:xfrm>
              <a:off x="4667" y="1117"/>
              <a:ext cx="708" cy="2010"/>
            </a:xfrm>
            <a:custGeom>
              <a:avLst/>
              <a:gdLst>
                <a:gd name="T0" fmla="*/ 38 w 1655"/>
                <a:gd name="T1" fmla="*/ 347 h 4838"/>
                <a:gd name="T2" fmla="*/ 92 w 1655"/>
                <a:gd name="T3" fmla="*/ 347 h 4838"/>
                <a:gd name="T4" fmla="*/ 130 w 1655"/>
                <a:gd name="T5" fmla="*/ 312 h 4838"/>
                <a:gd name="T6" fmla="*/ 130 w 1655"/>
                <a:gd name="T7" fmla="*/ 312 h 4838"/>
                <a:gd name="T8" fmla="*/ 130 w 1655"/>
                <a:gd name="T9" fmla="*/ 35 h 4838"/>
                <a:gd name="T10" fmla="*/ 92 w 1655"/>
                <a:gd name="T11" fmla="*/ 0 h 4838"/>
                <a:gd name="T12" fmla="*/ 92 w 1655"/>
                <a:gd name="T13" fmla="*/ 0 h 4838"/>
                <a:gd name="T14" fmla="*/ 38 w 1655"/>
                <a:gd name="T15" fmla="*/ 0 h 4838"/>
                <a:gd name="T16" fmla="*/ 0 w 1655"/>
                <a:gd name="T17" fmla="*/ 35 h 4838"/>
                <a:gd name="T18" fmla="*/ 0 w 1655"/>
                <a:gd name="T19" fmla="*/ 35 h 4838"/>
                <a:gd name="T20" fmla="*/ 0 w 1655"/>
                <a:gd name="T21" fmla="*/ 312 h 4838"/>
                <a:gd name="T22" fmla="*/ 38 w 1655"/>
                <a:gd name="T23" fmla="*/ 347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5"/>
                <a:gd name="T37" fmla="*/ 0 h 4838"/>
                <a:gd name="T38" fmla="*/ 1655 w 1655"/>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5" h="4838">
                  <a:moveTo>
                    <a:pt x="483" y="4838"/>
                  </a:moveTo>
                  <a:lnTo>
                    <a:pt x="1171" y="4838"/>
                  </a:lnTo>
                  <a:cubicBezTo>
                    <a:pt x="1438" y="4838"/>
                    <a:pt x="1655" y="4621"/>
                    <a:pt x="1655" y="4354"/>
                  </a:cubicBezTo>
                  <a:cubicBezTo>
                    <a:pt x="1655" y="4354"/>
                    <a:pt x="1655" y="4354"/>
                    <a:pt x="1655" y="4354"/>
                  </a:cubicBezTo>
                  <a:lnTo>
                    <a:pt x="1655" y="484"/>
                  </a:lnTo>
                  <a:cubicBezTo>
                    <a:pt x="1655" y="217"/>
                    <a:pt x="1438" y="0"/>
                    <a:pt x="1171" y="0"/>
                  </a:cubicBezTo>
                  <a:lnTo>
                    <a:pt x="483" y="0"/>
                  </a:lnTo>
                  <a:cubicBezTo>
                    <a:pt x="216" y="0"/>
                    <a:pt x="0" y="217"/>
                    <a:pt x="0" y="484"/>
                  </a:cubicBezTo>
                  <a:lnTo>
                    <a:pt x="0" y="4354"/>
                  </a:lnTo>
                  <a:cubicBezTo>
                    <a:pt x="0" y="4621"/>
                    <a:pt x="216" y="4838"/>
                    <a:pt x="483" y="4838"/>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51" name="Freeform 111"/>
            <p:cNvSpPr>
              <a:spLocks/>
            </p:cNvSpPr>
            <p:nvPr/>
          </p:nvSpPr>
          <p:spPr bwMode="auto">
            <a:xfrm>
              <a:off x="4667" y="1117"/>
              <a:ext cx="708" cy="2010"/>
            </a:xfrm>
            <a:custGeom>
              <a:avLst/>
              <a:gdLst>
                <a:gd name="T0" fmla="*/ 38 w 1655"/>
                <a:gd name="T1" fmla="*/ 347 h 4838"/>
                <a:gd name="T2" fmla="*/ 92 w 1655"/>
                <a:gd name="T3" fmla="*/ 347 h 4838"/>
                <a:gd name="T4" fmla="*/ 130 w 1655"/>
                <a:gd name="T5" fmla="*/ 312 h 4838"/>
                <a:gd name="T6" fmla="*/ 130 w 1655"/>
                <a:gd name="T7" fmla="*/ 312 h 4838"/>
                <a:gd name="T8" fmla="*/ 130 w 1655"/>
                <a:gd name="T9" fmla="*/ 35 h 4838"/>
                <a:gd name="T10" fmla="*/ 92 w 1655"/>
                <a:gd name="T11" fmla="*/ 0 h 4838"/>
                <a:gd name="T12" fmla="*/ 92 w 1655"/>
                <a:gd name="T13" fmla="*/ 0 h 4838"/>
                <a:gd name="T14" fmla="*/ 38 w 1655"/>
                <a:gd name="T15" fmla="*/ 0 h 4838"/>
                <a:gd name="T16" fmla="*/ 0 w 1655"/>
                <a:gd name="T17" fmla="*/ 35 h 4838"/>
                <a:gd name="T18" fmla="*/ 0 w 1655"/>
                <a:gd name="T19" fmla="*/ 35 h 4838"/>
                <a:gd name="T20" fmla="*/ 0 w 1655"/>
                <a:gd name="T21" fmla="*/ 312 h 4838"/>
                <a:gd name="T22" fmla="*/ 38 w 1655"/>
                <a:gd name="T23" fmla="*/ 347 h 48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5"/>
                <a:gd name="T37" fmla="*/ 0 h 4838"/>
                <a:gd name="T38" fmla="*/ 1655 w 1655"/>
                <a:gd name="T39" fmla="*/ 4838 h 48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5" h="4838">
                  <a:moveTo>
                    <a:pt x="483" y="4838"/>
                  </a:moveTo>
                  <a:lnTo>
                    <a:pt x="1171" y="4838"/>
                  </a:lnTo>
                  <a:cubicBezTo>
                    <a:pt x="1438" y="4838"/>
                    <a:pt x="1655" y="4621"/>
                    <a:pt x="1655" y="4354"/>
                  </a:cubicBezTo>
                  <a:cubicBezTo>
                    <a:pt x="1655" y="4354"/>
                    <a:pt x="1655" y="4354"/>
                    <a:pt x="1655" y="4354"/>
                  </a:cubicBezTo>
                  <a:lnTo>
                    <a:pt x="1655" y="484"/>
                  </a:lnTo>
                  <a:cubicBezTo>
                    <a:pt x="1655" y="217"/>
                    <a:pt x="1438" y="0"/>
                    <a:pt x="1171" y="0"/>
                  </a:cubicBezTo>
                  <a:lnTo>
                    <a:pt x="483" y="0"/>
                  </a:lnTo>
                  <a:cubicBezTo>
                    <a:pt x="216" y="0"/>
                    <a:pt x="0" y="217"/>
                    <a:pt x="0" y="484"/>
                  </a:cubicBezTo>
                  <a:lnTo>
                    <a:pt x="0" y="4354"/>
                  </a:lnTo>
                  <a:cubicBezTo>
                    <a:pt x="0" y="4621"/>
                    <a:pt x="216" y="4838"/>
                    <a:pt x="483" y="4838"/>
                  </a:cubicBezTo>
                  <a:close/>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52" name="Rectangle 112"/>
            <p:cNvSpPr>
              <a:spLocks noChangeArrowheads="1"/>
            </p:cNvSpPr>
            <p:nvPr/>
          </p:nvSpPr>
          <p:spPr bwMode="auto">
            <a:xfrm>
              <a:off x="4780" y="1215"/>
              <a:ext cx="29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Updated</a:t>
              </a:r>
              <a:r>
                <a:rPr lang="en-GB" altLang="pl-PL" sz="1000">
                  <a:solidFill>
                    <a:srgbClr val="4D4D4D"/>
                  </a:solidFill>
                </a:rPr>
                <a:t> </a:t>
              </a:r>
              <a:endParaRPr lang="en-GB" altLang="pl-PL" sz="2400">
                <a:solidFill>
                  <a:srgbClr val="4D4D4D"/>
                </a:solidFill>
                <a:latin typeface="Tahoma" panose="020B0604030504040204" pitchFamily="34" charset="0"/>
              </a:endParaRPr>
            </a:p>
          </p:txBody>
        </p:sp>
        <p:sp>
          <p:nvSpPr>
            <p:cNvPr id="5153" name="Rectangle 113"/>
            <p:cNvSpPr>
              <a:spLocks noChangeArrowheads="1"/>
            </p:cNvSpPr>
            <p:nvPr/>
          </p:nvSpPr>
          <p:spPr bwMode="auto">
            <a:xfrm>
              <a:off x="5077" y="1215"/>
              <a:ext cx="1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900">
                  <a:solidFill>
                    <a:srgbClr val="4D4D4D"/>
                  </a:solidFill>
                </a:rPr>
                <a:t>2007</a:t>
              </a:r>
              <a:endParaRPr lang="en-GB" altLang="pl-PL" sz="900">
                <a:solidFill>
                  <a:srgbClr val="4D4D4D"/>
                </a:solidFill>
                <a:latin typeface="Tahoma" panose="020B0604030504040204" pitchFamily="34" charset="0"/>
              </a:endParaRPr>
            </a:p>
          </p:txBody>
        </p:sp>
        <p:sp>
          <p:nvSpPr>
            <p:cNvPr id="5154" name="Rectangle 114"/>
            <p:cNvSpPr>
              <a:spLocks noChangeArrowheads="1"/>
            </p:cNvSpPr>
            <p:nvPr/>
          </p:nvSpPr>
          <p:spPr bwMode="auto">
            <a:xfrm>
              <a:off x="4914" y="1541"/>
              <a:ext cx="23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ITIL</a:t>
              </a:r>
              <a:r>
                <a:rPr lang="en-US" altLang="pl-PL" sz="1200">
                  <a:solidFill>
                    <a:srgbClr val="000000"/>
                  </a:solidFill>
                </a:rPr>
                <a:t>®</a:t>
              </a:r>
            </a:p>
          </p:txBody>
        </p:sp>
      </p:grpSp>
      <p:grpSp>
        <p:nvGrpSpPr>
          <p:cNvPr id="12" name="Group 136"/>
          <p:cNvGrpSpPr>
            <a:grpSpLocks/>
          </p:cNvGrpSpPr>
          <p:nvPr/>
        </p:nvGrpSpPr>
        <p:grpSpPr bwMode="auto">
          <a:xfrm>
            <a:off x="2822575" y="3562350"/>
            <a:ext cx="4878388" cy="457200"/>
            <a:chOff x="2075" y="2059"/>
            <a:chExt cx="3073" cy="288"/>
          </a:xfrm>
        </p:grpSpPr>
        <p:sp>
          <p:nvSpPr>
            <p:cNvPr id="5147" name="Freeform 57"/>
            <p:cNvSpPr>
              <a:spLocks/>
            </p:cNvSpPr>
            <p:nvPr/>
          </p:nvSpPr>
          <p:spPr bwMode="auto">
            <a:xfrm>
              <a:off x="2075" y="2059"/>
              <a:ext cx="3073" cy="288"/>
            </a:xfrm>
            <a:custGeom>
              <a:avLst/>
              <a:gdLst>
                <a:gd name="T0" fmla="*/ 81 w 5141"/>
                <a:gd name="T1" fmla="*/ 42 h 756"/>
                <a:gd name="T2" fmla="*/ 1017 w 5141"/>
                <a:gd name="T3" fmla="*/ 42 h 756"/>
                <a:gd name="T4" fmla="*/ 1098 w 5141"/>
                <a:gd name="T5" fmla="*/ 21 h 756"/>
                <a:gd name="T6" fmla="*/ 1098 w 5141"/>
                <a:gd name="T7" fmla="*/ 21 h 756"/>
                <a:gd name="T8" fmla="*/ 1017 w 5141"/>
                <a:gd name="T9" fmla="*/ 0 h 756"/>
                <a:gd name="T10" fmla="*/ 81 w 5141"/>
                <a:gd name="T11" fmla="*/ 0 h 756"/>
                <a:gd name="T12" fmla="*/ 0 w 5141"/>
                <a:gd name="T13" fmla="*/ 21 h 756"/>
                <a:gd name="T14" fmla="*/ 81 w 5141"/>
                <a:gd name="T15" fmla="*/ 42 h 756"/>
                <a:gd name="T16" fmla="*/ 0 60000 65536"/>
                <a:gd name="T17" fmla="*/ 0 60000 65536"/>
                <a:gd name="T18" fmla="*/ 0 60000 65536"/>
                <a:gd name="T19" fmla="*/ 0 60000 65536"/>
                <a:gd name="T20" fmla="*/ 0 60000 65536"/>
                <a:gd name="T21" fmla="*/ 0 60000 65536"/>
                <a:gd name="T22" fmla="*/ 0 60000 65536"/>
                <a:gd name="T23" fmla="*/ 0 60000 65536"/>
                <a:gd name="T24" fmla="*/ 0 w 5141"/>
                <a:gd name="T25" fmla="*/ 0 h 756"/>
                <a:gd name="T26" fmla="*/ 5141 w 5141"/>
                <a:gd name="T27" fmla="*/ 756 h 7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1" h="756">
                  <a:moveTo>
                    <a:pt x="378" y="756"/>
                  </a:moveTo>
                  <a:lnTo>
                    <a:pt x="4763" y="756"/>
                  </a:lnTo>
                  <a:cubicBezTo>
                    <a:pt x="4971" y="756"/>
                    <a:pt x="5141" y="586"/>
                    <a:pt x="5141" y="378"/>
                  </a:cubicBezTo>
                  <a:cubicBezTo>
                    <a:pt x="5141" y="378"/>
                    <a:pt x="5141" y="378"/>
                    <a:pt x="5141" y="378"/>
                  </a:cubicBezTo>
                  <a:cubicBezTo>
                    <a:pt x="5141" y="169"/>
                    <a:pt x="4971" y="0"/>
                    <a:pt x="4763" y="0"/>
                  </a:cubicBezTo>
                  <a:lnTo>
                    <a:pt x="378" y="0"/>
                  </a:lnTo>
                  <a:cubicBezTo>
                    <a:pt x="170" y="0"/>
                    <a:pt x="0" y="169"/>
                    <a:pt x="0" y="378"/>
                  </a:cubicBezTo>
                  <a:cubicBezTo>
                    <a:pt x="0" y="586"/>
                    <a:pt x="170" y="756"/>
                    <a:pt x="378" y="756"/>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48" name="Rectangle 58"/>
            <p:cNvSpPr>
              <a:spLocks noChangeArrowheads="1"/>
            </p:cNvSpPr>
            <p:nvPr/>
          </p:nvSpPr>
          <p:spPr bwMode="auto">
            <a:xfrm>
              <a:off x="3190" y="2196"/>
              <a:ext cx="6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Portfolio Guide</a:t>
              </a:r>
              <a:endParaRPr lang="en-GB" altLang="pl-PL" sz="2400">
                <a:latin typeface="Tahoma" panose="020B0604030504040204" pitchFamily="34" charset="0"/>
              </a:endParaRPr>
            </a:p>
          </p:txBody>
        </p:sp>
        <p:sp>
          <p:nvSpPr>
            <p:cNvPr id="5149" name="Rectangle 59"/>
            <p:cNvSpPr>
              <a:spLocks noChangeArrowheads="1"/>
            </p:cNvSpPr>
            <p:nvPr/>
          </p:nvSpPr>
          <p:spPr bwMode="auto">
            <a:xfrm>
              <a:off x="3275" y="2109"/>
              <a:ext cx="55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4D4D4D"/>
                  </a:solidFill>
                </a:rPr>
                <a:t>In</a:t>
              </a:r>
              <a:r>
                <a:rPr lang="en-GB" altLang="pl-PL" sz="1000">
                  <a:solidFill>
                    <a:srgbClr val="969696"/>
                  </a:solidFill>
                </a:rPr>
                <a:t> </a:t>
              </a:r>
              <a:r>
                <a:rPr lang="en-GB" altLang="pl-PL" sz="1000">
                  <a:solidFill>
                    <a:srgbClr val="4D4D4D"/>
                  </a:solidFill>
                </a:rPr>
                <a:t>Development</a:t>
              </a:r>
            </a:p>
          </p:txBody>
        </p:sp>
      </p:grpSp>
      <p:grpSp>
        <p:nvGrpSpPr>
          <p:cNvPr id="13" name="Group 135"/>
          <p:cNvGrpSpPr>
            <a:grpSpLocks/>
          </p:cNvGrpSpPr>
          <p:nvPr/>
        </p:nvGrpSpPr>
        <p:grpSpPr bwMode="auto">
          <a:xfrm>
            <a:off x="2805113" y="4154488"/>
            <a:ext cx="4537075" cy="457200"/>
            <a:chOff x="2064" y="2432"/>
            <a:chExt cx="2858" cy="288"/>
          </a:xfrm>
        </p:grpSpPr>
        <p:sp>
          <p:nvSpPr>
            <p:cNvPr id="5143" name="Freeform 51"/>
            <p:cNvSpPr>
              <a:spLocks/>
            </p:cNvSpPr>
            <p:nvPr/>
          </p:nvSpPr>
          <p:spPr bwMode="auto">
            <a:xfrm>
              <a:off x="2064" y="2432"/>
              <a:ext cx="2858" cy="288"/>
            </a:xfrm>
            <a:custGeom>
              <a:avLst/>
              <a:gdLst>
                <a:gd name="T0" fmla="*/ 124 w 4233"/>
                <a:gd name="T1" fmla="*/ 37 h 802"/>
                <a:gd name="T2" fmla="*/ 1180 w 4233"/>
                <a:gd name="T3" fmla="*/ 37 h 802"/>
                <a:gd name="T4" fmla="*/ 1303 w 4233"/>
                <a:gd name="T5" fmla="*/ 19 h 802"/>
                <a:gd name="T6" fmla="*/ 1303 w 4233"/>
                <a:gd name="T7" fmla="*/ 19 h 802"/>
                <a:gd name="T8" fmla="*/ 1180 w 4233"/>
                <a:gd name="T9" fmla="*/ 0 h 802"/>
                <a:gd name="T10" fmla="*/ 124 w 4233"/>
                <a:gd name="T11" fmla="*/ 0 h 802"/>
                <a:gd name="T12" fmla="*/ 0 w 4233"/>
                <a:gd name="T13" fmla="*/ 19 h 802"/>
                <a:gd name="T14" fmla="*/ 124 w 4233"/>
                <a:gd name="T15" fmla="*/ 37 h 802"/>
                <a:gd name="T16" fmla="*/ 0 60000 65536"/>
                <a:gd name="T17" fmla="*/ 0 60000 65536"/>
                <a:gd name="T18" fmla="*/ 0 60000 65536"/>
                <a:gd name="T19" fmla="*/ 0 60000 65536"/>
                <a:gd name="T20" fmla="*/ 0 60000 65536"/>
                <a:gd name="T21" fmla="*/ 0 60000 65536"/>
                <a:gd name="T22" fmla="*/ 0 60000 65536"/>
                <a:gd name="T23" fmla="*/ 0 60000 65536"/>
                <a:gd name="T24" fmla="*/ 0 w 4233"/>
                <a:gd name="T25" fmla="*/ 0 h 802"/>
                <a:gd name="T26" fmla="*/ 4233 w 4233"/>
                <a:gd name="T27" fmla="*/ 802 h 8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3" h="802">
                  <a:moveTo>
                    <a:pt x="401" y="802"/>
                  </a:moveTo>
                  <a:lnTo>
                    <a:pt x="3833" y="802"/>
                  </a:lnTo>
                  <a:cubicBezTo>
                    <a:pt x="4054" y="802"/>
                    <a:pt x="4233" y="622"/>
                    <a:pt x="4233" y="401"/>
                  </a:cubicBezTo>
                  <a:cubicBezTo>
                    <a:pt x="4233" y="401"/>
                    <a:pt x="4233" y="401"/>
                    <a:pt x="4233" y="401"/>
                  </a:cubicBezTo>
                  <a:cubicBezTo>
                    <a:pt x="4233" y="180"/>
                    <a:pt x="4054" y="0"/>
                    <a:pt x="3833" y="0"/>
                  </a:cubicBezTo>
                  <a:lnTo>
                    <a:pt x="401" y="0"/>
                  </a:lnTo>
                  <a:cubicBezTo>
                    <a:pt x="180" y="0"/>
                    <a:pt x="0" y="180"/>
                    <a:pt x="0" y="401"/>
                  </a:cubicBezTo>
                  <a:cubicBezTo>
                    <a:pt x="0" y="622"/>
                    <a:pt x="180" y="802"/>
                    <a:pt x="401" y="802"/>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44" name="Rectangle 52"/>
            <p:cNvSpPr>
              <a:spLocks noChangeArrowheads="1"/>
            </p:cNvSpPr>
            <p:nvPr/>
          </p:nvSpPr>
          <p:spPr bwMode="auto">
            <a:xfrm>
              <a:off x="2901" y="2531"/>
              <a:ext cx="144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MSP™ Programme Management </a:t>
              </a:r>
              <a:endParaRPr lang="en-GB" altLang="pl-PL" sz="2400">
                <a:latin typeface="Tahoma" panose="020B0604030504040204" pitchFamily="34" charset="0"/>
              </a:endParaRPr>
            </a:p>
          </p:txBody>
        </p:sp>
        <p:sp>
          <p:nvSpPr>
            <p:cNvPr id="5145" name="Rectangle 54"/>
            <p:cNvSpPr>
              <a:spLocks noChangeArrowheads="1"/>
            </p:cNvSpPr>
            <p:nvPr/>
          </p:nvSpPr>
          <p:spPr bwMode="auto">
            <a:xfrm>
              <a:off x="3256" y="2439"/>
              <a:ext cx="32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4D4D4D"/>
                  </a:solidFill>
                </a:rPr>
                <a:t>Updated </a:t>
              </a:r>
              <a:endParaRPr lang="en-GB" altLang="pl-PL" sz="2400">
                <a:solidFill>
                  <a:srgbClr val="4D4D4D"/>
                </a:solidFill>
                <a:latin typeface="Tahoma" panose="020B0604030504040204" pitchFamily="34" charset="0"/>
              </a:endParaRPr>
            </a:p>
          </p:txBody>
        </p:sp>
        <p:sp>
          <p:nvSpPr>
            <p:cNvPr id="5146" name="Rectangle 55"/>
            <p:cNvSpPr>
              <a:spLocks noChangeArrowheads="1"/>
            </p:cNvSpPr>
            <p:nvPr/>
          </p:nvSpPr>
          <p:spPr bwMode="auto">
            <a:xfrm>
              <a:off x="3720" y="2439"/>
              <a:ext cx="17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4D4D4D"/>
                  </a:solidFill>
                </a:rPr>
                <a:t>2007</a:t>
              </a:r>
              <a:endParaRPr lang="en-GB" altLang="pl-PL" sz="2400">
                <a:solidFill>
                  <a:srgbClr val="4D4D4D"/>
                </a:solidFill>
                <a:latin typeface="Tahoma" panose="020B0604030504040204" pitchFamily="34" charset="0"/>
              </a:endParaRPr>
            </a:p>
          </p:txBody>
        </p:sp>
      </p:grpSp>
      <p:grpSp>
        <p:nvGrpSpPr>
          <p:cNvPr id="14" name="Group 134"/>
          <p:cNvGrpSpPr>
            <a:grpSpLocks/>
          </p:cNvGrpSpPr>
          <p:nvPr/>
        </p:nvGrpSpPr>
        <p:grpSpPr bwMode="auto">
          <a:xfrm>
            <a:off x="2822575" y="4730750"/>
            <a:ext cx="4519613" cy="420688"/>
            <a:chOff x="2075" y="2795"/>
            <a:chExt cx="2847" cy="265"/>
          </a:xfrm>
        </p:grpSpPr>
        <p:grpSp>
          <p:nvGrpSpPr>
            <p:cNvPr id="5139" name="Group 130"/>
            <p:cNvGrpSpPr>
              <a:grpSpLocks/>
            </p:cNvGrpSpPr>
            <p:nvPr/>
          </p:nvGrpSpPr>
          <p:grpSpPr bwMode="auto">
            <a:xfrm>
              <a:off x="2075" y="2795"/>
              <a:ext cx="2847" cy="265"/>
              <a:chOff x="2256" y="2704"/>
              <a:chExt cx="2847" cy="265"/>
            </a:xfrm>
          </p:grpSpPr>
          <p:sp>
            <p:nvSpPr>
              <p:cNvPr id="5141" name="Freeform 43"/>
              <p:cNvSpPr>
                <a:spLocks/>
              </p:cNvSpPr>
              <p:nvPr/>
            </p:nvSpPr>
            <p:spPr bwMode="auto">
              <a:xfrm>
                <a:off x="2256" y="2704"/>
                <a:ext cx="2847" cy="265"/>
              </a:xfrm>
              <a:custGeom>
                <a:avLst/>
                <a:gdLst>
                  <a:gd name="T0" fmla="*/ 118 w 4233"/>
                  <a:gd name="T1" fmla="*/ 31 h 771"/>
                  <a:gd name="T2" fmla="*/ 1171 w 4233"/>
                  <a:gd name="T3" fmla="*/ 31 h 771"/>
                  <a:gd name="T4" fmla="*/ 1288 w 4233"/>
                  <a:gd name="T5" fmla="*/ 15 h 771"/>
                  <a:gd name="T6" fmla="*/ 1288 w 4233"/>
                  <a:gd name="T7" fmla="*/ 15 h 771"/>
                  <a:gd name="T8" fmla="*/ 1171 w 4233"/>
                  <a:gd name="T9" fmla="*/ 0 h 771"/>
                  <a:gd name="T10" fmla="*/ 118 w 4233"/>
                  <a:gd name="T11" fmla="*/ 0 h 771"/>
                  <a:gd name="T12" fmla="*/ 0 w 4233"/>
                  <a:gd name="T13" fmla="*/ 15 h 771"/>
                  <a:gd name="T14" fmla="*/ 118 w 4233"/>
                  <a:gd name="T15" fmla="*/ 31 h 771"/>
                  <a:gd name="T16" fmla="*/ 0 60000 65536"/>
                  <a:gd name="T17" fmla="*/ 0 60000 65536"/>
                  <a:gd name="T18" fmla="*/ 0 60000 65536"/>
                  <a:gd name="T19" fmla="*/ 0 60000 65536"/>
                  <a:gd name="T20" fmla="*/ 0 60000 65536"/>
                  <a:gd name="T21" fmla="*/ 0 60000 65536"/>
                  <a:gd name="T22" fmla="*/ 0 60000 65536"/>
                  <a:gd name="T23" fmla="*/ 0 60000 65536"/>
                  <a:gd name="T24" fmla="*/ 0 w 4233"/>
                  <a:gd name="T25" fmla="*/ 0 h 771"/>
                  <a:gd name="T26" fmla="*/ 4233 w 4233"/>
                  <a:gd name="T27" fmla="*/ 771 h 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3" h="771">
                    <a:moveTo>
                      <a:pt x="386" y="771"/>
                    </a:moveTo>
                    <a:lnTo>
                      <a:pt x="3848" y="771"/>
                    </a:lnTo>
                    <a:cubicBezTo>
                      <a:pt x="4061" y="771"/>
                      <a:pt x="4233" y="598"/>
                      <a:pt x="4233" y="385"/>
                    </a:cubicBezTo>
                    <a:cubicBezTo>
                      <a:pt x="4233" y="385"/>
                      <a:pt x="4233" y="385"/>
                      <a:pt x="4233" y="385"/>
                    </a:cubicBezTo>
                    <a:cubicBezTo>
                      <a:pt x="4233" y="173"/>
                      <a:pt x="4061" y="0"/>
                      <a:pt x="3848" y="0"/>
                    </a:cubicBezTo>
                    <a:lnTo>
                      <a:pt x="386" y="0"/>
                    </a:lnTo>
                    <a:cubicBezTo>
                      <a:pt x="173" y="0"/>
                      <a:pt x="0" y="173"/>
                      <a:pt x="0" y="385"/>
                    </a:cubicBezTo>
                    <a:cubicBezTo>
                      <a:pt x="0" y="598"/>
                      <a:pt x="173" y="771"/>
                      <a:pt x="386" y="771"/>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42" name="Rectangle 44"/>
              <p:cNvSpPr>
                <a:spLocks noChangeArrowheads="1"/>
              </p:cNvSpPr>
              <p:nvPr/>
            </p:nvSpPr>
            <p:spPr bwMode="auto">
              <a:xfrm>
                <a:off x="3293" y="2715"/>
                <a:ext cx="6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4D4D4D"/>
                    </a:solidFill>
                  </a:rPr>
                  <a:t>Refresh underway</a:t>
                </a:r>
                <a:endParaRPr lang="en-GB" altLang="pl-PL" sz="2400">
                  <a:solidFill>
                    <a:srgbClr val="4D4D4D"/>
                  </a:solidFill>
                  <a:latin typeface="Tahoma" panose="020B0604030504040204" pitchFamily="34" charset="0"/>
                </a:endParaRPr>
              </a:p>
            </p:txBody>
          </p:sp>
        </p:grpSp>
        <p:sp>
          <p:nvSpPr>
            <p:cNvPr id="5140" name="Rectangle 46"/>
            <p:cNvSpPr>
              <a:spLocks noChangeArrowheads="1"/>
            </p:cNvSpPr>
            <p:nvPr/>
          </p:nvSpPr>
          <p:spPr bwMode="auto">
            <a:xfrm>
              <a:off x="2833" y="2891"/>
              <a:ext cx="13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PRINCE2</a:t>
              </a:r>
              <a:r>
                <a:rPr lang="en-US" altLang="pl-PL" sz="1200">
                  <a:solidFill>
                    <a:srgbClr val="000000"/>
                  </a:solidFill>
                </a:rPr>
                <a:t>®</a:t>
              </a:r>
              <a:r>
                <a:rPr lang="en-GB" altLang="pl-PL" sz="1200">
                  <a:solidFill>
                    <a:srgbClr val="000000"/>
                  </a:solidFill>
                </a:rPr>
                <a:t> Project Management</a:t>
              </a:r>
              <a:endParaRPr lang="en-GB" altLang="pl-PL" sz="2400"/>
            </a:p>
          </p:txBody>
        </p:sp>
      </p:grpSp>
      <p:grpSp>
        <p:nvGrpSpPr>
          <p:cNvPr id="16" name="Group 133"/>
          <p:cNvGrpSpPr>
            <a:grpSpLocks/>
          </p:cNvGrpSpPr>
          <p:nvPr/>
        </p:nvGrpSpPr>
        <p:grpSpPr bwMode="auto">
          <a:xfrm>
            <a:off x="2805113" y="5246688"/>
            <a:ext cx="4519612" cy="420687"/>
            <a:chOff x="2064" y="3120"/>
            <a:chExt cx="2847" cy="265"/>
          </a:xfrm>
        </p:grpSpPr>
        <p:grpSp>
          <p:nvGrpSpPr>
            <p:cNvPr id="5135" name="Group 121"/>
            <p:cNvGrpSpPr>
              <a:grpSpLocks/>
            </p:cNvGrpSpPr>
            <p:nvPr/>
          </p:nvGrpSpPr>
          <p:grpSpPr bwMode="auto">
            <a:xfrm>
              <a:off x="2064" y="3120"/>
              <a:ext cx="2847" cy="265"/>
              <a:chOff x="336" y="2880"/>
              <a:chExt cx="1982" cy="361"/>
            </a:xfrm>
          </p:grpSpPr>
          <p:sp>
            <p:nvSpPr>
              <p:cNvPr id="5137" name="Freeform 122"/>
              <p:cNvSpPr>
                <a:spLocks/>
              </p:cNvSpPr>
              <p:nvPr/>
            </p:nvSpPr>
            <p:spPr bwMode="auto">
              <a:xfrm>
                <a:off x="336" y="2880"/>
                <a:ext cx="1982" cy="361"/>
              </a:xfrm>
              <a:custGeom>
                <a:avLst/>
                <a:gdLst>
                  <a:gd name="T0" fmla="*/ 40 w 4233"/>
                  <a:gd name="T1" fmla="*/ 79 h 771"/>
                  <a:gd name="T2" fmla="*/ 395 w 4233"/>
                  <a:gd name="T3" fmla="*/ 79 h 771"/>
                  <a:gd name="T4" fmla="*/ 435 w 4233"/>
                  <a:gd name="T5" fmla="*/ 39 h 771"/>
                  <a:gd name="T6" fmla="*/ 435 w 4233"/>
                  <a:gd name="T7" fmla="*/ 39 h 771"/>
                  <a:gd name="T8" fmla="*/ 395 w 4233"/>
                  <a:gd name="T9" fmla="*/ 0 h 771"/>
                  <a:gd name="T10" fmla="*/ 40 w 4233"/>
                  <a:gd name="T11" fmla="*/ 0 h 771"/>
                  <a:gd name="T12" fmla="*/ 0 w 4233"/>
                  <a:gd name="T13" fmla="*/ 39 h 771"/>
                  <a:gd name="T14" fmla="*/ 40 w 4233"/>
                  <a:gd name="T15" fmla="*/ 79 h 771"/>
                  <a:gd name="T16" fmla="*/ 0 60000 65536"/>
                  <a:gd name="T17" fmla="*/ 0 60000 65536"/>
                  <a:gd name="T18" fmla="*/ 0 60000 65536"/>
                  <a:gd name="T19" fmla="*/ 0 60000 65536"/>
                  <a:gd name="T20" fmla="*/ 0 60000 65536"/>
                  <a:gd name="T21" fmla="*/ 0 60000 65536"/>
                  <a:gd name="T22" fmla="*/ 0 60000 65536"/>
                  <a:gd name="T23" fmla="*/ 0 60000 65536"/>
                  <a:gd name="T24" fmla="*/ 0 w 4233"/>
                  <a:gd name="T25" fmla="*/ 0 h 771"/>
                  <a:gd name="T26" fmla="*/ 4233 w 4233"/>
                  <a:gd name="T27" fmla="*/ 771 h 7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3" h="771">
                    <a:moveTo>
                      <a:pt x="386" y="771"/>
                    </a:moveTo>
                    <a:lnTo>
                      <a:pt x="3848" y="771"/>
                    </a:lnTo>
                    <a:cubicBezTo>
                      <a:pt x="4061" y="771"/>
                      <a:pt x="4233" y="598"/>
                      <a:pt x="4233" y="385"/>
                    </a:cubicBezTo>
                    <a:cubicBezTo>
                      <a:pt x="4233" y="385"/>
                      <a:pt x="4233" y="385"/>
                      <a:pt x="4233" y="385"/>
                    </a:cubicBezTo>
                    <a:cubicBezTo>
                      <a:pt x="4233" y="173"/>
                      <a:pt x="4061" y="0"/>
                      <a:pt x="3848" y="0"/>
                    </a:cubicBezTo>
                    <a:lnTo>
                      <a:pt x="386" y="0"/>
                    </a:lnTo>
                    <a:cubicBezTo>
                      <a:pt x="173" y="0"/>
                      <a:pt x="0" y="173"/>
                      <a:pt x="0" y="385"/>
                    </a:cubicBezTo>
                    <a:cubicBezTo>
                      <a:pt x="0" y="598"/>
                      <a:pt x="173" y="771"/>
                      <a:pt x="386" y="771"/>
                    </a:cubicBezTo>
                    <a:close/>
                  </a:path>
                </a:pathLst>
              </a:custGeom>
              <a:solidFill>
                <a:srgbClr val="FFFFCC"/>
              </a:solidFill>
              <a:ln w="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p>
            </p:txBody>
          </p:sp>
          <p:sp>
            <p:nvSpPr>
              <p:cNvPr id="5138" name="Rectangle 123"/>
              <p:cNvSpPr>
                <a:spLocks noChangeArrowheads="1"/>
              </p:cNvSpPr>
              <p:nvPr/>
            </p:nvSpPr>
            <p:spPr bwMode="auto">
              <a:xfrm>
                <a:off x="1058" y="2895"/>
                <a:ext cx="45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000">
                    <a:solidFill>
                      <a:srgbClr val="969696"/>
                    </a:solidFill>
                  </a:rPr>
                  <a:t>Refresh </a:t>
                </a:r>
                <a:r>
                  <a:rPr lang="en-GB" altLang="pl-PL" sz="1000">
                    <a:solidFill>
                      <a:srgbClr val="4D4D4D"/>
                    </a:solidFill>
                  </a:rPr>
                  <a:t>underway</a:t>
                </a:r>
              </a:p>
            </p:txBody>
          </p:sp>
        </p:grpSp>
        <p:sp>
          <p:nvSpPr>
            <p:cNvPr id="5136" name="Rectangle 125"/>
            <p:cNvSpPr>
              <a:spLocks noChangeArrowheads="1"/>
            </p:cNvSpPr>
            <p:nvPr/>
          </p:nvSpPr>
          <p:spPr bwMode="auto">
            <a:xfrm>
              <a:off x="2822" y="3216"/>
              <a:ext cx="15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sz="1200">
                  <a:solidFill>
                    <a:srgbClr val="000000"/>
                  </a:solidFill>
                </a:rPr>
                <a:t>Achieving Excellence in Construction</a:t>
              </a:r>
              <a:endParaRPr lang="en-GB" altLang="pl-PL"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eaLnBrk="1" hangingPunct="1"/>
            <a:r>
              <a:rPr lang="en-GB" altLang="pl-PL" smtClean="0"/>
              <a:t>What on earth is P3M3 ?</a:t>
            </a:r>
          </a:p>
        </p:txBody>
      </p:sp>
      <p:sp>
        <p:nvSpPr>
          <p:cNvPr id="6147" name="Content Placeholder 5"/>
          <p:cNvSpPr>
            <a:spLocks noGrp="1"/>
          </p:cNvSpPr>
          <p:nvPr>
            <p:ph idx="1"/>
          </p:nvPr>
        </p:nvSpPr>
        <p:spPr/>
        <p:txBody>
          <a:bodyPr/>
          <a:lstStyle/>
          <a:p>
            <a:pPr eaLnBrk="1" hangingPunct="1"/>
            <a:r>
              <a:rPr lang="en-GB" altLang="pl-PL" sz="3200" smtClean="0"/>
              <a:t>P3</a:t>
            </a:r>
          </a:p>
          <a:p>
            <a:pPr lvl="1" eaLnBrk="1" hangingPunct="1"/>
            <a:r>
              <a:rPr lang="en-GB" altLang="pl-PL" sz="2800" smtClean="0"/>
              <a:t>Portfolio</a:t>
            </a:r>
          </a:p>
          <a:p>
            <a:pPr lvl="1" eaLnBrk="1" hangingPunct="1"/>
            <a:r>
              <a:rPr lang="en-GB" altLang="pl-PL" sz="2800" smtClean="0"/>
              <a:t>Programme</a:t>
            </a:r>
          </a:p>
          <a:p>
            <a:pPr lvl="1" eaLnBrk="1" hangingPunct="1"/>
            <a:r>
              <a:rPr lang="en-GB" altLang="pl-PL" sz="2800" smtClean="0"/>
              <a:t>Project</a:t>
            </a:r>
          </a:p>
          <a:p>
            <a:pPr eaLnBrk="1" hangingPunct="1"/>
            <a:r>
              <a:rPr lang="en-GB" altLang="pl-PL" sz="3200" smtClean="0"/>
              <a:t>M3</a:t>
            </a:r>
          </a:p>
          <a:p>
            <a:pPr lvl="1" eaLnBrk="1" hangingPunct="1"/>
            <a:r>
              <a:rPr lang="en-GB" altLang="pl-PL" sz="2800" smtClean="0"/>
              <a:t>Management </a:t>
            </a:r>
          </a:p>
          <a:p>
            <a:pPr lvl="1" eaLnBrk="1" hangingPunct="1"/>
            <a:r>
              <a:rPr lang="en-GB" altLang="pl-PL" sz="2800" smtClean="0"/>
              <a:t>Maturity </a:t>
            </a:r>
          </a:p>
          <a:p>
            <a:pPr lvl="1" eaLnBrk="1" hangingPunct="1"/>
            <a:r>
              <a:rPr lang="en-GB" altLang="pl-PL" sz="2800" smtClean="0"/>
              <a:t>Model</a:t>
            </a:r>
          </a:p>
        </p:txBody>
      </p:sp>
      <p:pic>
        <p:nvPicPr>
          <p:cNvPr id="6148" name="Picture 5" descr="C:\Documents and Settings\Michael Acaster\My Documents\AMB Stuff\Publications\Refresh Programme\P3M3 refresh\5171_P3M3Logo_V0_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71813"/>
            <a:ext cx="43243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pl-PL" smtClean="0"/>
              <a:t>Objectives &amp; Scope</a:t>
            </a:r>
          </a:p>
        </p:txBody>
      </p:sp>
      <p:sp>
        <p:nvSpPr>
          <p:cNvPr id="3" name="Content Placeholder 2"/>
          <p:cNvSpPr>
            <a:spLocks noGrp="1"/>
          </p:cNvSpPr>
          <p:nvPr>
            <p:ph idx="1"/>
          </p:nvPr>
        </p:nvSpPr>
        <p:spPr>
          <a:xfrm>
            <a:off x="323850" y="1046163"/>
            <a:ext cx="8229600" cy="4525962"/>
          </a:xfrm>
        </p:spPr>
        <p:txBody>
          <a:bodyPr/>
          <a:lstStyle/>
          <a:p>
            <a:r>
              <a:rPr lang="en-GB" altLang="pl-PL" sz="1900" smtClean="0"/>
              <a:t>Restructure the model to improve accessibility and usability</a:t>
            </a:r>
          </a:p>
          <a:p>
            <a:r>
              <a:rPr lang="en-GB" altLang="pl-PL" sz="1900" smtClean="0"/>
              <a:t>Align the content of the model with the refreshed MSP, M_o_R, OGC Gateway and revised portfolio management guidance</a:t>
            </a:r>
          </a:p>
          <a:p>
            <a:r>
              <a:rPr lang="en-GB" altLang="pl-PL" sz="1900" smtClean="0"/>
              <a:t>Where appropriate align the content of the model with the emerging OGC procurement guidance</a:t>
            </a:r>
          </a:p>
          <a:p>
            <a:r>
              <a:rPr lang="en-GB" altLang="pl-PL" sz="1900" smtClean="0"/>
              <a:t>Develop a new introduction and revise supporting guidance on the use of the model and the self assessment questionnaire </a:t>
            </a:r>
          </a:p>
          <a:p>
            <a:r>
              <a:rPr lang="en-GB" altLang="pl-PL" sz="1900" smtClean="0"/>
              <a:t>The new standard should be able to be used thematically i.e. to establish the maturity of the organisation's processes such as business case, planning, reporting and so on.  Now called Process Perspectives</a:t>
            </a:r>
          </a:p>
          <a:p>
            <a:r>
              <a:rPr lang="en-GB" altLang="pl-PL" sz="1900" smtClean="0"/>
              <a:t>A model covering portfolio, programme or project management maturity that can also deal with the component themes individually</a:t>
            </a:r>
          </a:p>
          <a:p>
            <a:r>
              <a:rPr lang="en-GB" altLang="pl-PL" sz="1900" smtClean="0"/>
              <a:t>An initial self-assessment questionnaire that can be downloaded via the internet</a:t>
            </a:r>
          </a:p>
          <a:p>
            <a:r>
              <a:rPr lang="en-GB" altLang="pl-PL" sz="1900" smtClean="0"/>
              <a:t>Consistent with original, i.e, investments in assessments will not be lost</a:t>
            </a:r>
          </a:p>
          <a:p>
            <a:endParaRPr lang="en-GB" altLang="pl-PL" sz="19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3">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1"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ppt_h/2"/>
                                          </p:val>
                                        </p:tav>
                                        <p:tav tm="100000">
                                          <p:val>
                                            <p:strVal val="#ppt_y"/>
                                          </p:val>
                                        </p:tav>
                                      </p:tavLst>
                                    </p:anim>
                                    <p:anim calcmode="lin" valueType="num">
                                      <p:cBhvr>
                                        <p:cTn id="44" dur="500" fill="hold"/>
                                        <p:tgtEl>
                                          <p:spTgt spid="3">
                                            <p:txEl>
                                              <p:pRg st="5" end="5"/>
                                            </p:txEl>
                                          </p:spTgt>
                                        </p:tgtEl>
                                        <p:attrNameLst>
                                          <p:attrName>ppt_w</p:attrName>
                                        </p:attrNameLst>
                                      </p:cBhvr>
                                      <p:tavLst>
                                        <p:tav tm="0">
                                          <p:val>
                                            <p:strVal val="#ppt_w"/>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6" end="6"/>
                                            </p:txEl>
                                          </p:spTgt>
                                        </p:tgtEl>
                                        <p:attrNameLst>
                                          <p:attrName>ppt_y</p:attrName>
                                        </p:attrNameLst>
                                      </p:cBhvr>
                                      <p:tavLst>
                                        <p:tav tm="0">
                                          <p:val>
                                            <p:strVal val="#ppt_y-#ppt_h/2"/>
                                          </p:val>
                                        </p:tav>
                                        <p:tav tm="100000">
                                          <p:val>
                                            <p:strVal val="#ppt_y"/>
                                          </p:val>
                                        </p:tav>
                                      </p:tavLst>
                                    </p:anim>
                                    <p:anim calcmode="lin" valueType="num">
                                      <p:cBhvr>
                                        <p:cTn id="51" dur="500" fill="hold"/>
                                        <p:tgtEl>
                                          <p:spTgt spid="3">
                                            <p:txEl>
                                              <p:pRg st="6" end="6"/>
                                            </p:txEl>
                                          </p:spTgt>
                                        </p:tgtEl>
                                        <p:attrNameLst>
                                          <p:attrName>ppt_w</p:attrName>
                                        </p:attrNameLst>
                                      </p:cBhvr>
                                      <p:tavLst>
                                        <p:tav tm="0">
                                          <p:val>
                                            <p:strVal val="#ppt_w"/>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17" presetClass="entr" presetSubtype="1"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ppt_h/2"/>
                                          </p:val>
                                        </p:tav>
                                        <p:tav tm="100000">
                                          <p:val>
                                            <p:strVal val="#ppt_y"/>
                                          </p:val>
                                        </p:tav>
                                      </p:tavLst>
                                    </p:anim>
                                    <p:anim calcmode="lin" valueType="num">
                                      <p:cBhvr>
                                        <p:cTn id="58" dur="500" fill="hold"/>
                                        <p:tgtEl>
                                          <p:spTgt spid="3">
                                            <p:txEl>
                                              <p:pRg st="7" end="7"/>
                                            </p:txEl>
                                          </p:spTgt>
                                        </p:tgtEl>
                                        <p:attrNameLst>
                                          <p:attrName>ppt_w</p:attrName>
                                        </p:attrNameLst>
                                      </p:cBhvr>
                                      <p:tavLst>
                                        <p:tav tm="0">
                                          <p:val>
                                            <p:strVal val="#ppt_w"/>
                                          </p:val>
                                        </p:tav>
                                        <p:tav tm="100000">
                                          <p:val>
                                            <p:strVal val="#ppt_w"/>
                                          </p:val>
                                        </p:tav>
                                      </p:tavLst>
                                    </p:anim>
                                    <p:anim calcmode="lin" valueType="num">
                                      <p:cBhvr>
                                        <p:cTn id="59"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pl-PL" smtClean="0"/>
              <a:t>Why use P3M3</a:t>
            </a:r>
          </a:p>
        </p:txBody>
      </p:sp>
      <p:sp>
        <p:nvSpPr>
          <p:cNvPr id="8195" name="Content Placeholder 2"/>
          <p:cNvSpPr>
            <a:spLocks noGrp="1"/>
          </p:cNvSpPr>
          <p:nvPr>
            <p:ph idx="1"/>
          </p:nvPr>
        </p:nvSpPr>
        <p:spPr>
          <a:xfrm>
            <a:off x="323850" y="1125538"/>
            <a:ext cx="8462963" cy="4525962"/>
          </a:xfrm>
        </p:spPr>
        <p:txBody>
          <a:bodyPr/>
          <a:lstStyle/>
          <a:p>
            <a:pPr eaLnBrk="1" hangingPunct="1"/>
            <a:r>
              <a:rPr lang="en-GB" altLang="pl-PL" smtClean="0"/>
              <a:t>Comparison is against a standard not other organisations</a:t>
            </a:r>
          </a:p>
          <a:p>
            <a:pPr eaLnBrk="1" hangingPunct="1"/>
            <a:r>
              <a:rPr lang="en-GB" altLang="pl-PL" smtClean="0"/>
              <a:t>Helps organisations decide what standard they need to be achieve to meet their business needs</a:t>
            </a:r>
          </a:p>
          <a:p>
            <a:pPr eaLnBrk="1" hangingPunct="1"/>
            <a:r>
              <a:rPr lang="en-GB" altLang="pl-PL" smtClean="0"/>
              <a:t>Focuses on the organisation maturity not individual projects (you can run successful initiatives without having high levels of maturity)</a:t>
            </a:r>
          </a:p>
          <a:p>
            <a:pPr eaLnBrk="1" hangingPunct="1"/>
            <a:r>
              <a:rPr lang="en-GB" altLang="pl-PL" smtClean="0"/>
              <a:t>Objective assessment of strengths and weaknesses</a:t>
            </a:r>
          </a:p>
          <a:p>
            <a:pPr eaLnBrk="1" hangingPunct="1"/>
            <a:r>
              <a:rPr lang="en-GB" altLang="pl-PL" smtClean="0"/>
              <a:t>Recognises achievements from investments</a:t>
            </a:r>
          </a:p>
          <a:p>
            <a:pPr eaLnBrk="1" hangingPunct="1"/>
            <a:r>
              <a:rPr lang="en-GB" altLang="pl-PL" smtClean="0"/>
              <a:t>Justifies investment in programme and project management infrastructure</a:t>
            </a:r>
          </a:p>
          <a:p>
            <a:pPr eaLnBrk="1" hangingPunct="1"/>
            <a:r>
              <a:rPr lang="en-GB" altLang="pl-PL" smtClean="0"/>
              <a:t>Plan for continual progression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pl-PL" smtClean="0"/>
              <a:t>Analyses the system</a:t>
            </a:r>
          </a:p>
        </p:txBody>
      </p:sp>
      <p:graphicFrame>
        <p:nvGraphicFramePr>
          <p:cNvPr id="4" name="Content Placeholder 3"/>
          <p:cNvGraphicFramePr>
            <a:graphicFrameLocks noGrp="1"/>
          </p:cNvGraphicFramePr>
          <p:nvPr>
            <p:ph idx="1"/>
          </p:nvPr>
        </p:nvGraphicFramePr>
        <p:xfrm>
          <a:off x="323851" y="1125538"/>
          <a:ext cx="8591551"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8763" y="1295400"/>
            <a:ext cx="2255837" cy="923925"/>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GB" dirty="0"/>
              <a:t>Need to be deployed and mature in balance</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hangingPunct="1"/>
            <a:r>
              <a:rPr lang="en-GB" altLang="pl-PL" smtClean="0"/>
              <a:t>P3M3 Model</a:t>
            </a:r>
          </a:p>
        </p:txBody>
      </p:sp>
      <p:graphicFrame>
        <p:nvGraphicFramePr>
          <p:cNvPr id="30" name="Table 29"/>
          <p:cNvGraphicFramePr>
            <a:graphicFrameLocks noGrp="1"/>
          </p:cNvGraphicFramePr>
          <p:nvPr/>
        </p:nvGraphicFramePr>
        <p:xfrm>
          <a:off x="214313" y="5000625"/>
          <a:ext cx="8715375" cy="822325"/>
        </p:xfrm>
        <a:graphic>
          <a:graphicData uri="http://schemas.openxmlformats.org/drawingml/2006/table">
            <a:tbl>
              <a:tblPr/>
              <a:tblGrid>
                <a:gridCol w="1244600"/>
                <a:gridCol w="1246187"/>
                <a:gridCol w="1244600"/>
                <a:gridCol w="1244600"/>
                <a:gridCol w="1244600"/>
                <a:gridCol w="1246188"/>
                <a:gridCol w="1244600"/>
              </a:tblGrid>
              <a:tr h="822325">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Control</a:t>
                      </a:r>
                    </a:p>
                  </a:txBody>
                  <a:tcPr anchor="ctr" horzOverflow="overflow">
                    <a:lnL w="12700" cap="flat" cmpd="sng" algn="ctr">
                      <a:solidFill>
                        <a:srgbClr val="2D2D8A"/>
                      </a:solidFill>
                      <a:prstDash val="solid"/>
                      <a:round/>
                      <a:headEnd type="none" w="med" len="med"/>
                      <a:tailEnd type="none" w="med" len="med"/>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Benefits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Management</a:t>
                      </a:r>
                    </a:p>
                  </a:txBody>
                  <a:tcPr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Management</a:t>
                      </a:r>
                    </a:p>
                  </a:txBody>
                  <a:tcPr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Stakeholder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Management</a:t>
                      </a:r>
                    </a:p>
                  </a:txBody>
                  <a:tcPr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Risk Management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endParaRPr>
                    </a:p>
                  </a:txBody>
                  <a:tcPr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Organisation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Governance</a:t>
                      </a:r>
                    </a:p>
                  </a:txBody>
                  <a:tcPr anchor="ctr" horzOverflow="overflow">
                    <a:lnL>
                      <a:noFill/>
                    </a:lnL>
                    <a:lnR>
                      <a:noFill/>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000">
                          <a:solidFill>
                            <a:srgbClr val="3366CC"/>
                          </a:solidFill>
                          <a:latin typeface="Arial" panose="020B0604020202020204" pitchFamily="34" charset="0"/>
                        </a:defRPr>
                      </a:lvl1pPr>
                      <a:lvl2pPr marL="742950" indent="-285750" eaLnBrk="0" hangingPunct="0">
                        <a:spcBef>
                          <a:spcPct val="20000"/>
                        </a:spcBef>
                        <a:defRPr>
                          <a:solidFill>
                            <a:srgbClr val="3366CC"/>
                          </a:solidFill>
                          <a:latin typeface="Arial" panose="020B0604020202020204" pitchFamily="34" charset="0"/>
                        </a:defRPr>
                      </a:lvl2pPr>
                      <a:lvl3pPr marL="1143000" indent="-228600" eaLnBrk="0" hangingPunct="0">
                        <a:spcBef>
                          <a:spcPct val="20000"/>
                        </a:spcBef>
                        <a:defRPr sz="2000">
                          <a:solidFill>
                            <a:srgbClr val="3366CC"/>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l-PL" sz="12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Management</a:t>
                      </a:r>
                    </a:p>
                  </a:txBody>
                  <a:tcPr anchor="ctr" horzOverflow="overflow">
                    <a:lnL>
                      <a:noFill/>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FF0000"/>
                    </a:solidFill>
                  </a:tcPr>
                </a:tc>
              </a:tr>
            </a:tbl>
          </a:graphicData>
        </a:graphic>
      </p:graphicFrame>
      <p:sp>
        <p:nvSpPr>
          <p:cNvPr id="31" name="Isosceles Triangle 30"/>
          <p:cNvSpPr/>
          <p:nvPr/>
        </p:nvSpPr>
        <p:spPr>
          <a:xfrm>
            <a:off x="214313" y="642938"/>
            <a:ext cx="8715375" cy="17145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t>P3M3</a:t>
            </a:r>
          </a:p>
        </p:txBody>
      </p:sp>
      <p:sp>
        <p:nvSpPr>
          <p:cNvPr id="32" name="Rectangle 31"/>
          <p:cNvSpPr/>
          <p:nvPr/>
        </p:nvSpPr>
        <p:spPr>
          <a:xfrm>
            <a:off x="214313" y="2357438"/>
            <a:ext cx="2214562" cy="2643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t>Portfolio</a:t>
            </a:r>
          </a:p>
        </p:txBody>
      </p:sp>
      <p:sp>
        <p:nvSpPr>
          <p:cNvPr id="33" name="Rectangle 32"/>
          <p:cNvSpPr/>
          <p:nvPr/>
        </p:nvSpPr>
        <p:spPr>
          <a:xfrm>
            <a:off x="6715125" y="2357438"/>
            <a:ext cx="2214563" cy="2643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t>Project</a:t>
            </a:r>
          </a:p>
        </p:txBody>
      </p:sp>
      <p:sp>
        <p:nvSpPr>
          <p:cNvPr id="34" name="Rectangle 33"/>
          <p:cNvSpPr/>
          <p:nvPr/>
        </p:nvSpPr>
        <p:spPr>
          <a:xfrm>
            <a:off x="3500438" y="2357438"/>
            <a:ext cx="2357437" cy="26431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t>Programme</a:t>
            </a:r>
          </a:p>
        </p:txBody>
      </p:sp>
      <p:sp>
        <p:nvSpPr>
          <p:cNvPr id="10259" name="Rectangle 7"/>
          <p:cNvSpPr>
            <a:spLocks noChangeArrowheads="1"/>
          </p:cNvSpPr>
          <p:nvPr/>
        </p:nvSpPr>
        <p:spPr bwMode="auto">
          <a:xfrm>
            <a:off x="214313" y="5786438"/>
            <a:ext cx="8715375" cy="369887"/>
          </a:xfrm>
          <a:prstGeom prst="rect">
            <a:avLst/>
          </a:prstGeom>
          <a:solidFill>
            <a:srgbClr val="92D050"/>
          </a:solidFill>
          <a:ln w="12700" algn="ctr">
            <a:solidFill>
              <a:schemeClr val="tx1"/>
            </a:solidFill>
            <a:round/>
            <a:headEnd/>
            <a:tailEnd/>
          </a:ln>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pl-PL">
                <a:cs typeface="Times New Roman" panose="02020603050405020304" pitchFamily="18" charset="0"/>
              </a:rPr>
              <a:t>Planning   Skills and Capability   Assurance,  Information Management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eft Brace 12"/>
          <p:cNvSpPr>
            <a:spLocks/>
          </p:cNvSpPr>
          <p:nvPr/>
        </p:nvSpPr>
        <p:spPr bwMode="auto">
          <a:xfrm>
            <a:off x="4929188" y="1428750"/>
            <a:ext cx="1143000" cy="4286250"/>
          </a:xfrm>
          <a:prstGeom prst="leftBrace">
            <a:avLst>
              <a:gd name="adj1" fmla="val 8333"/>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pl-PL">
              <a:cs typeface="Times New Roman" panose="02020603050405020304" pitchFamily="18" charset="0"/>
            </a:endParaRPr>
          </a:p>
        </p:txBody>
      </p:sp>
      <p:sp>
        <p:nvSpPr>
          <p:cNvPr id="11267" name="Title 1"/>
          <p:cNvSpPr>
            <a:spLocks noGrp="1"/>
          </p:cNvSpPr>
          <p:nvPr>
            <p:ph type="title"/>
          </p:nvPr>
        </p:nvSpPr>
        <p:spPr/>
        <p:txBody>
          <a:bodyPr/>
          <a:lstStyle/>
          <a:p>
            <a:pPr eaLnBrk="1" hangingPunct="1"/>
            <a:r>
              <a:rPr lang="en-GB" altLang="pl-PL" smtClean="0"/>
              <a:t>Components </a:t>
            </a:r>
          </a:p>
        </p:txBody>
      </p:sp>
      <p:graphicFrame>
        <p:nvGraphicFramePr>
          <p:cNvPr id="3" name="Table 2"/>
          <p:cNvGraphicFramePr>
            <a:graphicFrameLocks noGrp="1"/>
          </p:cNvGraphicFramePr>
          <p:nvPr/>
        </p:nvGraphicFramePr>
        <p:xfrm>
          <a:off x="214313" y="1571625"/>
          <a:ext cx="3071812" cy="4194175"/>
        </p:xfrm>
        <a:graphic>
          <a:graphicData uri="http://schemas.openxmlformats.org/drawingml/2006/table">
            <a:tbl>
              <a:tblPr/>
              <a:tblGrid>
                <a:gridCol w="3071812"/>
              </a:tblGrid>
              <a:tr h="823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Level 5 Optimised</a:t>
                      </a:r>
                    </a:p>
                  </a:txBody>
                  <a:tcPr marL="91439" marR="91439" marT="45728" marB="45728" horzOverflow="overflow">
                    <a:lnL w="12700" cap="flat" cmpd="sng" algn="ctr">
                      <a:solidFill>
                        <a:srgbClr val="B0BAD9"/>
                      </a:solidFill>
                      <a:prstDash val="solid"/>
                      <a:round/>
                      <a:headEnd type="none" w="med" len="med"/>
                      <a:tailEnd type="none" w="med" len="med"/>
                    </a:lnL>
                    <a:lnR w="12700" cap="flat" cmpd="sng" algn="ctr">
                      <a:solidFill>
                        <a:srgbClr val="B0BAD9"/>
                      </a:solidFill>
                      <a:prstDash val="solid"/>
                      <a:round/>
                      <a:headEnd type="none" w="med" len="med"/>
                      <a:tailEnd type="none" w="med" len="med"/>
                    </a:lnR>
                    <a:lnT w="25400" cap="flat" cmpd="sng" algn="ctr">
                      <a:solidFill>
                        <a:srgbClr val="B0BAD9"/>
                      </a:solidFill>
                      <a:prstDash val="solid"/>
                      <a:round/>
                      <a:headEnd type="none" w="med" len="med"/>
                      <a:tailEnd type="none" w="med" len="med"/>
                    </a:lnT>
                    <a:lnB w="12700" cap="flat" cmpd="sng" algn="ctr">
                      <a:solidFill>
                        <a:srgbClr val="B0BAD9"/>
                      </a:solidFill>
                      <a:prstDash val="solid"/>
                      <a:round/>
                      <a:headEnd type="none" w="med" len="med"/>
                      <a:tailEnd type="none" w="med" len="med"/>
                    </a:lnB>
                    <a:lnTlToBr>
                      <a:noFill/>
                    </a:lnTlToBr>
                    <a:lnBlToTr>
                      <a:noFill/>
                    </a:lnBlToTr>
                    <a:solidFill>
                      <a:srgbClr val="B0BAD9">
                        <a:alpha val="20000"/>
                      </a:srgbClr>
                    </a:solidFill>
                  </a:tcPr>
                </a:tc>
              </a:tr>
              <a:tr h="901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Level 4 Managed</a:t>
                      </a:r>
                    </a:p>
                  </a:txBody>
                  <a:tcPr marL="91439" marR="91439" marT="45728" marB="45728" horzOverflow="overflow">
                    <a:lnL w="12700" cap="flat" cmpd="sng" algn="ctr">
                      <a:solidFill>
                        <a:srgbClr val="B0BAD9"/>
                      </a:solidFill>
                      <a:prstDash val="solid"/>
                      <a:round/>
                      <a:headEnd type="none" w="med" len="med"/>
                      <a:tailEnd type="none" w="med" len="med"/>
                    </a:lnL>
                    <a:lnR w="12700" cap="flat" cmpd="sng" algn="ctr">
                      <a:solidFill>
                        <a:srgbClr val="B0BAD9"/>
                      </a:solidFill>
                      <a:prstDash val="solid"/>
                      <a:round/>
                      <a:headEnd type="none" w="med" len="med"/>
                      <a:tailEnd type="none" w="med" len="med"/>
                    </a:lnR>
                    <a:lnT w="12700" cap="flat" cmpd="sng" algn="ctr">
                      <a:solidFill>
                        <a:srgbClr val="B0BAD9"/>
                      </a:solidFill>
                      <a:prstDash val="solid"/>
                      <a:round/>
                      <a:headEnd type="none" w="med" len="med"/>
                      <a:tailEnd type="none" w="med" len="med"/>
                    </a:lnT>
                    <a:lnB w="12700" cap="flat" cmpd="sng" algn="ctr">
                      <a:solidFill>
                        <a:srgbClr val="B0BAD9"/>
                      </a:solidFill>
                      <a:prstDash val="solid"/>
                      <a:round/>
                      <a:headEnd type="none" w="med" len="med"/>
                      <a:tailEnd type="none" w="med" len="med"/>
                    </a:lnB>
                    <a:lnTlToBr>
                      <a:noFill/>
                    </a:lnTlToBr>
                    <a:lnBlToTr>
                      <a:noFill/>
                    </a:lnBlToTr>
                    <a:noFill/>
                  </a:tcPr>
                </a:tc>
              </a:tr>
              <a:tr h="823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rPr>
                        <a:t>Level 3 Defined</a:t>
                      </a:r>
                    </a:p>
                  </a:txBody>
                  <a:tcPr marL="91439" marR="91439" marT="45728" marB="45728" horzOverflow="overflow">
                    <a:lnL w="12700" cap="flat" cmpd="sng" algn="ctr">
                      <a:solidFill>
                        <a:srgbClr val="B0BAD9"/>
                      </a:solidFill>
                      <a:prstDash val="solid"/>
                      <a:round/>
                      <a:headEnd type="none" w="med" len="med"/>
                      <a:tailEnd type="none" w="med" len="med"/>
                    </a:lnL>
                    <a:lnR w="12700" cap="flat" cmpd="sng" algn="ctr">
                      <a:solidFill>
                        <a:srgbClr val="B0BAD9"/>
                      </a:solidFill>
                      <a:prstDash val="solid"/>
                      <a:round/>
                      <a:headEnd type="none" w="med" len="med"/>
                      <a:tailEnd type="none" w="med" len="med"/>
                    </a:lnR>
                    <a:lnT w="12700" cap="flat" cmpd="sng" algn="ctr">
                      <a:solidFill>
                        <a:srgbClr val="B0BAD9"/>
                      </a:solidFill>
                      <a:prstDash val="solid"/>
                      <a:round/>
                      <a:headEnd type="none" w="med" len="med"/>
                      <a:tailEnd type="none" w="med" len="med"/>
                    </a:lnT>
                    <a:lnB w="12700" cap="flat" cmpd="sng" algn="ctr">
                      <a:solidFill>
                        <a:srgbClr val="B0BAD9"/>
                      </a:solidFill>
                      <a:prstDash val="solid"/>
                      <a:round/>
                      <a:headEnd type="none" w="med" len="med"/>
                      <a:tailEnd type="none" w="med" len="med"/>
                    </a:lnB>
                    <a:lnTlToBr>
                      <a:noFill/>
                    </a:lnTlToBr>
                    <a:lnBlToTr>
                      <a:noFill/>
                    </a:lnBlToTr>
                    <a:solidFill>
                      <a:srgbClr val="B0BAD9">
                        <a:alpha val="20000"/>
                      </a:srgbClr>
                    </a:solidFill>
                  </a:tcPr>
                </a:tc>
              </a:tr>
              <a:tr h="823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Level 2 Repeatable</a:t>
                      </a:r>
                    </a:p>
                  </a:txBody>
                  <a:tcPr marL="91439" marR="91439" marT="45728" marB="45728" horzOverflow="overflow">
                    <a:lnL w="12700" cap="flat" cmpd="sng" algn="ctr">
                      <a:solidFill>
                        <a:srgbClr val="B0BAD9"/>
                      </a:solidFill>
                      <a:prstDash val="solid"/>
                      <a:round/>
                      <a:headEnd type="none" w="med" len="med"/>
                      <a:tailEnd type="none" w="med" len="med"/>
                    </a:lnL>
                    <a:lnR w="12700" cap="flat" cmpd="sng" algn="ctr">
                      <a:solidFill>
                        <a:srgbClr val="B0BAD9"/>
                      </a:solidFill>
                      <a:prstDash val="solid"/>
                      <a:round/>
                      <a:headEnd type="none" w="med" len="med"/>
                      <a:tailEnd type="none" w="med" len="med"/>
                    </a:lnR>
                    <a:lnT w="12700" cap="flat" cmpd="sng" algn="ctr">
                      <a:solidFill>
                        <a:srgbClr val="B0BAD9"/>
                      </a:solidFill>
                      <a:prstDash val="solid"/>
                      <a:round/>
                      <a:headEnd type="none" w="med" len="med"/>
                      <a:tailEnd type="none" w="med" len="med"/>
                    </a:lnT>
                    <a:lnB w="12700" cap="flat" cmpd="sng" algn="ctr">
                      <a:solidFill>
                        <a:srgbClr val="B0BAD9"/>
                      </a:solidFill>
                      <a:prstDash val="solid"/>
                      <a:round/>
                      <a:headEnd type="none" w="med" len="med"/>
                      <a:tailEnd type="none" w="med" len="med"/>
                    </a:lnB>
                    <a:lnTlToBr>
                      <a:noFill/>
                    </a:lnTlToBr>
                    <a:lnBlToTr>
                      <a:noFill/>
                    </a:lnBlToTr>
                    <a:noFill/>
                  </a:tcPr>
                </a:tc>
              </a:tr>
              <a:tr h="8231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rPr>
                        <a:t>Level 1 Awareness</a:t>
                      </a:r>
                    </a:p>
                  </a:txBody>
                  <a:tcPr marL="91439" marR="91439" marT="45728" marB="45728" horzOverflow="overflow">
                    <a:lnL w="12700" cap="flat" cmpd="sng" algn="ctr">
                      <a:solidFill>
                        <a:srgbClr val="B0BAD9"/>
                      </a:solidFill>
                      <a:prstDash val="solid"/>
                      <a:round/>
                      <a:headEnd type="none" w="med" len="med"/>
                      <a:tailEnd type="none" w="med" len="med"/>
                    </a:lnL>
                    <a:lnR w="12700" cap="flat" cmpd="sng" algn="ctr">
                      <a:solidFill>
                        <a:srgbClr val="B0BAD9"/>
                      </a:solidFill>
                      <a:prstDash val="solid"/>
                      <a:round/>
                      <a:headEnd type="none" w="med" len="med"/>
                      <a:tailEnd type="none" w="med" len="med"/>
                    </a:lnR>
                    <a:lnT w="12700" cap="flat" cmpd="sng" algn="ctr">
                      <a:solidFill>
                        <a:srgbClr val="B0BAD9"/>
                      </a:solidFill>
                      <a:prstDash val="solid"/>
                      <a:round/>
                      <a:headEnd type="none" w="med" len="med"/>
                      <a:tailEnd type="none" w="med" len="med"/>
                    </a:lnT>
                    <a:lnB w="12700" cap="flat" cmpd="sng" algn="ctr">
                      <a:solidFill>
                        <a:srgbClr val="B0BAD9"/>
                      </a:solidFill>
                      <a:prstDash val="solid"/>
                      <a:round/>
                      <a:headEnd type="none" w="med" len="med"/>
                      <a:tailEnd type="none" w="med" len="med"/>
                    </a:lnB>
                    <a:lnTlToBr>
                      <a:noFill/>
                    </a:lnTlToBr>
                    <a:lnBlToTr>
                      <a:noFill/>
                    </a:lnBlToTr>
                    <a:solidFill>
                      <a:srgbClr val="B0BAD9">
                        <a:alpha val="20000"/>
                      </a:srgbClr>
                    </a:solidFill>
                  </a:tcPr>
                </a:tc>
              </a:tr>
            </a:tbl>
          </a:graphicData>
        </a:graphic>
      </p:graphicFrame>
      <p:sp>
        <p:nvSpPr>
          <p:cNvPr id="4" name="Snip Single Corner Rectangle 3"/>
          <p:cNvSpPr/>
          <p:nvPr/>
        </p:nvSpPr>
        <p:spPr>
          <a:xfrm>
            <a:off x="3357563" y="5643563"/>
            <a:ext cx="1857375" cy="642937"/>
          </a:xfrm>
          <a:prstGeom prst="snip1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Benefits Management </a:t>
            </a:r>
          </a:p>
        </p:txBody>
      </p:sp>
      <p:sp>
        <p:nvSpPr>
          <p:cNvPr id="5" name="Can 4"/>
          <p:cNvSpPr/>
          <p:nvPr/>
        </p:nvSpPr>
        <p:spPr>
          <a:xfrm>
            <a:off x="3786188" y="4714875"/>
            <a:ext cx="1143000" cy="85725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pl-PL">
              <a:solidFill>
                <a:srgbClr val="FFFFFF"/>
              </a:solidFill>
            </a:endParaRPr>
          </a:p>
        </p:txBody>
      </p:sp>
      <p:sp>
        <p:nvSpPr>
          <p:cNvPr id="6" name="Can 5"/>
          <p:cNvSpPr/>
          <p:nvPr/>
        </p:nvSpPr>
        <p:spPr>
          <a:xfrm>
            <a:off x="3786188" y="3929063"/>
            <a:ext cx="1143000" cy="857250"/>
          </a:xfrm>
          <a:prstGeom prst="can">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pl-PL">
              <a:solidFill>
                <a:srgbClr val="FFFFFF"/>
              </a:solidFill>
            </a:endParaRPr>
          </a:p>
        </p:txBody>
      </p:sp>
      <p:sp>
        <p:nvSpPr>
          <p:cNvPr id="7" name="Can 6"/>
          <p:cNvSpPr/>
          <p:nvPr/>
        </p:nvSpPr>
        <p:spPr>
          <a:xfrm>
            <a:off x="3786188" y="3143250"/>
            <a:ext cx="1143000" cy="857250"/>
          </a:xfrm>
          <a:prstGeom prst="ca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pl-PL">
              <a:solidFill>
                <a:srgbClr val="FFFFFF"/>
              </a:solidFill>
            </a:endParaRPr>
          </a:p>
        </p:txBody>
      </p:sp>
      <p:sp>
        <p:nvSpPr>
          <p:cNvPr id="8" name="Can 7"/>
          <p:cNvSpPr/>
          <p:nvPr/>
        </p:nvSpPr>
        <p:spPr>
          <a:xfrm>
            <a:off x="3786188" y="2357438"/>
            <a:ext cx="1143000" cy="85725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pl-PL">
              <a:solidFill>
                <a:srgbClr val="FFFFFF"/>
              </a:solidFill>
            </a:endParaRPr>
          </a:p>
        </p:txBody>
      </p:sp>
      <p:sp>
        <p:nvSpPr>
          <p:cNvPr id="9" name="Can 8"/>
          <p:cNvSpPr/>
          <p:nvPr/>
        </p:nvSpPr>
        <p:spPr>
          <a:xfrm>
            <a:off x="3786188" y="1571625"/>
            <a:ext cx="1143000" cy="857250"/>
          </a:xfrm>
          <a:prstGeom prst="ca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pl-PL">
              <a:solidFill>
                <a:srgbClr val="FFFFFF"/>
              </a:solidFill>
            </a:endParaRPr>
          </a:p>
        </p:txBody>
      </p:sp>
      <p:sp>
        <p:nvSpPr>
          <p:cNvPr id="11288" name="Left Arrow 9"/>
          <p:cNvSpPr>
            <a:spLocks noChangeArrowheads="1"/>
          </p:cNvSpPr>
          <p:nvPr/>
        </p:nvSpPr>
        <p:spPr bwMode="auto">
          <a:xfrm>
            <a:off x="5500688" y="2000250"/>
            <a:ext cx="3357562" cy="1835150"/>
          </a:xfrm>
          <a:prstGeom prst="leftArrow">
            <a:avLst>
              <a:gd name="adj1" fmla="val 50000"/>
              <a:gd name="adj2" fmla="val 49983"/>
            </a:avLst>
          </a:prstGeom>
          <a:solidFill>
            <a:srgbClr val="99FF66"/>
          </a:solidFill>
          <a:ln w="12700" algn="ctr">
            <a:solidFill>
              <a:schemeClr val="tx1"/>
            </a:solidFill>
            <a:round/>
            <a:headEnd/>
            <a:tailEnd/>
          </a:ln>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Generic Attributes</a:t>
            </a:r>
          </a:p>
          <a:p>
            <a:pPr eaLnBrk="1" hangingPunct="1"/>
            <a:r>
              <a:rPr lang="en-GB" altLang="pl-PL">
                <a:cs typeface="Times New Roman" panose="02020603050405020304" pitchFamily="18" charset="0"/>
              </a:rPr>
              <a:t>apply to all Perspectives &amp; Levels</a:t>
            </a:r>
          </a:p>
        </p:txBody>
      </p:sp>
      <p:sp>
        <p:nvSpPr>
          <p:cNvPr id="11289" name="Left Arrow 10"/>
          <p:cNvSpPr>
            <a:spLocks noChangeArrowheads="1"/>
          </p:cNvSpPr>
          <p:nvPr/>
        </p:nvSpPr>
        <p:spPr bwMode="auto">
          <a:xfrm>
            <a:off x="5643563" y="3857625"/>
            <a:ext cx="3286125" cy="1285875"/>
          </a:xfrm>
          <a:prstGeom prst="leftArrow">
            <a:avLst>
              <a:gd name="adj1" fmla="val 50000"/>
              <a:gd name="adj2" fmla="val 49975"/>
            </a:avLst>
          </a:prstGeom>
          <a:solidFill>
            <a:schemeClr val="accent1"/>
          </a:solidFill>
          <a:ln w="12700" algn="ctr">
            <a:solidFill>
              <a:schemeClr val="tx1"/>
            </a:solidFill>
            <a:round/>
            <a:headEnd/>
            <a:tailEnd/>
          </a:ln>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pl-PL">
                <a:cs typeface="Times New Roman" panose="02020603050405020304" pitchFamily="18" charset="0"/>
              </a:rPr>
              <a:t>Specific Attributes for each Process Perspective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pire Themes">
  <a:themeElements>
    <a:clrScheme name="Aspire Them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ire Them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Aspire Them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pire Them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pire Them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pire Them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pire Them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pire Them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pire Them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pire Them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pire Them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pire Them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pire Them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pire Them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MSP07 1-day OV Delegate Notes v4.6</Template>
  <TotalTime>322</TotalTime>
  <Words>1138</Words>
  <Application>Microsoft Office PowerPoint</Application>
  <PresentationFormat>On-screen Show (4:3)</PresentationFormat>
  <Paragraphs>259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Times New Roman</vt:lpstr>
      <vt:lpstr>Tahoma</vt:lpstr>
      <vt:lpstr>ヒラギノ角ゴ ProN W3</vt:lpstr>
      <vt:lpstr>FS Sophie</vt:lpstr>
      <vt:lpstr>MS PGothic</vt:lpstr>
      <vt:lpstr>Lucida Grande</vt:lpstr>
      <vt:lpstr>Aspire Themes</vt:lpstr>
      <vt:lpstr>Rod Sowden Aspire Europe Ltd </vt:lpstr>
      <vt:lpstr>About Aspire Europe Ltd in the Vanguard</vt:lpstr>
      <vt:lpstr>OGC Best Practice</vt:lpstr>
      <vt:lpstr>What on earth is P3M3 ?</vt:lpstr>
      <vt:lpstr>Objectives &amp; Scope</vt:lpstr>
      <vt:lpstr>Why use P3M3</vt:lpstr>
      <vt:lpstr>Analyses the system</vt:lpstr>
      <vt:lpstr>P3M3 Model</vt:lpstr>
      <vt:lpstr>Components </vt:lpstr>
      <vt:lpstr>Attributes construction</vt:lpstr>
      <vt:lpstr>Maturity Levels</vt:lpstr>
      <vt:lpstr>Perspectives</vt:lpstr>
      <vt:lpstr>Generic Attribute</vt:lpstr>
      <vt:lpstr>How a result might look:</vt:lpstr>
      <vt:lpstr>Chose your target</vt:lpstr>
      <vt:lpstr>Using the Model</vt:lpstr>
      <vt:lpstr>Case Studies </vt:lpstr>
      <vt:lpstr>How they integrate and overlap</vt:lpstr>
      <vt:lpstr>P3M3 Benefits to your organisation</vt:lpstr>
      <vt:lpstr>Aspire Europe Ltd P3M3 support</vt:lpstr>
      <vt:lpstr>Any questions – feel free to pop over and see us</vt:lpstr>
      <vt:lpstr>Best Practice User Group™ aims to be the official user group of choice for programmes, projects and risks.  Our mission: To help users adopt, use, share and shape the application of OGC PPM Products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Europe Ltd</dc:title>
  <dc:creator>Windows User</dc:creator>
  <cp:lastModifiedBy>Mirosław Dąbrowski</cp:lastModifiedBy>
  <cp:revision>39</cp:revision>
  <dcterms:created xsi:type="dcterms:W3CDTF">2008-09-08T08:55:23Z</dcterms:created>
  <dcterms:modified xsi:type="dcterms:W3CDTF">2014-10-06T15:07:00Z</dcterms:modified>
</cp:coreProperties>
</file>