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5"/>
  </p:notesMasterIdLst>
  <p:handoutMasterIdLst>
    <p:handoutMasterId r:id="rId26"/>
  </p:handoutMasterIdLst>
  <p:sldIdLst>
    <p:sldId id="297" r:id="rId2"/>
    <p:sldId id="298" r:id="rId3"/>
    <p:sldId id="299" r:id="rId4"/>
    <p:sldId id="288" r:id="rId5"/>
    <p:sldId id="289" r:id="rId6"/>
    <p:sldId id="290" r:id="rId7"/>
    <p:sldId id="284" r:id="rId8"/>
    <p:sldId id="285" r:id="rId9"/>
    <p:sldId id="286" r:id="rId10"/>
    <p:sldId id="256" r:id="rId11"/>
    <p:sldId id="262" r:id="rId12"/>
    <p:sldId id="257" r:id="rId13"/>
    <p:sldId id="263" r:id="rId14"/>
    <p:sldId id="274" r:id="rId15"/>
    <p:sldId id="279" r:id="rId16"/>
    <p:sldId id="268" r:id="rId17"/>
    <p:sldId id="265" r:id="rId18"/>
    <p:sldId id="275" r:id="rId19"/>
    <p:sldId id="259" r:id="rId20"/>
    <p:sldId id="266" r:id="rId21"/>
    <p:sldId id="295" r:id="rId22"/>
    <p:sldId id="282" r:id="rId23"/>
    <p:sldId id="301"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44" autoAdjust="0"/>
    <p:restoredTop sz="94658" autoAdjust="0"/>
  </p:normalViewPr>
  <p:slideViewPr>
    <p:cSldViewPr>
      <p:cViewPr varScale="1">
        <p:scale>
          <a:sx n="114" d="100"/>
          <a:sy n="114" d="100"/>
        </p:scale>
        <p:origin x="12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C5197D-F0E8-4041-98CE-4B07B64EE934}" type="doc">
      <dgm:prSet loTypeId="urn:microsoft.com/office/officeart/2005/8/layout/chevron2" loCatId="list" qsTypeId="urn:microsoft.com/office/officeart/2005/8/quickstyle/3d1" qsCatId="3D" csTypeId="urn:microsoft.com/office/officeart/2005/8/colors/accent5_2" csCatId="accent5" phldr="1"/>
      <dgm:spPr/>
      <dgm:t>
        <a:bodyPr/>
        <a:lstStyle/>
        <a:p>
          <a:endParaRPr lang="en-GB"/>
        </a:p>
      </dgm:t>
    </dgm:pt>
    <dgm:pt modelId="{B62E47CA-05CD-4849-8DC6-2DC0139E2983}">
      <dgm:prSet phldrT="[Text]"/>
      <dgm:spPr/>
      <dgm:t>
        <a:bodyPr/>
        <a:lstStyle/>
        <a:p>
          <a:r>
            <a:rPr lang="en-GB" dirty="0" smtClean="0"/>
            <a:t>Description</a:t>
          </a:r>
          <a:endParaRPr lang="en-GB" dirty="0"/>
        </a:p>
      </dgm:t>
    </dgm:pt>
    <dgm:pt modelId="{135E6C86-EDA8-431F-8547-BF391EAFD2C0}" type="parTrans" cxnId="{9D57D1E2-D0E9-45DC-95BA-1F61F04A1C36}">
      <dgm:prSet/>
      <dgm:spPr/>
      <dgm:t>
        <a:bodyPr/>
        <a:lstStyle/>
        <a:p>
          <a:endParaRPr lang="en-GB"/>
        </a:p>
      </dgm:t>
    </dgm:pt>
    <dgm:pt modelId="{A5512A3D-27AA-4F6C-85CC-978232D84668}" type="sibTrans" cxnId="{9D57D1E2-D0E9-45DC-95BA-1F61F04A1C36}">
      <dgm:prSet/>
      <dgm:spPr/>
      <dgm:t>
        <a:bodyPr/>
        <a:lstStyle/>
        <a:p>
          <a:endParaRPr lang="en-GB"/>
        </a:p>
      </dgm:t>
    </dgm:pt>
    <dgm:pt modelId="{860C1C1B-67F1-4990-9A2D-09B0927DCB61}">
      <dgm:prSet phldrT="[Text]"/>
      <dgm:spPr/>
      <dgm:t>
        <a:bodyPr/>
        <a:lstStyle/>
        <a:p>
          <a:r>
            <a:rPr lang="en-GB" dirty="0" smtClean="0"/>
            <a:t>Level of maturity expected for the perspective</a:t>
          </a:r>
          <a:endParaRPr lang="en-GB" dirty="0"/>
        </a:p>
      </dgm:t>
    </dgm:pt>
    <dgm:pt modelId="{5AE75B63-C68D-4A86-8E5C-5F5E0D482070}" type="parTrans" cxnId="{C97908F0-E296-4585-BD9C-D78135AB881E}">
      <dgm:prSet/>
      <dgm:spPr/>
      <dgm:t>
        <a:bodyPr/>
        <a:lstStyle/>
        <a:p>
          <a:endParaRPr lang="en-GB"/>
        </a:p>
      </dgm:t>
    </dgm:pt>
    <dgm:pt modelId="{F081FCCF-5151-4B89-874B-8138DF359213}" type="sibTrans" cxnId="{C97908F0-E296-4585-BD9C-D78135AB881E}">
      <dgm:prSet/>
      <dgm:spPr/>
      <dgm:t>
        <a:bodyPr/>
        <a:lstStyle/>
        <a:p>
          <a:endParaRPr lang="en-GB"/>
        </a:p>
      </dgm:t>
    </dgm:pt>
    <dgm:pt modelId="{AAEC719B-FF5E-4B84-9BBF-D837D52386F8}">
      <dgm:prSet phldrT="[Text]"/>
      <dgm:spPr/>
      <dgm:t>
        <a:bodyPr/>
        <a:lstStyle/>
        <a:p>
          <a:r>
            <a:rPr lang="en-GB" dirty="0" smtClean="0"/>
            <a:t>Attributes</a:t>
          </a:r>
          <a:endParaRPr lang="en-GB" dirty="0"/>
        </a:p>
      </dgm:t>
    </dgm:pt>
    <dgm:pt modelId="{5621E1AB-2742-4E15-BF10-5E48B25FBFB0}" type="parTrans" cxnId="{FDC012B9-90EF-4471-9AFA-5C477E6A2FA8}">
      <dgm:prSet/>
      <dgm:spPr/>
      <dgm:t>
        <a:bodyPr/>
        <a:lstStyle/>
        <a:p>
          <a:endParaRPr lang="en-GB"/>
        </a:p>
      </dgm:t>
    </dgm:pt>
    <dgm:pt modelId="{70A2B902-3A92-4189-833E-D136CA40D636}" type="sibTrans" cxnId="{FDC012B9-90EF-4471-9AFA-5C477E6A2FA8}">
      <dgm:prSet/>
      <dgm:spPr/>
      <dgm:t>
        <a:bodyPr/>
        <a:lstStyle/>
        <a:p>
          <a:endParaRPr lang="en-GB"/>
        </a:p>
      </dgm:t>
    </dgm:pt>
    <dgm:pt modelId="{E38AD968-25A7-4F3A-A204-5980DF51D5DB}">
      <dgm:prSet phldrT="[Text]"/>
      <dgm:spPr/>
      <dgm:t>
        <a:bodyPr/>
        <a:lstStyle/>
        <a:p>
          <a:r>
            <a:rPr lang="en-GB" dirty="0" smtClean="0"/>
            <a:t>What characteristics, behaviours, systems etc would we expect to be in place to prove this maturity</a:t>
          </a:r>
          <a:endParaRPr lang="en-GB" dirty="0"/>
        </a:p>
      </dgm:t>
    </dgm:pt>
    <dgm:pt modelId="{2D63BFF7-BA8E-48DE-AD1C-33D87D638C91}" type="parTrans" cxnId="{FE07EAEB-F01C-444D-B709-52268F122C8E}">
      <dgm:prSet/>
      <dgm:spPr/>
      <dgm:t>
        <a:bodyPr/>
        <a:lstStyle/>
        <a:p>
          <a:endParaRPr lang="en-GB"/>
        </a:p>
      </dgm:t>
    </dgm:pt>
    <dgm:pt modelId="{F2B3F190-C4F7-4057-9B33-44F311BAFD72}" type="sibTrans" cxnId="{FE07EAEB-F01C-444D-B709-52268F122C8E}">
      <dgm:prSet/>
      <dgm:spPr/>
      <dgm:t>
        <a:bodyPr/>
        <a:lstStyle/>
        <a:p>
          <a:endParaRPr lang="en-GB"/>
        </a:p>
      </dgm:t>
    </dgm:pt>
    <dgm:pt modelId="{24A0EEF8-8297-4E7F-976A-6F5D81ABB3AC}">
      <dgm:prSet phldrT="[Text]"/>
      <dgm:spPr/>
      <dgm:t>
        <a:bodyPr/>
        <a:lstStyle/>
        <a:p>
          <a:r>
            <a:rPr lang="en-GB" dirty="0" smtClean="0"/>
            <a:t>Context</a:t>
          </a:r>
          <a:endParaRPr lang="en-GB" dirty="0"/>
        </a:p>
      </dgm:t>
    </dgm:pt>
    <dgm:pt modelId="{F2704208-280C-410E-8007-BF73B2D09F2F}" type="parTrans" cxnId="{D96FED76-30B8-41CA-BF4E-391179EAB52E}">
      <dgm:prSet/>
      <dgm:spPr/>
      <dgm:t>
        <a:bodyPr/>
        <a:lstStyle/>
        <a:p>
          <a:endParaRPr lang="en-GB"/>
        </a:p>
      </dgm:t>
    </dgm:pt>
    <dgm:pt modelId="{A35CE443-F429-4EF5-B127-843D4C81E33E}" type="sibTrans" cxnId="{D96FED76-30B8-41CA-BF4E-391179EAB52E}">
      <dgm:prSet/>
      <dgm:spPr/>
      <dgm:t>
        <a:bodyPr/>
        <a:lstStyle/>
        <a:p>
          <a:endParaRPr lang="en-GB"/>
        </a:p>
      </dgm:t>
    </dgm:pt>
    <dgm:pt modelId="{4143F197-7251-43D9-B543-42145E016DC6}">
      <dgm:prSet phldrT="[Text]"/>
      <dgm:spPr/>
      <dgm:t>
        <a:bodyPr/>
        <a:lstStyle/>
        <a:p>
          <a:r>
            <a:rPr lang="en-GB" dirty="0" smtClean="0"/>
            <a:t>Short paragraph</a:t>
          </a:r>
          <a:endParaRPr lang="en-GB" dirty="0"/>
        </a:p>
      </dgm:t>
    </dgm:pt>
    <dgm:pt modelId="{7613006F-B5A9-4590-95B3-6408859350BA}" type="parTrans" cxnId="{F28B52ED-409A-4D42-8502-AF423C31E14F}">
      <dgm:prSet/>
      <dgm:spPr/>
      <dgm:t>
        <a:bodyPr/>
        <a:lstStyle/>
        <a:p>
          <a:endParaRPr lang="en-GB"/>
        </a:p>
      </dgm:t>
    </dgm:pt>
    <dgm:pt modelId="{2772168E-562B-49B2-B6B2-7EE75484F10C}" type="sibTrans" cxnId="{F28B52ED-409A-4D42-8502-AF423C31E14F}">
      <dgm:prSet/>
      <dgm:spPr/>
      <dgm:t>
        <a:bodyPr/>
        <a:lstStyle/>
        <a:p>
          <a:endParaRPr lang="en-GB"/>
        </a:p>
      </dgm:t>
    </dgm:pt>
    <dgm:pt modelId="{CF12D96E-5A24-4392-BFC7-EDD66202C0D2}">
      <dgm:prSet phldrT="[Text]"/>
      <dgm:spPr/>
      <dgm:t>
        <a:bodyPr/>
        <a:lstStyle/>
        <a:p>
          <a:r>
            <a:rPr lang="en-GB" dirty="0" smtClean="0"/>
            <a:t>5-15 bullets would be the norm</a:t>
          </a:r>
          <a:endParaRPr lang="en-GB" dirty="0"/>
        </a:p>
      </dgm:t>
    </dgm:pt>
    <dgm:pt modelId="{AE8F6F31-4E82-4346-B08D-9F33D952A46D}" type="parTrans" cxnId="{AC56940A-B89A-4BBE-9426-C858F3E51F1E}">
      <dgm:prSet/>
      <dgm:spPr/>
      <dgm:t>
        <a:bodyPr/>
        <a:lstStyle/>
        <a:p>
          <a:endParaRPr lang="en-GB"/>
        </a:p>
      </dgm:t>
    </dgm:pt>
    <dgm:pt modelId="{063A9CB3-FBD6-4712-81A4-65716ED240D0}" type="sibTrans" cxnId="{AC56940A-B89A-4BBE-9426-C858F3E51F1E}">
      <dgm:prSet/>
      <dgm:spPr/>
      <dgm:t>
        <a:bodyPr/>
        <a:lstStyle/>
        <a:p>
          <a:endParaRPr lang="en-GB"/>
        </a:p>
      </dgm:t>
    </dgm:pt>
    <dgm:pt modelId="{44790CA9-004F-454C-95E5-467D94FDDF80}">
      <dgm:prSet phldrT="[Text]"/>
      <dgm:spPr/>
      <dgm:t>
        <a:bodyPr/>
        <a:lstStyle/>
        <a:p>
          <a:r>
            <a:rPr lang="en-GB" dirty="0" smtClean="0"/>
            <a:t>Inter relationships with other perspectives and levels</a:t>
          </a:r>
          <a:endParaRPr lang="en-GB" dirty="0"/>
        </a:p>
      </dgm:t>
    </dgm:pt>
    <dgm:pt modelId="{429F9F66-F5D0-431D-BF11-146BD8CBB5F7}" type="sibTrans" cxnId="{EA3F0F6B-D65A-4147-9D9A-D6E6D622FD03}">
      <dgm:prSet/>
      <dgm:spPr/>
      <dgm:t>
        <a:bodyPr/>
        <a:lstStyle/>
        <a:p>
          <a:endParaRPr lang="en-GB"/>
        </a:p>
      </dgm:t>
    </dgm:pt>
    <dgm:pt modelId="{B510844F-B3F4-48BD-A459-60E17118B234}" type="parTrans" cxnId="{EA3F0F6B-D65A-4147-9D9A-D6E6D622FD03}">
      <dgm:prSet/>
      <dgm:spPr/>
      <dgm:t>
        <a:bodyPr/>
        <a:lstStyle/>
        <a:p>
          <a:endParaRPr lang="en-GB"/>
        </a:p>
      </dgm:t>
    </dgm:pt>
    <dgm:pt modelId="{29774794-18AD-4C88-9DB2-3406E885D836}">
      <dgm:prSet phldrT="[Text]"/>
      <dgm:spPr/>
      <dgm:t>
        <a:bodyPr/>
        <a:lstStyle/>
        <a:p>
          <a:r>
            <a:rPr lang="en-GB" dirty="0" smtClean="0"/>
            <a:t>Purpose and justification of why  this is important</a:t>
          </a:r>
          <a:endParaRPr lang="en-GB" dirty="0"/>
        </a:p>
      </dgm:t>
    </dgm:pt>
    <dgm:pt modelId="{0EC62AE6-BA02-4985-A047-4F5C09E3AA13}" type="sibTrans" cxnId="{03F5E156-A81B-4545-AFE7-9D1677D4D1F0}">
      <dgm:prSet/>
      <dgm:spPr/>
      <dgm:t>
        <a:bodyPr/>
        <a:lstStyle/>
        <a:p>
          <a:endParaRPr lang="en-GB"/>
        </a:p>
      </dgm:t>
    </dgm:pt>
    <dgm:pt modelId="{20615550-ED52-4DA4-9A85-F3199B636546}" type="parTrans" cxnId="{03F5E156-A81B-4545-AFE7-9D1677D4D1F0}">
      <dgm:prSet/>
      <dgm:spPr/>
      <dgm:t>
        <a:bodyPr/>
        <a:lstStyle/>
        <a:p>
          <a:endParaRPr lang="en-GB"/>
        </a:p>
      </dgm:t>
    </dgm:pt>
    <dgm:pt modelId="{8E0932E1-F3E3-43F1-8343-1C20FDB240EA}" type="pres">
      <dgm:prSet presAssocID="{16C5197D-F0E8-4041-98CE-4B07B64EE934}" presName="linearFlow" presStyleCnt="0">
        <dgm:presLayoutVars>
          <dgm:dir/>
          <dgm:animLvl val="lvl"/>
          <dgm:resizeHandles val="exact"/>
        </dgm:presLayoutVars>
      </dgm:prSet>
      <dgm:spPr/>
      <dgm:t>
        <a:bodyPr/>
        <a:lstStyle/>
        <a:p>
          <a:endParaRPr lang="en-GB"/>
        </a:p>
      </dgm:t>
    </dgm:pt>
    <dgm:pt modelId="{6D53A541-F738-4CBB-8B1C-74A670A7F694}" type="pres">
      <dgm:prSet presAssocID="{B62E47CA-05CD-4849-8DC6-2DC0139E2983}" presName="composite" presStyleCnt="0"/>
      <dgm:spPr/>
      <dgm:t>
        <a:bodyPr/>
        <a:lstStyle/>
        <a:p>
          <a:endParaRPr lang="en-GB"/>
        </a:p>
      </dgm:t>
    </dgm:pt>
    <dgm:pt modelId="{63EAB0F7-C8C9-44E9-89D1-7FA5970068AF}" type="pres">
      <dgm:prSet presAssocID="{B62E47CA-05CD-4849-8DC6-2DC0139E2983}" presName="parentText" presStyleLbl="alignNode1" presStyleIdx="0" presStyleCnt="3">
        <dgm:presLayoutVars>
          <dgm:chMax val="1"/>
          <dgm:bulletEnabled val="1"/>
        </dgm:presLayoutVars>
      </dgm:prSet>
      <dgm:spPr/>
      <dgm:t>
        <a:bodyPr/>
        <a:lstStyle/>
        <a:p>
          <a:endParaRPr lang="en-GB"/>
        </a:p>
      </dgm:t>
    </dgm:pt>
    <dgm:pt modelId="{AE11766F-AF7F-4FCB-B2EF-B20954736226}" type="pres">
      <dgm:prSet presAssocID="{B62E47CA-05CD-4849-8DC6-2DC0139E2983}" presName="descendantText" presStyleLbl="alignAcc1" presStyleIdx="0" presStyleCnt="3">
        <dgm:presLayoutVars>
          <dgm:bulletEnabled val="1"/>
        </dgm:presLayoutVars>
      </dgm:prSet>
      <dgm:spPr/>
      <dgm:t>
        <a:bodyPr/>
        <a:lstStyle/>
        <a:p>
          <a:endParaRPr lang="en-GB"/>
        </a:p>
      </dgm:t>
    </dgm:pt>
    <dgm:pt modelId="{AC9EE51C-FBD3-4930-AE9C-1F9B2FD8C5CD}" type="pres">
      <dgm:prSet presAssocID="{A5512A3D-27AA-4F6C-85CC-978232D84668}" presName="sp" presStyleCnt="0"/>
      <dgm:spPr/>
      <dgm:t>
        <a:bodyPr/>
        <a:lstStyle/>
        <a:p>
          <a:endParaRPr lang="en-GB"/>
        </a:p>
      </dgm:t>
    </dgm:pt>
    <dgm:pt modelId="{4FE6F656-BE2F-4213-9AB3-A5512E4446C6}" type="pres">
      <dgm:prSet presAssocID="{AAEC719B-FF5E-4B84-9BBF-D837D52386F8}" presName="composite" presStyleCnt="0"/>
      <dgm:spPr/>
      <dgm:t>
        <a:bodyPr/>
        <a:lstStyle/>
        <a:p>
          <a:endParaRPr lang="en-GB"/>
        </a:p>
      </dgm:t>
    </dgm:pt>
    <dgm:pt modelId="{7FC078EB-0562-4F5B-B76F-46F20322A4B3}" type="pres">
      <dgm:prSet presAssocID="{AAEC719B-FF5E-4B84-9BBF-D837D52386F8}" presName="parentText" presStyleLbl="alignNode1" presStyleIdx="1" presStyleCnt="3">
        <dgm:presLayoutVars>
          <dgm:chMax val="1"/>
          <dgm:bulletEnabled val="1"/>
        </dgm:presLayoutVars>
      </dgm:prSet>
      <dgm:spPr/>
      <dgm:t>
        <a:bodyPr/>
        <a:lstStyle/>
        <a:p>
          <a:endParaRPr lang="en-GB"/>
        </a:p>
      </dgm:t>
    </dgm:pt>
    <dgm:pt modelId="{032CD586-C363-4965-A5F9-9FF8A2663CF1}" type="pres">
      <dgm:prSet presAssocID="{AAEC719B-FF5E-4B84-9BBF-D837D52386F8}" presName="descendantText" presStyleLbl="alignAcc1" presStyleIdx="1" presStyleCnt="3">
        <dgm:presLayoutVars>
          <dgm:bulletEnabled val="1"/>
        </dgm:presLayoutVars>
      </dgm:prSet>
      <dgm:spPr/>
      <dgm:t>
        <a:bodyPr/>
        <a:lstStyle/>
        <a:p>
          <a:endParaRPr lang="en-GB"/>
        </a:p>
      </dgm:t>
    </dgm:pt>
    <dgm:pt modelId="{EA63F671-399F-447F-9BAC-F0434DEF3BFE}" type="pres">
      <dgm:prSet presAssocID="{70A2B902-3A92-4189-833E-D136CA40D636}" presName="sp" presStyleCnt="0"/>
      <dgm:spPr/>
      <dgm:t>
        <a:bodyPr/>
        <a:lstStyle/>
        <a:p>
          <a:endParaRPr lang="en-GB"/>
        </a:p>
      </dgm:t>
    </dgm:pt>
    <dgm:pt modelId="{5CACC607-7633-43EC-A97F-25269F69FA73}" type="pres">
      <dgm:prSet presAssocID="{24A0EEF8-8297-4E7F-976A-6F5D81ABB3AC}" presName="composite" presStyleCnt="0"/>
      <dgm:spPr/>
      <dgm:t>
        <a:bodyPr/>
        <a:lstStyle/>
        <a:p>
          <a:endParaRPr lang="en-GB"/>
        </a:p>
      </dgm:t>
    </dgm:pt>
    <dgm:pt modelId="{3973277C-AC14-400C-A0F6-FB80F6BBD596}" type="pres">
      <dgm:prSet presAssocID="{24A0EEF8-8297-4E7F-976A-6F5D81ABB3AC}" presName="parentText" presStyleLbl="alignNode1" presStyleIdx="2" presStyleCnt="3">
        <dgm:presLayoutVars>
          <dgm:chMax val="1"/>
          <dgm:bulletEnabled val="1"/>
        </dgm:presLayoutVars>
      </dgm:prSet>
      <dgm:spPr/>
      <dgm:t>
        <a:bodyPr/>
        <a:lstStyle/>
        <a:p>
          <a:endParaRPr lang="en-GB"/>
        </a:p>
      </dgm:t>
    </dgm:pt>
    <dgm:pt modelId="{58271190-53E0-497B-8E75-8128B57F8DE0}" type="pres">
      <dgm:prSet presAssocID="{24A0EEF8-8297-4E7F-976A-6F5D81ABB3AC}" presName="descendantText" presStyleLbl="alignAcc1" presStyleIdx="2" presStyleCnt="3">
        <dgm:presLayoutVars>
          <dgm:bulletEnabled val="1"/>
        </dgm:presLayoutVars>
      </dgm:prSet>
      <dgm:spPr/>
      <dgm:t>
        <a:bodyPr/>
        <a:lstStyle/>
        <a:p>
          <a:endParaRPr lang="en-GB"/>
        </a:p>
      </dgm:t>
    </dgm:pt>
  </dgm:ptLst>
  <dgm:cxnLst>
    <dgm:cxn modelId="{EC84E059-72A5-41F2-8167-11A2A9522AA2}" type="presOf" srcId="{4143F197-7251-43D9-B543-42145E016DC6}" destId="{AE11766F-AF7F-4FCB-B2EF-B20954736226}" srcOrd="0" destOrd="0" presId="urn:microsoft.com/office/officeart/2005/8/layout/chevron2"/>
    <dgm:cxn modelId="{7278E6A3-B4C6-4A56-98CF-A1AA4B77A6CB}" type="presOf" srcId="{29774794-18AD-4C88-9DB2-3406E885D836}" destId="{58271190-53E0-497B-8E75-8128B57F8DE0}" srcOrd="0" destOrd="0" presId="urn:microsoft.com/office/officeart/2005/8/layout/chevron2"/>
    <dgm:cxn modelId="{1F1ECBC0-6B5D-4CB1-971A-3190CD20B4D0}" type="presOf" srcId="{B62E47CA-05CD-4849-8DC6-2DC0139E2983}" destId="{63EAB0F7-C8C9-44E9-89D1-7FA5970068AF}" srcOrd="0" destOrd="0" presId="urn:microsoft.com/office/officeart/2005/8/layout/chevron2"/>
    <dgm:cxn modelId="{F3713C6E-83C9-45CA-8F75-098D8268EE5C}" type="presOf" srcId="{24A0EEF8-8297-4E7F-976A-6F5D81ABB3AC}" destId="{3973277C-AC14-400C-A0F6-FB80F6BBD596}" srcOrd="0" destOrd="0" presId="urn:microsoft.com/office/officeart/2005/8/layout/chevron2"/>
    <dgm:cxn modelId="{C97908F0-E296-4585-BD9C-D78135AB881E}" srcId="{B62E47CA-05CD-4849-8DC6-2DC0139E2983}" destId="{860C1C1B-67F1-4990-9A2D-09B0927DCB61}" srcOrd="1" destOrd="0" parTransId="{5AE75B63-C68D-4A86-8E5C-5F5E0D482070}" sibTransId="{F081FCCF-5151-4B89-874B-8138DF359213}"/>
    <dgm:cxn modelId="{EA3F0F6B-D65A-4147-9D9A-D6E6D622FD03}" srcId="{24A0EEF8-8297-4E7F-976A-6F5D81ABB3AC}" destId="{44790CA9-004F-454C-95E5-467D94FDDF80}" srcOrd="1" destOrd="0" parTransId="{B510844F-B3F4-48BD-A459-60E17118B234}" sibTransId="{429F9F66-F5D0-431D-BF11-146BD8CBB5F7}"/>
    <dgm:cxn modelId="{745940BF-A9B9-46A6-8B1C-55ACF534E6AC}" type="presOf" srcId="{44790CA9-004F-454C-95E5-467D94FDDF80}" destId="{58271190-53E0-497B-8E75-8128B57F8DE0}" srcOrd="0" destOrd="1" presId="urn:microsoft.com/office/officeart/2005/8/layout/chevron2"/>
    <dgm:cxn modelId="{BFFF1D91-6460-45C6-BF96-629909A2AA0F}" type="presOf" srcId="{860C1C1B-67F1-4990-9A2D-09B0927DCB61}" destId="{AE11766F-AF7F-4FCB-B2EF-B20954736226}" srcOrd="0" destOrd="1" presId="urn:microsoft.com/office/officeart/2005/8/layout/chevron2"/>
    <dgm:cxn modelId="{FDC012B9-90EF-4471-9AFA-5C477E6A2FA8}" srcId="{16C5197D-F0E8-4041-98CE-4B07B64EE934}" destId="{AAEC719B-FF5E-4B84-9BBF-D837D52386F8}" srcOrd="1" destOrd="0" parTransId="{5621E1AB-2742-4E15-BF10-5E48B25FBFB0}" sibTransId="{70A2B902-3A92-4189-833E-D136CA40D636}"/>
    <dgm:cxn modelId="{BDBFE105-A880-42F7-8BD5-C0524052A626}" type="presOf" srcId="{E38AD968-25A7-4F3A-A204-5980DF51D5DB}" destId="{032CD586-C363-4965-A5F9-9FF8A2663CF1}" srcOrd="0" destOrd="1" presId="urn:microsoft.com/office/officeart/2005/8/layout/chevron2"/>
    <dgm:cxn modelId="{AC56940A-B89A-4BBE-9426-C858F3E51F1E}" srcId="{AAEC719B-FF5E-4B84-9BBF-D837D52386F8}" destId="{CF12D96E-5A24-4392-BFC7-EDD66202C0D2}" srcOrd="0" destOrd="0" parTransId="{AE8F6F31-4E82-4346-B08D-9F33D952A46D}" sibTransId="{063A9CB3-FBD6-4712-81A4-65716ED240D0}"/>
    <dgm:cxn modelId="{9D57D1E2-D0E9-45DC-95BA-1F61F04A1C36}" srcId="{16C5197D-F0E8-4041-98CE-4B07B64EE934}" destId="{B62E47CA-05CD-4849-8DC6-2DC0139E2983}" srcOrd="0" destOrd="0" parTransId="{135E6C86-EDA8-431F-8547-BF391EAFD2C0}" sibTransId="{A5512A3D-27AA-4F6C-85CC-978232D84668}"/>
    <dgm:cxn modelId="{9E7EE29C-D2B6-4601-9D05-7D63530A2C62}" type="presOf" srcId="{CF12D96E-5A24-4392-BFC7-EDD66202C0D2}" destId="{032CD586-C363-4965-A5F9-9FF8A2663CF1}" srcOrd="0" destOrd="0" presId="urn:microsoft.com/office/officeart/2005/8/layout/chevron2"/>
    <dgm:cxn modelId="{F28B52ED-409A-4D42-8502-AF423C31E14F}" srcId="{B62E47CA-05CD-4849-8DC6-2DC0139E2983}" destId="{4143F197-7251-43D9-B543-42145E016DC6}" srcOrd="0" destOrd="0" parTransId="{7613006F-B5A9-4590-95B3-6408859350BA}" sibTransId="{2772168E-562B-49B2-B6B2-7EE75484F10C}"/>
    <dgm:cxn modelId="{D96FED76-30B8-41CA-BF4E-391179EAB52E}" srcId="{16C5197D-F0E8-4041-98CE-4B07B64EE934}" destId="{24A0EEF8-8297-4E7F-976A-6F5D81ABB3AC}" srcOrd="2" destOrd="0" parTransId="{F2704208-280C-410E-8007-BF73B2D09F2F}" sibTransId="{A35CE443-F429-4EF5-B127-843D4C81E33E}"/>
    <dgm:cxn modelId="{B7EC0AE4-31BA-40F4-8AAC-13B872090C67}" type="presOf" srcId="{16C5197D-F0E8-4041-98CE-4B07B64EE934}" destId="{8E0932E1-F3E3-43F1-8343-1C20FDB240EA}" srcOrd="0" destOrd="0" presId="urn:microsoft.com/office/officeart/2005/8/layout/chevron2"/>
    <dgm:cxn modelId="{03F5E156-A81B-4545-AFE7-9D1677D4D1F0}" srcId="{24A0EEF8-8297-4E7F-976A-6F5D81ABB3AC}" destId="{29774794-18AD-4C88-9DB2-3406E885D836}" srcOrd="0" destOrd="0" parTransId="{20615550-ED52-4DA4-9A85-F3199B636546}" sibTransId="{0EC62AE6-BA02-4985-A047-4F5C09E3AA13}"/>
    <dgm:cxn modelId="{2CC4C450-760D-4BB2-8753-E0A5323B612C}" type="presOf" srcId="{AAEC719B-FF5E-4B84-9BBF-D837D52386F8}" destId="{7FC078EB-0562-4F5B-B76F-46F20322A4B3}" srcOrd="0" destOrd="0" presId="urn:microsoft.com/office/officeart/2005/8/layout/chevron2"/>
    <dgm:cxn modelId="{FE07EAEB-F01C-444D-B709-52268F122C8E}" srcId="{AAEC719B-FF5E-4B84-9BBF-D837D52386F8}" destId="{E38AD968-25A7-4F3A-A204-5980DF51D5DB}" srcOrd="1" destOrd="0" parTransId="{2D63BFF7-BA8E-48DE-AD1C-33D87D638C91}" sibTransId="{F2B3F190-C4F7-4057-9B33-44F311BAFD72}"/>
    <dgm:cxn modelId="{71D7ED16-5220-4628-B25B-7EC42BFEC2D7}" type="presParOf" srcId="{8E0932E1-F3E3-43F1-8343-1C20FDB240EA}" destId="{6D53A541-F738-4CBB-8B1C-74A670A7F694}" srcOrd="0" destOrd="0" presId="urn:microsoft.com/office/officeart/2005/8/layout/chevron2"/>
    <dgm:cxn modelId="{C8B7FC9B-008C-4D65-A872-3EF7617245C8}" type="presParOf" srcId="{6D53A541-F738-4CBB-8B1C-74A670A7F694}" destId="{63EAB0F7-C8C9-44E9-89D1-7FA5970068AF}" srcOrd="0" destOrd="0" presId="urn:microsoft.com/office/officeart/2005/8/layout/chevron2"/>
    <dgm:cxn modelId="{24007244-228C-4C66-AC76-35394C4C3AB9}" type="presParOf" srcId="{6D53A541-F738-4CBB-8B1C-74A670A7F694}" destId="{AE11766F-AF7F-4FCB-B2EF-B20954736226}" srcOrd="1" destOrd="0" presId="urn:microsoft.com/office/officeart/2005/8/layout/chevron2"/>
    <dgm:cxn modelId="{78CB3093-3457-45D3-B8F4-27E98602C41C}" type="presParOf" srcId="{8E0932E1-F3E3-43F1-8343-1C20FDB240EA}" destId="{AC9EE51C-FBD3-4930-AE9C-1F9B2FD8C5CD}" srcOrd="1" destOrd="0" presId="urn:microsoft.com/office/officeart/2005/8/layout/chevron2"/>
    <dgm:cxn modelId="{1C21805B-8307-48C3-944E-815BA1A60785}" type="presParOf" srcId="{8E0932E1-F3E3-43F1-8343-1C20FDB240EA}" destId="{4FE6F656-BE2F-4213-9AB3-A5512E4446C6}" srcOrd="2" destOrd="0" presId="urn:microsoft.com/office/officeart/2005/8/layout/chevron2"/>
    <dgm:cxn modelId="{8E70BD1B-C062-4000-8B8E-27F10A98B4C1}" type="presParOf" srcId="{4FE6F656-BE2F-4213-9AB3-A5512E4446C6}" destId="{7FC078EB-0562-4F5B-B76F-46F20322A4B3}" srcOrd="0" destOrd="0" presId="urn:microsoft.com/office/officeart/2005/8/layout/chevron2"/>
    <dgm:cxn modelId="{98F8B8B6-F5AE-4421-8041-7489BAA4958A}" type="presParOf" srcId="{4FE6F656-BE2F-4213-9AB3-A5512E4446C6}" destId="{032CD586-C363-4965-A5F9-9FF8A2663CF1}" srcOrd="1" destOrd="0" presId="urn:microsoft.com/office/officeart/2005/8/layout/chevron2"/>
    <dgm:cxn modelId="{752F2AAE-C3E9-47CA-85AB-C996E87FAAE5}" type="presParOf" srcId="{8E0932E1-F3E3-43F1-8343-1C20FDB240EA}" destId="{EA63F671-399F-447F-9BAC-F0434DEF3BFE}" srcOrd="3" destOrd="0" presId="urn:microsoft.com/office/officeart/2005/8/layout/chevron2"/>
    <dgm:cxn modelId="{31157313-7D7C-488D-B1F1-9EC405BD8E4C}" type="presParOf" srcId="{8E0932E1-F3E3-43F1-8343-1C20FDB240EA}" destId="{5CACC607-7633-43EC-A97F-25269F69FA73}" srcOrd="4" destOrd="0" presId="urn:microsoft.com/office/officeart/2005/8/layout/chevron2"/>
    <dgm:cxn modelId="{8B9636E0-8140-4A06-8D83-5A3F5A3C29B1}" type="presParOf" srcId="{5CACC607-7633-43EC-A97F-25269F69FA73}" destId="{3973277C-AC14-400C-A0F6-FB80F6BBD596}" srcOrd="0" destOrd="0" presId="urn:microsoft.com/office/officeart/2005/8/layout/chevron2"/>
    <dgm:cxn modelId="{4C3E3DEC-1797-4591-8153-777DCF52BD60}" type="presParOf" srcId="{5CACC607-7633-43EC-A97F-25269F69FA73}" destId="{58271190-53E0-497B-8E75-8128B57F8DE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EAB0F7-C8C9-44E9-89D1-7FA5970068AF}">
      <dsp:nvSpPr>
        <dsp:cNvPr id="0" name=""/>
        <dsp:cNvSpPr/>
      </dsp:nvSpPr>
      <dsp:spPr>
        <a:xfrm rot="5400000">
          <a:off x="-251776" y="253144"/>
          <a:ext cx="1678511" cy="1174957"/>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Description</a:t>
          </a:r>
          <a:endParaRPr lang="en-GB" sz="1800" kern="1200" dirty="0"/>
        </a:p>
      </dsp:txBody>
      <dsp:txXfrm rot="-5400000">
        <a:off x="2" y="588846"/>
        <a:ext cx="1174957" cy="503554"/>
      </dsp:txXfrm>
    </dsp:sp>
    <dsp:sp modelId="{AE11766F-AF7F-4FCB-B2EF-B20954736226}">
      <dsp:nvSpPr>
        <dsp:cNvPr id="0" name=""/>
        <dsp:cNvSpPr/>
      </dsp:nvSpPr>
      <dsp:spPr>
        <a:xfrm rot="5400000">
          <a:off x="4108534" y="-2932209"/>
          <a:ext cx="1091032" cy="6958186"/>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GB" sz="2200" kern="1200" dirty="0" smtClean="0"/>
            <a:t>Short paragraph</a:t>
          </a:r>
          <a:endParaRPr lang="en-GB" sz="2200" kern="1200" dirty="0"/>
        </a:p>
        <a:p>
          <a:pPr marL="228600" lvl="1" indent="-228600" algn="l" defTabSz="977900">
            <a:lnSpc>
              <a:spcPct val="90000"/>
            </a:lnSpc>
            <a:spcBef>
              <a:spcPct val="0"/>
            </a:spcBef>
            <a:spcAft>
              <a:spcPct val="15000"/>
            </a:spcAft>
            <a:buChar char="••"/>
          </a:pPr>
          <a:r>
            <a:rPr lang="en-GB" sz="2200" kern="1200" dirty="0" smtClean="0"/>
            <a:t>Level of maturity expected for the perspective</a:t>
          </a:r>
          <a:endParaRPr lang="en-GB" sz="2200" kern="1200" dirty="0"/>
        </a:p>
      </dsp:txBody>
      <dsp:txXfrm rot="-5400000">
        <a:off x="1174957" y="54628"/>
        <a:ext cx="6904926" cy="984512"/>
      </dsp:txXfrm>
    </dsp:sp>
    <dsp:sp modelId="{7FC078EB-0562-4F5B-B76F-46F20322A4B3}">
      <dsp:nvSpPr>
        <dsp:cNvPr id="0" name=""/>
        <dsp:cNvSpPr/>
      </dsp:nvSpPr>
      <dsp:spPr>
        <a:xfrm rot="5400000">
          <a:off x="-251776" y="1738360"/>
          <a:ext cx="1678511" cy="1174957"/>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Attributes</a:t>
          </a:r>
          <a:endParaRPr lang="en-GB" sz="1800" kern="1200" dirty="0"/>
        </a:p>
      </dsp:txBody>
      <dsp:txXfrm rot="-5400000">
        <a:off x="2" y="2074062"/>
        <a:ext cx="1174957" cy="503554"/>
      </dsp:txXfrm>
    </dsp:sp>
    <dsp:sp modelId="{032CD586-C363-4965-A5F9-9FF8A2663CF1}">
      <dsp:nvSpPr>
        <dsp:cNvPr id="0" name=""/>
        <dsp:cNvSpPr/>
      </dsp:nvSpPr>
      <dsp:spPr>
        <a:xfrm rot="5400000">
          <a:off x="4108534" y="-1446993"/>
          <a:ext cx="1091032" cy="6958186"/>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GB" sz="2200" kern="1200" dirty="0" smtClean="0"/>
            <a:t>5-15 bullets would be the norm</a:t>
          </a:r>
          <a:endParaRPr lang="en-GB" sz="2200" kern="1200" dirty="0"/>
        </a:p>
        <a:p>
          <a:pPr marL="228600" lvl="1" indent="-228600" algn="l" defTabSz="977900">
            <a:lnSpc>
              <a:spcPct val="90000"/>
            </a:lnSpc>
            <a:spcBef>
              <a:spcPct val="0"/>
            </a:spcBef>
            <a:spcAft>
              <a:spcPct val="15000"/>
            </a:spcAft>
            <a:buChar char="••"/>
          </a:pPr>
          <a:r>
            <a:rPr lang="en-GB" sz="2200" kern="1200" dirty="0" smtClean="0"/>
            <a:t>What characteristics, behaviours, systems etc would we expect to be in place to prove this maturity</a:t>
          </a:r>
          <a:endParaRPr lang="en-GB" sz="2200" kern="1200" dirty="0"/>
        </a:p>
      </dsp:txBody>
      <dsp:txXfrm rot="-5400000">
        <a:off x="1174957" y="1539844"/>
        <a:ext cx="6904926" cy="984512"/>
      </dsp:txXfrm>
    </dsp:sp>
    <dsp:sp modelId="{3973277C-AC14-400C-A0F6-FB80F6BBD596}">
      <dsp:nvSpPr>
        <dsp:cNvPr id="0" name=""/>
        <dsp:cNvSpPr/>
      </dsp:nvSpPr>
      <dsp:spPr>
        <a:xfrm rot="5400000">
          <a:off x="-251776" y="3223577"/>
          <a:ext cx="1678511" cy="1174957"/>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Context</a:t>
          </a:r>
          <a:endParaRPr lang="en-GB" sz="1800" kern="1200" dirty="0"/>
        </a:p>
      </dsp:txBody>
      <dsp:txXfrm rot="-5400000">
        <a:off x="2" y="3559279"/>
        <a:ext cx="1174957" cy="503554"/>
      </dsp:txXfrm>
    </dsp:sp>
    <dsp:sp modelId="{58271190-53E0-497B-8E75-8128B57F8DE0}">
      <dsp:nvSpPr>
        <dsp:cNvPr id="0" name=""/>
        <dsp:cNvSpPr/>
      </dsp:nvSpPr>
      <dsp:spPr>
        <a:xfrm rot="5400000">
          <a:off x="4108534" y="38223"/>
          <a:ext cx="1091032" cy="6958186"/>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GB" sz="2200" kern="1200" dirty="0" smtClean="0"/>
            <a:t>Purpose and justification of why  this is important</a:t>
          </a:r>
          <a:endParaRPr lang="en-GB" sz="2200" kern="1200" dirty="0"/>
        </a:p>
        <a:p>
          <a:pPr marL="228600" lvl="1" indent="-228600" algn="l" defTabSz="977900">
            <a:lnSpc>
              <a:spcPct val="90000"/>
            </a:lnSpc>
            <a:spcBef>
              <a:spcPct val="0"/>
            </a:spcBef>
            <a:spcAft>
              <a:spcPct val="15000"/>
            </a:spcAft>
            <a:buChar char="••"/>
          </a:pPr>
          <a:r>
            <a:rPr lang="en-GB" sz="2200" kern="1200" dirty="0" smtClean="0"/>
            <a:t>Inter relationships with other perspectives and levels</a:t>
          </a:r>
          <a:endParaRPr lang="en-GB" sz="2200" kern="1200" dirty="0"/>
        </a:p>
      </dsp:txBody>
      <dsp:txXfrm rot="-5400000">
        <a:off x="1174957" y="3025060"/>
        <a:ext cx="6904926" cy="98451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GB" altLang="pl-PL"/>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FAFBE15-1FB9-4EE3-B387-E986A16AF08C}" type="datetimeFigureOut">
              <a:rPr lang="en-US" altLang="pl-PL"/>
              <a:pPr/>
              <a:t>10/6/2014</a:t>
            </a:fld>
            <a:endParaRPr lang="en-GB" altLang="pl-PL"/>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GB" altLang="pl-P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34CAEAA-28BE-4E39-B1C2-7E8086E65A48}" type="slidenum">
              <a:rPr lang="en-GB" altLang="pl-PL"/>
              <a:pPr/>
              <a:t>‹#›</a:t>
            </a:fld>
            <a:endParaRPr lang="en-GB" altLang="pl-PL"/>
          </a:p>
        </p:txBody>
      </p:sp>
    </p:spTree>
    <p:extLst>
      <p:ext uri="{BB962C8B-B14F-4D97-AF65-F5344CB8AC3E}">
        <p14:creationId xmlns:p14="http://schemas.microsoft.com/office/powerpoint/2010/main" val="4170765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anose="020F0502020204030204" pitchFamily="34" charset="0"/>
              </a:defRPr>
            </a:lvl1pPr>
          </a:lstStyle>
          <a:p>
            <a:endParaRPr lang="en-GB" altLang="pl-PL"/>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8098B59B-8D08-4B95-BB3B-CED1AF038514}" type="datetimeFigureOut">
              <a:rPr lang="en-US" altLang="pl-PL"/>
              <a:pPr/>
              <a:t>10/6/2014</a:t>
            </a:fld>
            <a:endParaRPr lang="en-GB" altLang="pl-P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pl-PL" smtClean="0"/>
              <a:t>Click to edit Master text styles</a:t>
            </a:r>
          </a:p>
          <a:p>
            <a:pPr lvl="1"/>
            <a:r>
              <a:rPr lang="en-US" altLang="pl-PL" smtClean="0"/>
              <a:t>Second level</a:t>
            </a:r>
          </a:p>
          <a:p>
            <a:pPr lvl="2"/>
            <a:r>
              <a:rPr lang="en-US" altLang="pl-PL" smtClean="0"/>
              <a:t>Third level</a:t>
            </a:r>
          </a:p>
          <a:p>
            <a:pPr lvl="3"/>
            <a:r>
              <a:rPr lang="en-US" altLang="pl-PL" smtClean="0"/>
              <a:t>Fourth level</a:t>
            </a:r>
          </a:p>
          <a:p>
            <a:pPr lvl="4"/>
            <a:r>
              <a:rPr lang="en-US" altLang="pl-PL" smtClean="0"/>
              <a:t>Fifth level</a:t>
            </a:r>
            <a:endParaRPr lang="en-GB" altLang="pl-PL"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anose="020F0502020204030204" pitchFamily="34" charset="0"/>
              </a:defRPr>
            </a:lvl1pPr>
          </a:lstStyle>
          <a:p>
            <a:endParaRPr lang="en-GB" altLang="pl-P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88F2010-2B01-4611-8B52-B1B927193C6B}" type="slidenum">
              <a:rPr lang="en-GB" altLang="pl-PL"/>
              <a:pPr/>
              <a:t>‹#›</a:t>
            </a:fld>
            <a:endParaRPr lang="en-GB" altLang="pl-PL"/>
          </a:p>
        </p:txBody>
      </p:sp>
    </p:spTree>
    <p:extLst>
      <p:ext uri="{BB962C8B-B14F-4D97-AF65-F5344CB8AC3E}">
        <p14:creationId xmlns:p14="http://schemas.microsoft.com/office/powerpoint/2010/main" val="2765135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altLang="pl-PL" smtClean="0"/>
          </a:p>
        </p:txBody>
      </p:sp>
      <p:sp>
        <p:nvSpPr>
          <p:cNvPr id="5222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r" eaLnBrk="1" hangingPunct="1"/>
            <a:fld id="{224241DC-7AA5-4FFF-A707-9FE0F35BDDA5}" type="slidenum">
              <a:rPr lang="en-GB" altLang="pl-PL" sz="1200">
                <a:latin typeface="Arial" panose="020B0604020202020204" pitchFamily="34" charset="0"/>
              </a:rPr>
              <a:pPr algn="r" eaLnBrk="1" hangingPunct="1"/>
              <a:t>1</a:t>
            </a:fld>
            <a:endParaRPr lang="en-GB" altLang="pl-PL" sz="1200">
              <a:latin typeface="Arial" panose="020B0604020202020204" pitchFamily="34" charset="0"/>
            </a:endParaRPr>
          </a:p>
        </p:txBody>
      </p:sp>
    </p:spTree>
    <p:extLst>
      <p:ext uri="{BB962C8B-B14F-4D97-AF65-F5344CB8AC3E}">
        <p14:creationId xmlns:p14="http://schemas.microsoft.com/office/powerpoint/2010/main" val="4134147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0EA6B18C-A185-4D5F-B0EF-C137178615D7}" type="slidenum">
              <a:rPr lang="en-US" altLang="pl-PL" sz="1200">
                <a:latin typeface="Calibri" panose="020F0502020204030204" pitchFamily="34" charset="0"/>
              </a:rPr>
              <a:pPr eaLnBrk="1" hangingPunct="1"/>
              <a:t>16</a:t>
            </a:fld>
            <a:endParaRPr lang="en-US" altLang="pl-PL" sz="1200">
              <a:latin typeface="Calibri" panose="020F0502020204030204" pitchFamily="34" charset="0"/>
            </a:endParaRPr>
          </a:p>
        </p:txBody>
      </p:sp>
      <p:sp>
        <p:nvSpPr>
          <p:cNvPr id="22531"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2532"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688"/>
            <a:r>
              <a:rPr lang="en-US" altLang="pl-PL" smtClean="0">
                <a:solidFill>
                  <a:srgbClr val="000000"/>
                </a:solidFill>
                <a:latin typeface="Lucida Grande"/>
                <a:ea typeface="Lucida Grande"/>
                <a:cs typeface="Lucida Grande"/>
                <a:sym typeface="Lucida Grande"/>
              </a:rPr>
              <a:t>Maturity levels are process and quality based </a:t>
            </a:r>
          </a:p>
        </p:txBody>
      </p:sp>
    </p:spTree>
    <p:extLst>
      <p:ext uri="{BB962C8B-B14F-4D97-AF65-F5344CB8AC3E}">
        <p14:creationId xmlns:p14="http://schemas.microsoft.com/office/powerpoint/2010/main" val="3468467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GB" altLang="pl-PL" smtClean="0"/>
          </a:p>
        </p:txBody>
      </p:sp>
      <p:sp>
        <p:nvSpPr>
          <p:cNvPr id="6144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r" eaLnBrk="1" hangingPunct="1"/>
            <a:fld id="{C69607C1-3119-4069-86E8-E8B01553EE0E}" type="slidenum">
              <a:rPr lang="en-GB" altLang="pl-PL" sz="1200">
                <a:latin typeface="Arial" panose="020B0604020202020204" pitchFamily="34" charset="0"/>
              </a:rPr>
              <a:pPr algn="r" eaLnBrk="1" hangingPunct="1"/>
              <a:t>23</a:t>
            </a:fld>
            <a:endParaRPr lang="en-GB" altLang="pl-PL" sz="1200">
              <a:latin typeface="Arial" panose="020B0604020202020204" pitchFamily="34" charset="0"/>
            </a:endParaRPr>
          </a:p>
        </p:txBody>
      </p:sp>
    </p:spTree>
    <p:extLst>
      <p:ext uri="{BB962C8B-B14F-4D97-AF65-F5344CB8AC3E}">
        <p14:creationId xmlns:p14="http://schemas.microsoft.com/office/powerpoint/2010/main" val="15916100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319213"/>
            <a:ext cx="7323138" cy="5538787"/>
            <a:chOff x="0" y="831"/>
            <a:chExt cx="4613" cy="3489"/>
          </a:xfrm>
        </p:grpSpPr>
        <p:sp>
          <p:nvSpPr>
            <p:cNvPr id="5" name="Line 3"/>
            <p:cNvSpPr>
              <a:spLocks noChangeShapeType="1"/>
            </p:cNvSpPr>
            <p:nvPr userDrawn="1"/>
          </p:nvSpPr>
          <p:spPr bwMode="auto">
            <a:xfrm>
              <a:off x="4608" y="834"/>
              <a:ext cx="0" cy="3486"/>
            </a:xfrm>
            <a:prstGeom prst="line">
              <a:avLst/>
            </a:prstGeom>
            <a:noFill/>
            <a:ln w="12700">
              <a:solidFill>
                <a:schemeClr val="tx2"/>
              </a:solidFill>
              <a:round/>
              <a:headEnd/>
              <a:tailEnd/>
            </a:ln>
            <a:effectLst/>
          </p:spPr>
          <p:txBody>
            <a:bodyPr wrap="none" anchor="ctr"/>
            <a:lstStyle/>
            <a:p>
              <a:pPr>
                <a:defRPr/>
              </a:pPr>
              <a:endParaRPr lang="en-GB"/>
            </a:p>
          </p:txBody>
        </p:sp>
        <p:sp>
          <p:nvSpPr>
            <p:cNvPr id="6" name="Line 4"/>
            <p:cNvSpPr>
              <a:spLocks noChangeShapeType="1"/>
            </p:cNvSpPr>
            <p:nvPr userDrawn="1"/>
          </p:nvSpPr>
          <p:spPr bwMode="auto">
            <a:xfrm flipH="1">
              <a:off x="0" y="831"/>
              <a:ext cx="4613" cy="0"/>
            </a:xfrm>
            <a:prstGeom prst="line">
              <a:avLst/>
            </a:prstGeom>
            <a:noFill/>
            <a:ln w="12700">
              <a:solidFill>
                <a:schemeClr val="tx2"/>
              </a:solidFill>
              <a:round/>
              <a:headEnd/>
              <a:tailEnd/>
            </a:ln>
            <a:effectLst/>
          </p:spPr>
          <p:txBody>
            <a:bodyPr wrap="none" anchor="ctr"/>
            <a:lstStyle/>
            <a:p>
              <a:pPr>
                <a:defRPr/>
              </a:pPr>
              <a:endParaRPr lang="en-GB"/>
            </a:p>
          </p:txBody>
        </p:sp>
      </p:grpSp>
      <p:grpSp>
        <p:nvGrpSpPr>
          <p:cNvPr id="7" name="Group 5"/>
          <p:cNvGrpSpPr>
            <a:grpSpLocks/>
          </p:cNvGrpSpPr>
          <p:nvPr/>
        </p:nvGrpSpPr>
        <p:grpSpPr bwMode="auto">
          <a:xfrm>
            <a:off x="0" y="2286000"/>
            <a:ext cx="9144000" cy="306388"/>
            <a:chOff x="0" y="1440"/>
            <a:chExt cx="5760" cy="193"/>
          </a:xfrm>
        </p:grpSpPr>
        <p:grpSp>
          <p:nvGrpSpPr>
            <p:cNvPr id="8" name="Group 6"/>
            <p:cNvGrpSpPr>
              <a:grpSpLocks/>
            </p:cNvGrpSpPr>
            <p:nvPr/>
          </p:nvGrpSpPr>
          <p:grpSpPr bwMode="auto">
            <a:xfrm>
              <a:off x="0" y="1440"/>
              <a:ext cx="5760" cy="193"/>
              <a:chOff x="0" y="1440"/>
              <a:chExt cx="5760" cy="193"/>
            </a:xfrm>
          </p:grpSpPr>
          <p:grpSp>
            <p:nvGrpSpPr>
              <p:cNvPr id="10" name="Group 7"/>
              <p:cNvGrpSpPr>
                <a:grpSpLocks/>
              </p:cNvGrpSpPr>
              <p:nvPr userDrawn="1"/>
            </p:nvGrpSpPr>
            <p:grpSpPr bwMode="auto">
              <a:xfrm>
                <a:off x="0" y="1440"/>
                <a:ext cx="5760" cy="193"/>
                <a:chOff x="0" y="1440"/>
                <a:chExt cx="5760" cy="193"/>
              </a:xfrm>
            </p:grpSpPr>
            <p:sp>
              <p:nvSpPr>
                <p:cNvPr id="12" name="Rectangle 8"/>
                <p:cNvSpPr>
                  <a:spLocks noChangeArrowheads="1"/>
                </p:cNvSpPr>
                <p:nvPr userDrawn="1"/>
              </p:nvSpPr>
              <p:spPr bwMode="auto">
                <a:xfrm>
                  <a:off x="0" y="1440"/>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13" name="Rectangle 9"/>
                <p:cNvSpPr>
                  <a:spLocks noChangeArrowheads="1"/>
                </p:cNvSpPr>
                <p:nvPr userDrawn="1"/>
              </p:nvSpPr>
              <p:spPr bwMode="auto">
                <a:xfrm>
                  <a:off x="4608" y="1440"/>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grpSp>
          <p:sp>
            <p:nvSpPr>
              <p:cNvPr id="11" name="Line 10"/>
              <p:cNvSpPr>
                <a:spLocks noChangeShapeType="1"/>
              </p:cNvSpPr>
              <p:nvPr userDrawn="1"/>
            </p:nvSpPr>
            <p:spPr bwMode="auto">
              <a:xfrm>
                <a:off x="4608" y="1440"/>
                <a:ext cx="0" cy="192"/>
              </a:xfrm>
              <a:prstGeom prst="line">
                <a:avLst/>
              </a:prstGeom>
              <a:noFill/>
              <a:ln w="12700">
                <a:solidFill>
                  <a:schemeClr val="bg1"/>
                </a:solidFill>
                <a:round/>
                <a:headEnd/>
                <a:tailEnd/>
              </a:ln>
              <a:effectLst/>
            </p:spPr>
            <p:txBody>
              <a:bodyPr wrap="none" anchor="ctr"/>
              <a:lstStyle/>
              <a:p>
                <a:pPr>
                  <a:defRPr/>
                </a:pPr>
                <a:endParaRPr lang="en-GB"/>
              </a:p>
            </p:txBody>
          </p:sp>
        </p:grpSp>
        <p:sp>
          <p:nvSpPr>
            <p:cNvPr id="9" name="Line 11"/>
            <p:cNvSpPr>
              <a:spLocks noChangeShapeType="1"/>
            </p:cNvSpPr>
            <p:nvPr userDrawn="1"/>
          </p:nvSpPr>
          <p:spPr bwMode="auto">
            <a:xfrm>
              <a:off x="4608" y="1440"/>
              <a:ext cx="0" cy="192"/>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14" name="Picture 14" descr="ogclog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2650" y="287338"/>
            <a:ext cx="1633538"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8" name="Rectangle 12"/>
          <p:cNvSpPr>
            <a:spLocks noGrp="1" noChangeArrowheads="1"/>
          </p:cNvSpPr>
          <p:nvPr>
            <p:ph type="ctrTitle"/>
          </p:nvPr>
        </p:nvSpPr>
        <p:spPr>
          <a:xfrm>
            <a:off x="533400" y="1295400"/>
            <a:ext cx="6553200" cy="609600"/>
          </a:xfrm>
        </p:spPr>
        <p:txBody>
          <a:bodyPr/>
          <a:lstStyle>
            <a:lvl1pPr>
              <a:defRPr>
                <a:solidFill>
                  <a:srgbClr val="3A62AB"/>
                </a:solidFill>
              </a:defRPr>
            </a:lvl1pPr>
          </a:lstStyle>
          <a:p>
            <a:r>
              <a:rPr lang="en-GB"/>
              <a:t>Click to edit Master title style</a:t>
            </a:r>
          </a:p>
        </p:txBody>
      </p:sp>
      <p:sp>
        <p:nvSpPr>
          <p:cNvPr id="24589" name="Rectangle 13"/>
          <p:cNvSpPr>
            <a:spLocks noGrp="1" noChangeArrowheads="1"/>
          </p:cNvSpPr>
          <p:nvPr>
            <p:ph type="subTitle" idx="1"/>
          </p:nvPr>
        </p:nvSpPr>
        <p:spPr>
          <a:xfrm>
            <a:off x="533400" y="2286000"/>
            <a:ext cx="6400800" cy="304800"/>
          </a:xfrm>
          <a:solidFill>
            <a:schemeClr val="tx1"/>
          </a:solidFill>
        </p:spPr>
        <p:txBody>
          <a:bodyPr/>
          <a:lstStyle>
            <a:lvl1pPr>
              <a:defRPr sz="1600" b="1">
                <a:solidFill>
                  <a:schemeClr val="bg1"/>
                </a:solidFill>
              </a:defRPr>
            </a:lvl1pPr>
          </a:lstStyle>
          <a:p>
            <a:r>
              <a:rPr lang="en-GB"/>
              <a:t>Click to edit Master subtitle style</a:t>
            </a:r>
          </a:p>
        </p:txBody>
      </p:sp>
    </p:spTree>
    <p:extLst>
      <p:ext uri="{BB962C8B-B14F-4D97-AF65-F5344CB8AC3E}">
        <p14:creationId xmlns:p14="http://schemas.microsoft.com/office/powerpoint/2010/main" val="28616845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31"/>
          <p:cNvSpPr>
            <a:spLocks noGrp="1" noChangeArrowheads="1"/>
          </p:cNvSpPr>
          <p:nvPr>
            <p:ph type="sldNum" sz="quarter" idx="10"/>
          </p:nvPr>
        </p:nvSpPr>
        <p:spPr>
          <a:ln/>
        </p:spPr>
        <p:txBody>
          <a:bodyPr/>
          <a:lstStyle>
            <a:lvl1pPr>
              <a:defRPr/>
            </a:lvl1pPr>
          </a:lstStyle>
          <a:p>
            <a:r>
              <a:rPr lang="en-GB" altLang="pl-PL"/>
              <a:t>Slide number </a:t>
            </a:r>
            <a:fld id="{2CFABE22-5BAB-4E1D-B19D-A05D83FA97B1}" type="slidenum">
              <a:rPr lang="en-GB" altLang="pl-PL"/>
              <a:pPr/>
              <a:t>‹#›</a:t>
            </a:fld>
            <a:endParaRPr lang="en-GB" altLang="pl-PL"/>
          </a:p>
        </p:txBody>
      </p:sp>
    </p:spTree>
    <p:extLst>
      <p:ext uri="{BB962C8B-B14F-4D97-AF65-F5344CB8AC3E}">
        <p14:creationId xmlns:p14="http://schemas.microsoft.com/office/powerpoint/2010/main" val="3453099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295400"/>
            <a:ext cx="2076450" cy="5181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1000" y="1295400"/>
            <a:ext cx="607695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31"/>
          <p:cNvSpPr>
            <a:spLocks noGrp="1" noChangeArrowheads="1"/>
          </p:cNvSpPr>
          <p:nvPr>
            <p:ph type="sldNum" sz="quarter" idx="10"/>
          </p:nvPr>
        </p:nvSpPr>
        <p:spPr>
          <a:ln/>
        </p:spPr>
        <p:txBody>
          <a:bodyPr/>
          <a:lstStyle>
            <a:lvl1pPr>
              <a:defRPr/>
            </a:lvl1pPr>
          </a:lstStyle>
          <a:p>
            <a:r>
              <a:rPr lang="en-GB" altLang="pl-PL"/>
              <a:t>Slide number </a:t>
            </a:r>
            <a:fld id="{9D57A292-0802-4A71-B3A7-75F32E822F6E}" type="slidenum">
              <a:rPr lang="en-GB" altLang="pl-PL"/>
              <a:pPr/>
              <a:t>‹#›</a:t>
            </a:fld>
            <a:endParaRPr lang="en-GB" altLang="pl-PL"/>
          </a:p>
        </p:txBody>
      </p:sp>
    </p:spTree>
    <p:extLst>
      <p:ext uri="{BB962C8B-B14F-4D97-AF65-F5344CB8AC3E}">
        <p14:creationId xmlns:p14="http://schemas.microsoft.com/office/powerpoint/2010/main" val="2534102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31"/>
          <p:cNvSpPr>
            <a:spLocks noGrp="1" noChangeArrowheads="1"/>
          </p:cNvSpPr>
          <p:nvPr>
            <p:ph type="sldNum" sz="quarter" idx="10"/>
          </p:nvPr>
        </p:nvSpPr>
        <p:spPr>
          <a:ln/>
        </p:spPr>
        <p:txBody>
          <a:bodyPr/>
          <a:lstStyle>
            <a:lvl1pPr>
              <a:defRPr/>
            </a:lvl1pPr>
          </a:lstStyle>
          <a:p>
            <a:r>
              <a:rPr lang="en-GB" altLang="pl-PL"/>
              <a:t>Slide number </a:t>
            </a:r>
            <a:fld id="{AA837E0F-5591-48DF-AC19-34F868541FAE}" type="slidenum">
              <a:rPr lang="en-GB" altLang="pl-PL"/>
              <a:pPr/>
              <a:t>‹#›</a:t>
            </a:fld>
            <a:endParaRPr lang="en-GB" altLang="pl-PL"/>
          </a:p>
        </p:txBody>
      </p:sp>
    </p:spTree>
    <p:extLst>
      <p:ext uri="{BB962C8B-B14F-4D97-AF65-F5344CB8AC3E}">
        <p14:creationId xmlns:p14="http://schemas.microsoft.com/office/powerpoint/2010/main" val="245339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31"/>
          <p:cNvSpPr>
            <a:spLocks noGrp="1" noChangeArrowheads="1"/>
          </p:cNvSpPr>
          <p:nvPr>
            <p:ph type="sldNum" sz="quarter" idx="10"/>
          </p:nvPr>
        </p:nvSpPr>
        <p:spPr>
          <a:ln/>
        </p:spPr>
        <p:txBody>
          <a:bodyPr/>
          <a:lstStyle>
            <a:lvl1pPr>
              <a:defRPr/>
            </a:lvl1pPr>
          </a:lstStyle>
          <a:p>
            <a:r>
              <a:rPr lang="en-GB" altLang="pl-PL"/>
              <a:t>Slide number </a:t>
            </a:r>
            <a:fld id="{27490D86-B9A0-4D9E-8CE9-73CF0C2C4A0C}" type="slidenum">
              <a:rPr lang="en-GB" altLang="pl-PL"/>
              <a:pPr/>
              <a:t>‹#›</a:t>
            </a:fld>
            <a:endParaRPr lang="en-GB" altLang="pl-PL"/>
          </a:p>
        </p:txBody>
      </p:sp>
    </p:spTree>
    <p:extLst>
      <p:ext uri="{BB962C8B-B14F-4D97-AF65-F5344CB8AC3E}">
        <p14:creationId xmlns:p14="http://schemas.microsoft.com/office/powerpoint/2010/main" val="4173150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1000" y="2133600"/>
            <a:ext cx="40767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10100" y="2133600"/>
            <a:ext cx="40767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031"/>
          <p:cNvSpPr>
            <a:spLocks noGrp="1" noChangeArrowheads="1"/>
          </p:cNvSpPr>
          <p:nvPr>
            <p:ph type="sldNum" sz="quarter" idx="10"/>
          </p:nvPr>
        </p:nvSpPr>
        <p:spPr>
          <a:ln/>
        </p:spPr>
        <p:txBody>
          <a:bodyPr/>
          <a:lstStyle>
            <a:lvl1pPr>
              <a:defRPr/>
            </a:lvl1pPr>
          </a:lstStyle>
          <a:p>
            <a:r>
              <a:rPr lang="en-GB" altLang="pl-PL"/>
              <a:t>Slide number </a:t>
            </a:r>
            <a:fld id="{7FC21EEA-A9DF-4900-A1D0-98CE0A213091}" type="slidenum">
              <a:rPr lang="en-GB" altLang="pl-PL"/>
              <a:pPr/>
              <a:t>‹#›</a:t>
            </a:fld>
            <a:endParaRPr lang="en-GB" altLang="pl-PL"/>
          </a:p>
        </p:txBody>
      </p:sp>
    </p:spTree>
    <p:extLst>
      <p:ext uri="{BB962C8B-B14F-4D97-AF65-F5344CB8AC3E}">
        <p14:creationId xmlns:p14="http://schemas.microsoft.com/office/powerpoint/2010/main" val="2435679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031"/>
          <p:cNvSpPr>
            <a:spLocks noGrp="1" noChangeArrowheads="1"/>
          </p:cNvSpPr>
          <p:nvPr>
            <p:ph type="sldNum" sz="quarter" idx="10"/>
          </p:nvPr>
        </p:nvSpPr>
        <p:spPr>
          <a:ln/>
        </p:spPr>
        <p:txBody>
          <a:bodyPr/>
          <a:lstStyle>
            <a:lvl1pPr>
              <a:defRPr/>
            </a:lvl1pPr>
          </a:lstStyle>
          <a:p>
            <a:r>
              <a:rPr lang="en-GB" altLang="pl-PL"/>
              <a:t>Slide number </a:t>
            </a:r>
            <a:fld id="{54354FE7-99BD-41DB-9C1B-14CE91F61A63}" type="slidenum">
              <a:rPr lang="en-GB" altLang="pl-PL"/>
              <a:pPr/>
              <a:t>‹#›</a:t>
            </a:fld>
            <a:endParaRPr lang="en-GB" altLang="pl-PL"/>
          </a:p>
        </p:txBody>
      </p:sp>
    </p:spTree>
    <p:extLst>
      <p:ext uri="{BB962C8B-B14F-4D97-AF65-F5344CB8AC3E}">
        <p14:creationId xmlns:p14="http://schemas.microsoft.com/office/powerpoint/2010/main" val="292036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031"/>
          <p:cNvSpPr>
            <a:spLocks noGrp="1" noChangeArrowheads="1"/>
          </p:cNvSpPr>
          <p:nvPr>
            <p:ph type="sldNum" sz="quarter" idx="10"/>
          </p:nvPr>
        </p:nvSpPr>
        <p:spPr>
          <a:ln/>
        </p:spPr>
        <p:txBody>
          <a:bodyPr/>
          <a:lstStyle>
            <a:lvl1pPr>
              <a:defRPr/>
            </a:lvl1pPr>
          </a:lstStyle>
          <a:p>
            <a:r>
              <a:rPr lang="en-GB" altLang="pl-PL"/>
              <a:t>Slide number </a:t>
            </a:r>
            <a:fld id="{B26A3429-75E6-4A50-9533-157AC9A42029}" type="slidenum">
              <a:rPr lang="en-GB" altLang="pl-PL"/>
              <a:pPr/>
              <a:t>‹#›</a:t>
            </a:fld>
            <a:endParaRPr lang="en-GB" altLang="pl-PL"/>
          </a:p>
        </p:txBody>
      </p:sp>
    </p:spTree>
    <p:extLst>
      <p:ext uri="{BB962C8B-B14F-4D97-AF65-F5344CB8AC3E}">
        <p14:creationId xmlns:p14="http://schemas.microsoft.com/office/powerpoint/2010/main" val="2483709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1"/>
          <p:cNvSpPr>
            <a:spLocks noGrp="1" noChangeArrowheads="1"/>
          </p:cNvSpPr>
          <p:nvPr>
            <p:ph type="sldNum" sz="quarter" idx="10"/>
          </p:nvPr>
        </p:nvSpPr>
        <p:spPr>
          <a:ln/>
        </p:spPr>
        <p:txBody>
          <a:bodyPr/>
          <a:lstStyle>
            <a:lvl1pPr>
              <a:defRPr/>
            </a:lvl1pPr>
          </a:lstStyle>
          <a:p>
            <a:r>
              <a:rPr lang="en-GB" altLang="pl-PL"/>
              <a:t>Slide number </a:t>
            </a:r>
            <a:fld id="{9B68C122-4AB4-48DF-A87B-DD14F31449C3}" type="slidenum">
              <a:rPr lang="en-GB" altLang="pl-PL"/>
              <a:pPr/>
              <a:t>‹#›</a:t>
            </a:fld>
            <a:endParaRPr lang="en-GB" altLang="pl-PL"/>
          </a:p>
        </p:txBody>
      </p:sp>
    </p:spTree>
    <p:extLst>
      <p:ext uri="{BB962C8B-B14F-4D97-AF65-F5344CB8AC3E}">
        <p14:creationId xmlns:p14="http://schemas.microsoft.com/office/powerpoint/2010/main" val="2201631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1"/>
          <p:cNvSpPr>
            <a:spLocks noGrp="1" noChangeArrowheads="1"/>
          </p:cNvSpPr>
          <p:nvPr>
            <p:ph type="sldNum" sz="quarter" idx="10"/>
          </p:nvPr>
        </p:nvSpPr>
        <p:spPr>
          <a:ln/>
        </p:spPr>
        <p:txBody>
          <a:bodyPr/>
          <a:lstStyle>
            <a:lvl1pPr>
              <a:defRPr/>
            </a:lvl1pPr>
          </a:lstStyle>
          <a:p>
            <a:r>
              <a:rPr lang="en-GB" altLang="pl-PL"/>
              <a:t>Slide number </a:t>
            </a:r>
            <a:fld id="{37846B73-8187-46E2-B41B-739AA6F384F6}" type="slidenum">
              <a:rPr lang="en-GB" altLang="pl-PL"/>
              <a:pPr/>
              <a:t>‹#›</a:t>
            </a:fld>
            <a:endParaRPr lang="en-GB" altLang="pl-PL"/>
          </a:p>
        </p:txBody>
      </p:sp>
    </p:spTree>
    <p:extLst>
      <p:ext uri="{BB962C8B-B14F-4D97-AF65-F5344CB8AC3E}">
        <p14:creationId xmlns:p14="http://schemas.microsoft.com/office/powerpoint/2010/main" val="2703432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1"/>
          <p:cNvSpPr>
            <a:spLocks noGrp="1" noChangeArrowheads="1"/>
          </p:cNvSpPr>
          <p:nvPr>
            <p:ph type="sldNum" sz="quarter" idx="10"/>
          </p:nvPr>
        </p:nvSpPr>
        <p:spPr>
          <a:ln/>
        </p:spPr>
        <p:txBody>
          <a:bodyPr/>
          <a:lstStyle>
            <a:lvl1pPr>
              <a:defRPr/>
            </a:lvl1pPr>
          </a:lstStyle>
          <a:p>
            <a:r>
              <a:rPr lang="en-GB" altLang="pl-PL"/>
              <a:t>Slide number </a:t>
            </a:r>
            <a:fld id="{624F74A6-B150-4A8D-86D8-DE9C5566BD68}" type="slidenum">
              <a:rPr lang="en-GB" altLang="pl-PL"/>
              <a:pPr/>
              <a:t>‹#›</a:t>
            </a:fld>
            <a:endParaRPr lang="en-GB" altLang="pl-PL"/>
          </a:p>
        </p:txBody>
      </p:sp>
    </p:spTree>
    <p:extLst>
      <p:ext uri="{BB962C8B-B14F-4D97-AF65-F5344CB8AC3E}">
        <p14:creationId xmlns:p14="http://schemas.microsoft.com/office/powerpoint/2010/main" val="413374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1028"/>
          <p:cNvSpPr>
            <a:spLocks noGrp="1" noChangeArrowheads="1"/>
          </p:cNvSpPr>
          <p:nvPr>
            <p:ph type="title"/>
          </p:nvPr>
        </p:nvSpPr>
        <p:spPr bwMode="auto">
          <a:xfrm>
            <a:off x="533400" y="1295400"/>
            <a:ext cx="77930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t" anchorCtr="0" compatLnSpc="1">
            <a:prstTxWarp prst="textNoShape">
              <a:avLst/>
            </a:prstTxWarp>
          </a:bodyPr>
          <a:lstStyle/>
          <a:p>
            <a:pPr lvl="0"/>
            <a:r>
              <a:rPr lang="en-GB" altLang="pl-PL" smtClean="0"/>
              <a:t>Click to edit Master title style</a:t>
            </a:r>
          </a:p>
        </p:txBody>
      </p:sp>
      <p:sp>
        <p:nvSpPr>
          <p:cNvPr id="23557" name="Rectangle 1029"/>
          <p:cNvSpPr>
            <a:spLocks noGrp="1" noChangeArrowheads="1"/>
          </p:cNvSpPr>
          <p:nvPr>
            <p:ph type="body" idx="1"/>
          </p:nvPr>
        </p:nvSpPr>
        <p:spPr bwMode="auto">
          <a:xfrm>
            <a:off x="381000" y="2133600"/>
            <a:ext cx="83058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t" anchorCtr="0" compatLnSpc="1">
            <a:prstTxWarp prst="textNoShape">
              <a:avLst/>
            </a:prstTxWarp>
          </a:bodyPr>
          <a:lstStyle/>
          <a:p>
            <a:pPr lvl="0"/>
            <a:r>
              <a:rPr lang="en-GB" altLang="pl-PL" smtClean="0"/>
              <a:t>Introductory text</a:t>
            </a:r>
          </a:p>
          <a:p>
            <a:pPr lvl="1"/>
            <a:r>
              <a:rPr lang="en-GB" altLang="pl-PL" smtClean="0"/>
              <a:t>Indent for first level bullet points</a:t>
            </a:r>
          </a:p>
          <a:p>
            <a:pPr lvl="2"/>
            <a:r>
              <a:rPr lang="en-GB" altLang="pl-PL" smtClean="0"/>
              <a:t>Indent for second level bullet points</a:t>
            </a:r>
          </a:p>
        </p:txBody>
      </p:sp>
      <p:sp>
        <p:nvSpPr>
          <p:cNvPr id="23558" name="Rectangle 1030"/>
          <p:cNvSpPr>
            <a:spLocks noChangeArrowheads="1"/>
          </p:cNvSpPr>
          <p:nvPr/>
        </p:nvSpPr>
        <p:spPr bwMode="auto">
          <a:xfrm>
            <a:off x="7391400" y="6553200"/>
            <a:ext cx="1752600" cy="304800"/>
          </a:xfrm>
          <a:prstGeom prst="rect">
            <a:avLst/>
          </a:prstGeom>
          <a:noFill/>
          <a:ln w="9525">
            <a:noFill/>
            <a:miter lim="800000"/>
            <a:headEnd/>
            <a:tailEnd/>
          </a:ln>
          <a:effec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r"/>
            <a:r>
              <a:rPr lang="en-GB" altLang="pl-PL" sz="1400">
                <a:solidFill>
                  <a:schemeClr val="bg1"/>
                </a:solidFill>
                <a:latin typeface="Arial" panose="020B0604020202020204" pitchFamily="34" charset="0"/>
              </a:rPr>
              <a:t>Slide number </a:t>
            </a:r>
            <a:fld id="{4D19FC73-38FC-4E53-BA20-36162EA7C18A}" type="slidenum">
              <a:rPr lang="en-GB" altLang="pl-PL" sz="1400">
                <a:solidFill>
                  <a:schemeClr val="bg1"/>
                </a:solidFill>
                <a:latin typeface="Arial" panose="020B0604020202020204" pitchFamily="34" charset="0"/>
              </a:rPr>
              <a:pPr algn="r"/>
              <a:t>‹#›</a:t>
            </a:fld>
            <a:endParaRPr lang="en-GB" altLang="pl-PL" sz="1400">
              <a:solidFill>
                <a:schemeClr val="bg1"/>
              </a:solidFill>
              <a:latin typeface="Arial" panose="020B0604020202020204" pitchFamily="34" charset="0"/>
            </a:endParaRPr>
          </a:p>
        </p:txBody>
      </p:sp>
      <p:sp>
        <p:nvSpPr>
          <p:cNvPr id="23559" name="Rectangle 1031"/>
          <p:cNvSpPr>
            <a:spLocks noGrp="1" noChangeArrowheads="1"/>
          </p:cNvSpPr>
          <p:nvPr>
            <p:ph type="sldNum" sz="quarter" idx="4"/>
          </p:nvPr>
        </p:nvSpPr>
        <p:spPr bwMode="auto">
          <a:xfrm>
            <a:off x="7391400" y="6550025"/>
            <a:ext cx="1752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chemeClr val="bg1"/>
                </a:solidFill>
                <a:latin typeface="Arial" panose="020B0604020202020204" pitchFamily="34" charset="0"/>
              </a:defRPr>
            </a:lvl1pPr>
          </a:lstStyle>
          <a:p>
            <a:r>
              <a:rPr lang="en-GB" altLang="pl-PL"/>
              <a:t>Slide number </a:t>
            </a:r>
            <a:fld id="{EEDE64CC-FD87-4375-82EB-C69E780E739D}" type="slidenum">
              <a:rPr lang="en-GB" altLang="pl-PL"/>
              <a:pPr/>
              <a:t>‹#›</a:t>
            </a:fld>
            <a:endParaRPr lang="en-GB" altLang="pl-PL"/>
          </a:p>
        </p:txBody>
      </p:sp>
      <p:sp>
        <p:nvSpPr>
          <p:cNvPr id="23564" name="Rectangle 1036"/>
          <p:cNvSpPr>
            <a:spLocks noChangeArrowheads="1"/>
          </p:cNvSpPr>
          <p:nvPr/>
        </p:nvSpPr>
        <p:spPr bwMode="auto">
          <a:xfrm>
            <a:off x="7391400" y="6553200"/>
            <a:ext cx="1752600" cy="304800"/>
          </a:xfrm>
          <a:prstGeom prst="rect">
            <a:avLst/>
          </a:prstGeom>
          <a:noFill/>
          <a:ln w="9525">
            <a:noFill/>
            <a:miter lim="800000"/>
            <a:headEnd/>
            <a:tailEnd/>
          </a:ln>
          <a:effec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r"/>
            <a:fld id="{10C85F63-368A-4585-80EA-DB5A6B5A2CB9}" type="slidenum">
              <a:rPr lang="en-GB" altLang="pl-PL" sz="1400">
                <a:solidFill>
                  <a:schemeClr val="bg1"/>
                </a:solidFill>
                <a:latin typeface="Arial" panose="020B0604020202020204" pitchFamily="34" charset="0"/>
              </a:rPr>
              <a:pPr algn="r"/>
              <a:t>‹#›</a:t>
            </a:fld>
            <a:endParaRPr lang="en-GB" altLang="pl-PL" sz="1400">
              <a:solidFill>
                <a:schemeClr val="bg1"/>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 calcmode="lin" valueType="num">
                                      <p:cBhvr>
                                        <p:cTn id="7" dur="5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23557">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23557">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23557">
                                            <p:txEl>
                                              <p:pRg st="0" end="0"/>
                                            </p:txEl>
                                          </p:spTgt>
                                        </p:tgtEl>
                                        <p:attrNameLst>
                                          <p:attrName>ppt_h</p:attrName>
                                        </p:attrNameLst>
                                      </p:cBhvr>
                                      <p:tavLst>
                                        <p:tav tm="0">
                                          <p:val>
                                            <p:fltVal val="0"/>
                                          </p:val>
                                        </p:tav>
                                        <p:tav tm="100000">
                                          <p:val>
                                            <p:strVal val="#ppt_h"/>
                                          </p:val>
                                        </p:tav>
                                      </p:tavLst>
                                    </p:anim>
                                  </p:childTnLst>
                                </p:cTn>
                              </p:par>
                              <p:par>
                                <p:cTn id="11" presetID="17" presetClass="entr" presetSubtype="1" fill="hold" grpId="0" nodeType="withEffect">
                                  <p:stCondLst>
                                    <p:cond delay="0"/>
                                  </p:stCondLst>
                                  <p:childTnLst>
                                    <p:set>
                                      <p:cBhvr>
                                        <p:cTn id="12" dur="1" fill="hold">
                                          <p:stCondLst>
                                            <p:cond delay="0"/>
                                          </p:stCondLst>
                                        </p:cTn>
                                        <p:tgtEl>
                                          <p:spTgt spid="23557">
                                            <p:txEl>
                                              <p:pRg st="1" end="1"/>
                                            </p:txEl>
                                          </p:spTgt>
                                        </p:tgtEl>
                                        <p:attrNameLst>
                                          <p:attrName>style.visibility</p:attrName>
                                        </p:attrNameLst>
                                      </p:cBhvr>
                                      <p:to>
                                        <p:strVal val="visible"/>
                                      </p:to>
                                    </p:set>
                                    <p:anim calcmode="lin" valueType="num">
                                      <p:cBhvr>
                                        <p:cTn id="13" dur="500" fill="hold"/>
                                        <p:tgtEl>
                                          <p:spTgt spid="23557">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23557">
                                            <p:txEl>
                                              <p:pRg st="1" end="1"/>
                                            </p:txEl>
                                          </p:spTgt>
                                        </p:tgtEl>
                                        <p:attrNameLst>
                                          <p:attrName>ppt_y</p:attrName>
                                        </p:attrNameLst>
                                      </p:cBhvr>
                                      <p:tavLst>
                                        <p:tav tm="0">
                                          <p:val>
                                            <p:strVal val="#ppt_y-#ppt_h/2"/>
                                          </p:val>
                                        </p:tav>
                                        <p:tav tm="100000">
                                          <p:val>
                                            <p:strVal val="#ppt_y"/>
                                          </p:val>
                                        </p:tav>
                                      </p:tavLst>
                                    </p:anim>
                                    <p:anim calcmode="lin" valueType="num">
                                      <p:cBhvr>
                                        <p:cTn id="15" dur="500" fill="hold"/>
                                        <p:tgtEl>
                                          <p:spTgt spid="23557">
                                            <p:txEl>
                                              <p:pRg st="1" end="1"/>
                                            </p:txEl>
                                          </p:spTgt>
                                        </p:tgtEl>
                                        <p:attrNameLst>
                                          <p:attrName>ppt_w</p:attrName>
                                        </p:attrNameLst>
                                      </p:cBhvr>
                                      <p:tavLst>
                                        <p:tav tm="0">
                                          <p:val>
                                            <p:strVal val="#ppt_w"/>
                                          </p:val>
                                        </p:tav>
                                        <p:tav tm="100000">
                                          <p:val>
                                            <p:strVal val="#ppt_w"/>
                                          </p:val>
                                        </p:tav>
                                      </p:tavLst>
                                    </p:anim>
                                    <p:anim calcmode="lin" valueType="num">
                                      <p:cBhvr>
                                        <p:cTn id="16" dur="500" fill="hold"/>
                                        <p:tgtEl>
                                          <p:spTgt spid="23557">
                                            <p:txEl>
                                              <p:pRg st="1" end="1"/>
                                            </p:txEl>
                                          </p:spTgt>
                                        </p:tgtEl>
                                        <p:attrNameLst>
                                          <p:attrName>ppt_h</p:attrName>
                                        </p:attrNameLst>
                                      </p:cBhvr>
                                      <p:tavLst>
                                        <p:tav tm="0">
                                          <p:val>
                                            <p:fltVal val="0"/>
                                          </p:val>
                                        </p:tav>
                                        <p:tav tm="100000">
                                          <p:val>
                                            <p:strVal val="#ppt_h"/>
                                          </p:val>
                                        </p:tav>
                                      </p:tavLst>
                                    </p:anim>
                                  </p:childTnLst>
                                </p:cTn>
                              </p:par>
                              <p:par>
                                <p:cTn id="17" presetID="17" presetClass="entr" presetSubtype="1" fill="hold" grpId="0" nodeType="withEffect">
                                  <p:stCondLst>
                                    <p:cond delay="0"/>
                                  </p:stCondLst>
                                  <p:childTnLst>
                                    <p:set>
                                      <p:cBhvr>
                                        <p:cTn id="18" dur="1" fill="hold">
                                          <p:stCondLst>
                                            <p:cond delay="0"/>
                                          </p:stCondLst>
                                        </p:cTn>
                                        <p:tgtEl>
                                          <p:spTgt spid="23557">
                                            <p:txEl>
                                              <p:pRg st="2" end="2"/>
                                            </p:txEl>
                                          </p:spTgt>
                                        </p:tgtEl>
                                        <p:attrNameLst>
                                          <p:attrName>style.visibility</p:attrName>
                                        </p:attrNameLst>
                                      </p:cBhvr>
                                      <p:to>
                                        <p:strVal val="visible"/>
                                      </p:to>
                                    </p:set>
                                    <p:anim calcmode="lin" valueType="num">
                                      <p:cBhvr>
                                        <p:cTn id="19" dur="5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23557">
                                            <p:txEl>
                                              <p:pRg st="2" end="2"/>
                                            </p:txEl>
                                          </p:spTgt>
                                        </p:tgtEl>
                                        <p:attrNameLst>
                                          <p:attrName>ppt_y</p:attrName>
                                        </p:attrNameLst>
                                      </p:cBhvr>
                                      <p:tavLst>
                                        <p:tav tm="0">
                                          <p:val>
                                            <p:strVal val="#ppt_y-#ppt_h/2"/>
                                          </p:val>
                                        </p:tav>
                                        <p:tav tm="100000">
                                          <p:val>
                                            <p:strVal val="#ppt_y"/>
                                          </p:val>
                                        </p:tav>
                                      </p:tavLst>
                                    </p:anim>
                                    <p:anim calcmode="lin" valueType="num">
                                      <p:cBhvr>
                                        <p:cTn id="21" dur="500" fill="hold"/>
                                        <p:tgtEl>
                                          <p:spTgt spid="23557">
                                            <p:txEl>
                                              <p:pRg st="2" end="2"/>
                                            </p:txEl>
                                          </p:spTgt>
                                        </p:tgtEl>
                                        <p:attrNameLst>
                                          <p:attrName>ppt_w</p:attrName>
                                        </p:attrNameLst>
                                      </p:cBhvr>
                                      <p:tavLst>
                                        <p:tav tm="0">
                                          <p:val>
                                            <p:strVal val="#ppt_w"/>
                                          </p:val>
                                        </p:tav>
                                        <p:tav tm="100000">
                                          <p:val>
                                            <p:strVal val="#ppt_w"/>
                                          </p:val>
                                        </p:tav>
                                      </p:tavLst>
                                    </p:anim>
                                    <p:anim calcmode="lin" valueType="num">
                                      <p:cBhvr>
                                        <p:cTn id="22" dur="500" fill="hold"/>
                                        <p:tgtEl>
                                          <p:spTgt spid="2355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autoUpdateAnimBg="0" advAuto="0">
        <p:tmplLst>
          <p:tmpl lvl="1">
            <p:tnLst>
              <p:par>
                <p:cTn presetID="17" presetClass="entr" presetSubtype="1" fill="hold" nodeType="afterEffect">
                  <p:stCondLst>
                    <p:cond delay="0"/>
                  </p:stCondLst>
                  <p:childTnLst>
                    <p:set>
                      <p:cBhvr>
                        <p:cTn dur="1" fill="hold">
                          <p:stCondLst>
                            <p:cond delay="0"/>
                          </p:stCondLst>
                        </p:cTn>
                        <p:tgtEl>
                          <p:spTgt spid="23557"/>
                        </p:tgtEl>
                        <p:attrNameLst>
                          <p:attrName>style.visibility</p:attrName>
                        </p:attrNameLst>
                      </p:cBhvr>
                      <p:to>
                        <p:strVal val="visible"/>
                      </p:to>
                    </p:set>
                    <p:anim calcmode="lin" valueType="num">
                      <p:cBhvr>
                        <p:cTn dur="500" fill="hold"/>
                        <p:tgtEl>
                          <p:spTgt spid="23557"/>
                        </p:tgtEl>
                        <p:attrNameLst>
                          <p:attrName>ppt_x</p:attrName>
                        </p:attrNameLst>
                      </p:cBhvr>
                      <p:tavLst>
                        <p:tav tm="0">
                          <p:val>
                            <p:strVal val="#ppt_x"/>
                          </p:val>
                        </p:tav>
                        <p:tav tm="100000">
                          <p:val>
                            <p:strVal val="#ppt_x"/>
                          </p:val>
                        </p:tav>
                      </p:tavLst>
                    </p:anim>
                    <p:anim calcmode="lin" valueType="num">
                      <p:cBhvr>
                        <p:cTn dur="500" fill="hold"/>
                        <p:tgtEl>
                          <p:spTgt spid="23557"/>
                        </p:tgtEl>
                        <p:attrNameLst>
                          <p:attrName>ppt_y</p:attrName>
                        </p:attrNameLst>
                      </p:cBhvr>
                      <p:tavLst>
                        <p:tav tm="0">
                          <p:val>
                            <p:strVal val="#ppt_y-#ppt_h/2"/>
                          </p:val>
                        </p:tav>
                        <p:tav tm="100000">
                          <p:val>
                            <p:strVal val="#ppt_y"/>
                          </p:val>
                        </p:tav>
                      </p:tavLst>
                    </p:anim>
                    <p:anim calcmode="lin" valueType="num">
                      <p:cBhvr>
                        <p:cTn dur="500" fill="hold"/>
                        <p:tgtEl>
                          <p:spTgt spid="23557"/>
                        </p:tgtEl>
                        <p:attrNameLst>
                          <p:attrName>ppt_w</p:attrName>
                        </p:attrNameLst>
                      </p:cBhvr>
                      <p:tavLst>
                        <p:tav tm="0">
                          <p:val>
                            <p:strVal val="#ppt_w"/>
                          </p:val>
                        </p:tav>
                        <p:tav tm="100000">
                          <p:val>
                            <p:strVal val="#ppt_w"/>
                          </p:val>
                        </p:tav>
                      </p:tavLst>
                    </p:anim>
                    <p:anim calcmode="lin" valueType="num">
                      <p:cBhvr>
                        <p:cTn dur="500" fill="hold"/>
                        <p:tgtEl>
                          <p:spTgt spid="23557"/>
                        </p:tgtEl>
                        <p:attrNameLst>
                          <p:attrName>ppt_h</p:attrName>
                        </p:attrNameLst>
                      </p:cBhvr>
                      <p:tavLst>
                        <p:tav tm="0">
                          <p:val>
                            <p:fltVal val="0"/>
                          </p:val>
                        </p:tav>
                        <p:tav tm="100000">
                          <p:val>
                            <p:strVal val="#ppt_h"/>
                          </p:val>
                        </p:tav>
                      </p:tavLst>
                    </p:anim>
                  </p:childTnLst>
                </p:cTn>
              </p:par>
            </p:tnLst>
          </p:tmpl>
          <p:tmpl lvl="2">
            <p:tnLst>
              <p:par>
                <p:cTn presetID="17" presetClass="entr" presetSubtype="1" fill="hold" nodeType="withEffect">
                  <p:stCondLst>
                    <p:cond delay="0"/>
                  </p:stCondLst>
                  <p:childTnLst>
                    <p:set>
                      <p:cBhvr>
                        <p:cTn dur="1" fill="hold">
                          <p:stCondLst>
                            <p:cond delay="0"/>
                          </p:stCondLst>
                        </p:cTn>
                        <p:tgtEl>
                          <p:spTgt spid="23557"/>
                        </p:tgtEl>
                        <p:attrNameLst>
                          <p:attrName>style.visibility</p:attrName>
                        </p:attrNameLst>
                      </p:cBhvr>
                      <p:to>
                        <p:strVal val="visible"/>
                      </p:to>
                    </p:set>
                    <p:anim calcmode="lin" valueType="num">
                      <p:cBhvr>
                        <p:cTn dur="500" fill="hold"/>
                        <p:tgtEl>
                          <p:spTgt spid="23557"/>
                        </p:tgtEl>
                        <p:attrNameLst>
                          <p:attrName>ppt_x</p:attrName>
                        </p:attrNameLst>
                      </p:cBhvr>
                      <p:tavLst>
                        <p:tav tm="0">
                          <p:val>
                            <p:strVal val="#ppt_x"/>
                          </p:val>
                        </p:tav>
                        <p:tav tm="100000">
                          <p:val>
                            <p:strVal val="#ppt_x"/>
                          </p:val>
                        </p:tav>
                      </p:tavLst>
                    </p:anim>
                    <p:anim calcmode="lin" valueType="num">
                      <p:cBhvr>
                        <p:cTn dur="500" fill="hold"/>
                        <p:tgtEl>
                          <p:spTgt spid="23557"/>
                        </p:tgtEl>
                        <p:attrNameLst>
                          <p:attrName>ppt_y</p:attrName>
                        </p:attrNameLst>
                      </p:cBhvr>
                      <p:tavLst>
                        <p:tav tm="0">
                          <p:val>
                            <p:strVal val="#ppt_y-#ppt_h/2"/>
                          </p:val>
                        </p:tav>
                        <p:tav tm="100000">
                          <p:val>
                            <p:strVal val="#ppt_y"/>
                          </p:val>
                        </p:tav>
                      </p:tavLst>
                    </p:anim>
                    <p:anim calcmode="lin" valueType="num">
                      <p:cBhvr>
                        <p:cTn dur="500" fill="hold"/>
                        <p:tgtEl>
                          <p:spTgt spid="23557"/>
                        </p:tgtEl>
                        <p:attrNameLst>
                          <p:attrName>ppt_w</p:attrName>
                        </p:attrNameLst>
                      </p:cBhvr>
                      <p:tavLst>
                        <p:tav tm="0">
                          <p:val>
                            <p:strVal val="#ppt_w"/>
                          </p:val>
                        </p:tav>
                        <p:tav tm="100000">
                          <p:val>
                            <p:strVal val="#ppt_w"/>
                          </p:val>
                        </p:tav>
                      </p:tavLst>
                    </p:anim>
                    <p:anim calcmode="lin" valueType="num">
                      <p:cBhvr>
                        <p:cTn dur="500" fill="hold"/>
                        <p:tgtEl>
                          <p:spTgt spid="23557"/>
                        </p:tgtEl>
                        <p:attrNameLst>
                          <p:attrName>ppt_h</p:attrName>
                        </p:attrNameLst>
                      </p:cBhvr>
                      <p:tavLst>
                        <p:tav tm="0">
                          <p:val>
                            <p:fltVal val="0"/>
                          </p:val>
                        </p:tav>
                        <p:tav tm="100000">
                          <p:val>
                            <p:strVal val="#ppt_h"/>
                          </p:val>
                        </p:tav>
                      </p:tavLst>
                    </p:anim>
                  </p:childTnLst>
                </p:cTn>
              </p:par>
            </p:tnLst>
          </p:tmpl>
          <p:tmpl lvl="3">
            <p:tnLst>
              <p:par>
                <p:cTn presetID="17" presetClass="entr" presetSubtype="1" fill="hold" nodeType="withEffect">
                  <p:stCondLst>
                    <p:cond delay="0"/>
                  </p:stCondLst>
                  <p:childTnLst>
                    <p:set>
                      <p:cBhvr>
                        <p:cTn dur="1" fill="hold">
                          <p:stCondLst>
                            <p:cond delay="0"/>
                          </p:stCondLst>
                        </p:cTn>
                        <p:tgtEl>
                          <p:spTgt spid="23557"/>
                        </p:tgtEl>
                        <p:attrNameLst>
                          <p:attrName>style.visibility</p:attrName>
                        </p:attrNameLst>
                      </p:cBhvr>
                      <p:to>
                        <p:strVal val="visible"/>
                      </p:to>
                    </p:set>
                    <p:anim calcmode="lin" valueType="num">
                      <p:cBhvr>
                        <p:cTn dur="500" fill="hold"/>
                        <p:tgtEl>
                          <p:spTgt spid="23557"/>
                        </p:tgtEl>
                        <p:attrNameLst>
                          <p:attrName>ppt_x</p:attrName>
                        </p:attrNameLst>
                      </p:cBhvr>
                      <p:tavLst>
                        <p:tav tm="0">
                          <p:val>
                            <p:strVal val="#ppt_x"/>
                          </p:val>
                        </p:tav>
                        <p:tav tm="100000">
                          <p:val>
                            <p:strVal val="#ppt_x"/>
                          </p:val>
                        </p:tav>
                      </p:tavLst>
                    </p:anim>
                    <p:anim calcmode="lin" valueType="num">
                      <p:cBhvr>
                        <p:cTn dur="500" fill="hold"/>
                        <p:tgtEl>
                          <p:spTgt spid="23557"/>
                        </p:tgtEl>
                        <p:attrNameLst>
                          <p:attrName>ppt_y</p:attrName>
                        </p:attrNameLst>
                      </p:cBhvr>
                      <p:tavLst>
                        <p:tav tm="0">
                          <p:val>
                            <p:strVal val="#ppt_y-#ppt_h/2"/>
                          </p:val>
                        </p:tav>
                        <p:tav tm="100000">
                          <p:val>
                            <p:strVal val="#ppt_y"/>
                          </p:val>
                        </p:tav>
                      </p:tavLst>
                    </p:anim>
                    <p:anim calcmode="lin" valueType="num">
                      <p:cBhvr>
                        <p:cTn dur="500" fill="hold"/>
                        <p:tgtEl>
                          <p:spTgt spid="23557"/>
                        </p:tgtEl>
                        <p:attrNameLst>
                          <p:attrName>ppt_w</p:attrName>
                        </p:attrNameLst>
                      </p:cBhvr>
                      <p:tavLst>
                        <p:tav tm="0">
                          <p:val>
                            <p:strVal val="#ppt_w"/>
                          </p:val>
                        </p:tav>
                        <p:tav tm="100000">
                          <p:val>
                            <p:strVal val="#ppt_w"/>
                          </p:val>
                        </p:tav>
                      </p:tavLst>
                    </p:anim>
                    <p:anim calcmode="lin" valueType="num">
                      <p:cBhvr>
                        <p:cTn dur="500" fill="hold"/>
                        <p:tgtEl>
                          <p:spTgt spid="23557"/>
                        </p:tgtEl>
                        <p:attrNameLst>
                          <p:attrName>ppt_h</p:attrName>
                        </p:attrNameLst>
                      </p:cBhvr>
                      <p:tavLst>
                        <p:tav tm="0">
                          <p:val>
                            <p:fltVal val="0"/>
                          </p:val>
                        </p:tav>
                        <p:tav tm="100000">
                          <p:val>
                            <p:strVal val="#ppt_h"/>
                          </p:val>
                        </p:tav>
                      </p:tavLst>
                    </p:anim>
                  </p:childTnLst>
                </p:cTn>
              </p:par>
            </p:tnLst>
          </p:tmpl>
        </p:tmplLst>
      </p:bldP>
    </p:bldLst>
  </p:timing>
  <p:txStyles>
    <p:titleStyle>
      <a:lvl1pPr algn="l" rtl="0" eaLnBrk="0" fontAlgn="base" hangingPunct="0">
        <a:spcBef>
          <a:spcPct val="0"/>
        </a:spcBef>
        <a:spcAft>
          <a:spcPct val="0"/>
        </a:spcAft>
        <a:defRPr sz="30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Arial Black" pitchFamily="34" charset="0"/>
        </a:defRPr>
      </a:lvl2pPr>
      <a:lvl3pPr algn="l" rtl="0" eaLnBrk="0" fontAlgn="base" hangingPunct="0">
        <a:spcBef>
          <a:spcPct val="0"/>
        </a:spcBef>
        <a:spcAft>
          <a:spcPct val="0"/>
        </a:spcAft>
        <a:defRPr sz="3000">
          <a:solidFill>
            <a:schemeClr val="tx2"/>
          </a:solidFill>
          <a:latin typeface="Arial Black" pitchFamily="34" charset="0"/>
        </a:defRPr>
      </a:lvl3pPr>
      <a:lvl4pPr algn="l" rtl="0" eaLnBrk="0" fontAlgn="base" hangingPunct="0">
        <a:spcBef>
          <a:spcPct val="0"/>
        </a:spcBef>
        <a:spcAft>
          <a:spcPct val="0"/>
        </a:spcAft>
        <a:defRPr sz="3000">
          <a:solidFill>
            <a:schemeClr val="tx2"/>
          </a:solidFill>
          <a:latin typeface="Arial Black" pitchFamily="34" charset="0"/>
        </a:defRPr>
      </a:lvl4pPr>
      <a:lvl5pPr algn="l" rtl="0" eaLnBrk="0" fontAlgn="base" hangingPunct="0">
        <a:spcBef>
          <a:spcPct val="0"/>
        </a:spcBef>
        <a:spcAft>
          <a:spcPct val="0"/>
        </a:spcAft>
        <a:defRPr sz="3000">
          <a:solidFill>
            <a:schemeClr val="tx2"/>
          </a:solidFill>
          <a:latin typeface="Arial Black" pitchFamily="34" charset="0"/>
        </a:defRPr>
      </a:lvl5pPr>
      <a:lvl6pPr marL="457200" algn="l" rtl="0" fontAlgn="base">
        <a:spcBef>
          <a:spcPct val="0"/>
        </a:spcBef>
        <a:spcAft>
          <a:spcPct val="0"/>
        </a:spcAft>
        <a:defRPr sz="3000">
          <a:solidFill>
            <a:schemeClr val="tx2"/>
          </a:solidFill>
          <a:latin typeface="Arial Black" pitchFamily="34" charset="0"/>
        </a:defRPr>
      </a:lvl6pPr>
      <a:lvl7pPr marL="914400" algn="l" rtl="0" fontAlgn="base">
        <a:spcBef>
          <a:spcPct val="0"/>
        </a:spcBef>
        <a:spcAft>
          <a:spcPct val="0"/>
        </a:spcAft>
        <a:defRPr sz="3000">
          <a:solidFill>
            <a:schemeClr val="tx2"/>
          </a:solidFill>
          <a:latin typeface="Arial Black" pitchFamily="34" charset="0"/>
        </a:defRPr>
      </a:lvl7pPr>
      <a:lvl8pPr marL="1371600" algn="l" rtl="0" fontAlgn="base">
        <a:spcBef>
          <a:spcPct val="0"/>
        </a:spcBef>
        <a:spcAft>
          <a:spcPct val="0"/>
        </a:spcAft>
        <a:defRPr sz="3000">
          <a:solidFill>
            <a:schemeClr val="tx2"/>
          </a:solidFill>
          <a:latin typeface="Arial Black" pitchFamily="34" charset="0"/>
        </a:defRPr>
      </a:lvl8pPr>
      <a:lvl9pPr marL="1828800" algn="l" rtl="0" fontAlgn="base">
        <a:spcBef>
          <a:spcPct val="0"/>
        </a:spcBef>
        <a:spcAft>
          <a:spcPct val="0"/>
        </a:spcAft>
        <a:defRPr sz="3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tx2"/>
        </a:buClr>
        <a:buSzPct val="150000"/>
        <a:buFont typeface="Wingdings" panose="05000000000000000000" pitchFamily="2" charset="2"/>
        <a:buChar char="•"/>
        <a:defRPr sz="2000">
          <a:solidFill>
            <a:schemeClr val="tx1"/>
          </a:solidFill>
          <a:latin typeface="+mn-lt"/>
          <a:ea typeface="+mn-ea"/>
          <a:cs typeface="+mn-cs"/>
        </a:defRPr>
      </a:lvl1pPr>
      <a:lvl2pPr marL="766763" indent="-382588" algn="l" rtl="0" eaLnBrk="0" fontAlgn="base" hangingPunct="0">
        <a:spcBef>
          <a:spcPct val="20000"/>
        </a:spcBef>
        <a:spcAft>
          <a:spcPct val="0"/>
        </a:spcAft>
        <a:buClr>
          <a:schemeClr val="tx2"/>
        </a:buClr>
        <a:buFont typeface="Wingdings" panose="05000000000000000000" pitchFamily="2" charset="2"/>
        <a:buChar char="n"/>
        <a:defRPr sz="2000">
          <a:solidFill>
            <a:schemeClr val="tx1"/>
          </a:solidFill>
          <a:latin typeface="+mn-lt"/>
        </a:defRPr>
      </a:lvl2pPr>
      <a:lvl3pPr marL="1520825" indent="-382588" algn="l" rtl="0" eaLnBrk="0" fontAlgn="base" hangingPunct="0">
        <a:spcBef>
          <a:spcPct val="20000"/>
        </a:spcBef>
        <a:spcAft>
          <a:spcPct val="0"/>
        </a:spcAft>
        <a:buClr>
          <a:schemeClr val="tx1"/>
        </a:buClr>
        <a:buChar char="–"/>
        <a:defRPr sz="2000">
          <a:solidFill>
            <a:schemeClr val="tx1"/>
          </a:solidFill>
          <a:latin typeface="+mn-lt"/>
        </a:defRPr>
      </a:lvl3pPr>
      <a:lvl4pPr marL="1939925"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359025"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816225"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3273425"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730625"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4187825"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hyperlink" Target="http://www.usergroup.org.uk/"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wmf"/><Relationship Id="rId4" Type="http://schemas.openxmlformats.org/officeDocument/2006/relationships/hyperlink" Target="mailto:admin@usergroup.org.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2492375"/>
            <a:ext cx="9144000" cy="1470025"/>
          </a:xfrm>
        </p:spPr>
        <p:txBody>
          <a:bodyPr lIns="91440" tIns="45720" rIns="91440" bIns="45720" anchor="ctr"/>
          <a:lstStyle/>
          <a:p>
            <a:pPr eaLnBrk="1" hangingPunct="1"/>
            <a:r>
              <a:rPr lang="en-GB" altLang="pl-PL" sz="2600" dirty="0" smtClean="0"/>
              <a:t>Portfolio Programme and Project Management Maturity Model (P3M3</a:t>
            </a:r>
            <a:r>
              <a:rPr lang="en-GB" altLang="pl-PL" sz="2600" baseline="30000" dirty="0" smtClean="0"/>
              <a:t>TM</a:t>
            </a:r>
            <a:r>
              <a:rPr lang="en-GB" altLang="pl-PL" sz="2600" dirty="0" smtClean="0"/>
              <a:t>)</a:t>
            </a:r>
            <a:br>
              <a:rPr lang="en-GB" altLang="pl-PL" sz="2600" dirty="0" smtClean="0"/>
            </a:br>
            <a:r>
              <a:rPr lang="en-GB" altLang="pl-PL" sz="2100" dirty="0" smtClean="0"/>
              <a:t>Alan </a:t>
            </a:r>
            <a:r>
              <a:rPr lang="en-GB" altLang="pl-PL" sz="2100" dirty="0" err="1" smtClean="0"/>
              <a:t>Harpham</a:t>
            </a:r>
            <a:r>
              <a:rPr lang="en-GB" altLang="pl-PL" sz="2100" dirty="0" smtClean="0"/>
              <a:t>, The APM Group</a:t>
            </a:r>
            <a:r>
              <a:rPr lang="en-GB" altLang="pl-PL" dirty="0" smtClean="0"/>
              <a:t> </a:t>
            </a:r>
          </a:p>
        </p:txBody>
      </p:sp>
      <p:sp>
        <p:nvSpPr>
          <p:cNvPr id="51203" name="Rectangle 3"/>
          <p:cNvSpPr>
            <a:spLocks noGrp="1" noChangeArrowheads="1"/>
          </p:cNvSpPr>
          <p:nvPr>
            <p:ph type="subTitle" idx="4294967295"/>
          </p:nvPr>
        </p:nvSpPr>
        <p:spPr>
          <a:xfrm>
            <a:off x="1371600" y="4581525"/>
            <a:ext cx="6400800" cy="2276475"/>
          </a:xfrm>
        </p:spPr>
        <p:txBody>
          <a:bodyPr lIns="91440" tIns="45720" rIns="91440" bIns="45720"/>
          <a:lstStyle/>
          <a:p>
            <a:pPr marL="0" indent="0" algn="ctr" eaLnBrk="1" hangingPunct="1">
              <a:lnSpc>
                <a:spcPct val="80000"/>
              </a:lnSpc>
              <a:buFont typeface="Wingdings" panose="05000000000000000000" pitchFamily="2" charset="2"/>
              <a:buNone/>
            </a:pPr>
            <a:r>
              <a:rPr lang="en-GB" altLang="pl-PL" sz="900" b="1" smtClean="0"/>
              <a:t>BPUG Workshops at Project Challenge are supported by:</a:t>
            </a:r>
            <a:r>
              <a:rPr lang="en-GB" altLang="pl-PL" sz="900" smtClean="0"/>
              <a:t> </a:t>
            </a:r>
          </a:p>
        </p:txBody>
      </p:sp>
      <p:pic>
        <p:nvPicPr>
          <p:cNvPr id="51204" name="Picture 4" descr="BPUG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3213" y="404813"/>
            <a:ext cx="3600450"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6" name="Picture 1030" descr="T:\TSO\Sales and Marketing\Marketing\OGC Marketing\Emily\Images\Logos\BPM_logo_oran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76500" y="4876800"/>
            <a:ext cx="4191000" cy="11985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itle 4"/>
          <p:cNvSpPr>
            <a:spLocks noGrp="1"/>
          </p:cNvSpPr>
          <p:nvPr>
            <p:ph type="ctrTitle" idx="4294967295"/>
          </p:nvPr>
        </p:nvSpPr>
        <p:spPr>
          <a:xfrm>
            <a:off x="4724400" y="2187575"/>
            <a:ext cx="3505200" cy="1470025"/>
          </a:xfrm>
        </p:spPr>
        <p:txBody>
          <a:bodyPr lIns="91440" tIns="45720" rIns="91440" bIns="45720" anchor="ctr"/>
          <a:lstStyle/>
          <a:p>
            <a:pPr eaLnBrk="1" hangingPunct="1"/>
            <a:r>
              <a:rPr lang="en-GB" altLang="pl-PL" sz="6600" b="1" smtClean="0">
                <a:solidFill>
                  <a:schemeClr val="tx1"/>
                </a:solidFill>
                <a:latin typeface="Arial" panose="020B0604020202020204" pitchFamily="34" charset="0"/>
              </a:rPr>
              <a:t>Rewrite</a:t>
            </a:r>
          </a:p>
        </p:txBody>
      </p:sp>
      <p:sp>
        <p:nvSpPr>
          <p:cNvPr id="3075" name="Subtitle 5"/>
          <p:cNvSpPr>
            <a:spLocks noGrp="1"/>
          </p:cNvSpPr>
          <p:nvPr>
            <p:ph type="subTitle" idx="4294967295"/>
          </p:nvPr>
        </p:nvSpPr>
        <p:spPr>
          <a:xfrm>
            <a:off x="179388" y="6308725"/>
            <a:ext cx="6461125" cy="382588"/>
          </a:xfrm>
        </p:spPr>
        <p:txBody>
          <a:bodyPr lIns="91440" tIns="45720" rIns="91440" bIns="45720"/>
          <a:lstStyle/>
          <a:p>
            <a:pPr marL="0" indent="0" eaLnBrk="1" hangingPunct="1">
              <a:buFont typeface="Wingdings" panose="05000000000000000000" pitchFamily="2" charset="2"/>
              <a:buNone/>
            </a:pPr>
            <a:r>
              <a:rPr lang="en-GB" altLang="pl-PL" sz="1600" b="1" smtClean="0">
                <a:solidFill>
                  <a:srgbClr val="898989"/>
                </a:solidFill>
              </a:rPr>
              <a:t>Rod Sowden – Lead Author</a:t>
            </a:r>
          </a:p>
        </p:txBody>
      </p:sp>
      <p:pic>
        <p:nvPicPr>
          <p:cNvPr id="3076" name="Picture 5" descr="C:\Documents and Settings\Michael Acaster\My Documents\AMB Stuff\Publications\Refresh Programme\P3M3 refresh\5171_P3M3Logo_V0_1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133600"/>
            <a:ext cx="4324350"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8" name="Group 6"/>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3080" name="Picture 1027" descr="C:\Documents and Settings\Michael Acaster\My Documents\Photos\July August 2007\HPIM142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81"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3085" name="Picture 1037" descr="C:\Documents and Settings\Michael Acaster\My Documents\AMB Stuff\Publications\Refresh Programme\P3M3 refresh\5171_P3M3Logo_V0_1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3075">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3075">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307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le 1"/>
          <p:cNvSpPr>
            <a:spLocks noGrp="1"/>
          </p:cNvSpPr>
          <p:nvPr>
            <p:ph type="title" idx="4294967295"/>
          </p:nvPr>
        </p:nvSpPr>
        <p:spPr/>
        <p:txBody>
          <a:bodyPr lIns="91440" tIns="45720" rIns="91440" bIns="45720" anchor="ctr"/>
          <a:lstStyle/>
          <a:p>
            <a:pPr eaLnBrk="1" hangingPunct="1"/>
            <a:r>
              <a:rPr lang="en-GB" altLang="pl-PL" smtClean="0"/>
              <a:t>The Team</a:t>
            </a:r>
          </a:p>
        </p:txBody>
      </p:sp>
      <p:sp>
        <p:nvSpPr>
          <p:cNvPr id="5123" name="Content Placeholder 2"/>
          <p:cNvSpPr>
            <a:spLocks noGrp="1"/>
          </p:cNvSpPr>
          <p:nvPr>
            <p:ph idx="4294967295"/>
          </p:nvPr>
        </p:nvSpPr>
        <p:spPr>
          <a:xfrm>
            <a:off x="381000" y="2133600"/>
            <a:ext cx="8305800" cy="3948113"/>
          </a:xfrm>
        </p:spPr>
        <p:txBody>
          <a:bodyPr lIns="91440" tIns="45720" rIns="91440" bIns="45720"/>
          <a:lstStyle/>
          <a:p>
            <a:pPr marL="0" indent="0" eaLnBrk="1" hangingPunct="1">
              <a:buFont typeface="Wingdings" panose="05000000000000000000" pitchFamily="2" charset="2"/>
              <a:buNone/>
            </a:pPr>
            <a:r>
              <a:rPr lang="en-GB" altLang="pl-PL" sz="3200" smtClean="0"/>
              <a:t>Mike Acaster – OGC SRO</a:t>
            </a:r>
          </a:p>
          <a:p>
            <a:pPr marL="0" indent="0" eaLnBrk="1" hangingPunct="1">
              <a:buFont typeface="Wingdings" panose="05000000000000000000" pitchFamily="2" charset="2"/>
              <a:buNone/>
            </a:pPr>
            <a:r>
              <a:rPr lang="en-GB" altLang="pl-PL" sz="3200" smtClean="0"/>
              <a:t>Alan Harpham – APMG Sponsor</a:t>
            </a:r>
          </a:p>
          <a:p>
            <a:pPr marL="0" indent="0" eaLnBrk="1" hangingPunct="1">
              <a:buFont typeface="Wingdings" panose="05000000000000000000" pitchFamily="2" charset="2"/>
              <a:buNone/>
            </a:pPr>
            <a:r>
              <a:rPr lang="en-GB" altLang="pl-PL" sz="3200" smtClean="0"/>
              <a:t>Rod Sowden – Lead Author </a:t>
            </a:r>
            <a:r>
              <a:rPr lang="en-GB" altLang="pl-PL" sz="2400" smtClean="0"/>
              <a:t>(Aspire Europe Ltd)</a:t>
            </a:r>
          </a:p>
          <a:p>
            <a:pPr marL="0" indent="0" eaLnBrk="1" hangingPunct="1">
              <a:buFont typeface="Wingdings" panose="05000000000000000000" pitchFamily="2" charset="2"/>
              <a:buNone/>
            </a:pPr>
            <a:r>
              <a:rPr lang="en-GB" altLang="pl-PL" sz="3200" smtClean="0"/>
              <a:t>Steve Clarke – Author </a:t>
            </a:r>
            <a:r>
              <a:rPr lang="en-GB" altLang="pl-PL" sz="2400" smtClean="0"/>
              <a:t>(Onemind Management Ltd)</a:t>
            </a:r>
          </a:p>
          <a:p>
            <a:pPr marL="0" indent="0" eaLnBrk="1" hangingPunct="1">
              <a:buFont typeface="Wingdings" panose="05000000000000000000" pitchFamily="2" charset="2"/>
              <a:buNone/>
            </a:pPr>
            <a:r>
              <a:rPr lang="en-GB" altLang="pl-PL" sz="3200" smtClean="0"/>
              <a:t>David Stuart Hinley – Author </a:t>
            </a:r>
            <a:r>
              <a:rPr lang="en-GB" altLang="pl-PL" sz="2400" smtClean="0"/>
              <a:t>(Enodatum Ltd)</a:t>
            </a:r>
          </a:p>
          <a:p>
            <a:pPr marL="0" indent="0" eaLnBrk="1" hangingPunct="1">
              <a:buFont typeface="Wingdings" panose="05000000000000000000" pitchFamily="2" charset="2"/>
              <a:buNone/>
            </a:pPr>
            <a:r>
              <a:rPr lang="en-GB" altLang="pl-PL" sz="3200" smtClean="0"/>
              <a:t>Paul Faulkner – Project Manager </a:t>
            </a:r>
            <a:r>
              <a:rPr lang="en-GB" altLang="pl-PL" sz="2400" smtClean="0"/>
              <a:t>(APMG)</a:t>
            </a:r>
          </a:p>
        </p:txBody>
      </p:sp>
      <p:grpSp>
        <p:nvGrpSpPr>
          <p:cNvPr id="5125" name="Group 5"/>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5127" name="Picture 1027" descr="C:\Documents and Settings\Michael Acaster\My Documents\Photos\July August 2007\HPIM1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8"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5132" name="Picture 1037" descr="C:\Documents and Settings\Michael Acaster\My Documents\AMB Stuff\Publications\Refresh Programme\P3M3 refresh\5171_P3M3Logo_V0_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5123">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5123">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5123">
                                            <p:txEl>
                                              <p:pRg st="0" end="0"/>
                                            </p:txEl>
                                          </p:spTgt>
                                        </p:tgtEl>
                                        <p:attrNameLst>
                                          <p:attrName>ppt_h</p:attrName>
                                        </p:attrNameLst>
                                      </p:cBhvr>
                                      <p:tavLst>
                                        <p:tav tm="0">
                                          <p:val>
                                            <p:fltVal val="0"/>
                                          </p:val>
                                        </p:tav>
                                        <p:tav tm="100000">
                                          <p:val>
                                            <p:strVal val="#ppt_h"/>
                                          </p:val>
                                        </p:tav>
                                      </p:tavLst>
                                    </p:anim>
                                  </p:childTnLst>
                                </p:cTn>
                              </p:par>
                            </p:childTnLst>
                          </p:cTn>
                        </p:par>
                        <p:par>
                          <p:cTn id="11" fill="hold" nodeType="afterGroup">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 calcmode="lin" valueType="num">
                                      <p:cBhvr>
                                        <p:cTn id="14"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5123">
                                            <p:txEl>
                                              <p:pRg st="1" end="1"/>
                                            </p:txEl>
                                          </p:spTgt>
                                        </p:tgtEl>
                                        <p:attrNameLst>
                                          <p:attrName>ppt_y</p:attrName>
                                        </p:attrNameLst>
                                      </p:cBhvr>
                                      <p:tavLst>
                                        <p:tav tm="0">
                                          <p:val>
                                            <p:strVal val="#ppt_y-#ppt_h/2"/>
                                          </p:val>
                                        </p:tav>
                                        <p:tav tm="100000">
                                          <p:val>
                                            <p:strVal val="#ppt_y"/>
                                          </p:val>
                                        </p:tav>
                                      </p:tavLst>
                                    </p:anim>
                                    <p:anim calcmode="lin" valueType="num">
                                      <p:cBhvr>
                                        <p:cTn id="16" dur="500" fill="hold"/>
                                        <p:tgtEl>
                                          <p:spTgt spid="5123">
                                            <p:txEl>
                                              <p:pRg st="1" end="1"/>
                                            </p:txEl>
                                          </p:spTgt>
                                        </p:tgtEl>
                                        <p:attrNameLst>
                                          <p:attrName>ppt_w</p:attrName>
                                        </p:attrNameLst>
                                      </p:cBhvr>
                                      <p:tavLst>
                                        <p:tav tm="0">
                                          <p:val>
                                            <p:strVal val="#ppt_w"/>
                                          </p:val>
                                        </p:tav>
                                        <p:tav tm="100000">
                                          <p:val>
                                            <p:strVal val="#ppt_w"/>
                                          </p:val>
                                        </p:tav>
                                      </p:tavLst>
                                    </p:anim>
                                    <p:anim calcmode="lin" valueType="num">
                                      <p:cBhvr>
                                        <p:cTn id="17" dur="500" fill="hold"/>
                                        <p:tgtEl>
                                          <p:spTgt spid="5123">
                                            <p:txEl>
                                              <p:pRg st="1" end="1"/>
                                            </p:txEl>
                                          </p:spTgt>
                                        </p:tgtEl>
                                        <p:attrNameLst>
                                          <p:attrName>ppt_h</p:attrName>
                                        </p:attrNameLst>
                                      </p:cBhvr>
                                      <p:tavLst>
                                        <p:tav tm="0">
                                          <p:val>
                                            <p:fltVal val="0"/>
                                          </p:val>
                                        </p:tav>
                                        <p:tav tm="100000">
                                          <p:val>
                                            <p:strVal val="#ppt_h"/>
                                          </p:val>
                                        </p:tav>
                                      </p:tavLst>
                                    </p:anim>
                                  </p:childTnLst>
                                </p:cTn>
                              </p:par>
                            </p:childTnLst>
                          </p:cTn>
                        </p:par>
                        <p:par>
                          <p:cTn id="18" fill="hold" nodeType="afterGroup">
                            <p:stCondLst>
                              <p:cond delay="1000"/>
                            </p:stCondLst>
                            <p:childTnLst>
                              <p:par>
                                <p:cTn id="19" presetID="17" presetClass="entr" presetSubtype="1" fill="hold" grpId="0" nodeType="afterEffect">
                                  <p:stCondLst>
                                    <p:cond delay="0"/>
                                  </p:stCondLst>
                                  <p:childTnLst>
                                    <p:set>
                                      <p:cBhvr>
                                        <p:cTn id="20" dur="1" fill="hold">
                                          <p:stCondLst>
                                            <p:cond delay="0"/>
                                          </p:stCondLst>
                                        </p:cTn>
                                        <p:tgtEl>
                                          <p:spTgt spid="5123">
                                            <p:txEl>
                                              <p:pRg st="2" end="2"/>
                                            </p:txEl>
                                          </p:spTgt>
                                        </p:tgtEl>
                                        <p:attrNameLst>
                                          <p:attrName>style.visibility</p:attrName>
                                        </p:attrNameLst>
                                      </p:cBhvr>
                                      <p:to>
                                        <p:strVal val="visible"/>
                                      </p:to>
                                    </p:set>
                                    <p:anim calcmode="lin" valueType="num">
                                      <p:cBhvr>
                                        <p:cTn id="21"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123">
                                            <p:txEl>
                                              <p:pRg st="2" end="2"/>
                                            </p:txEl>
                                          </p:spTgt>
                                        </p:tgtEl>
                                        <p:attrNameLst>
                                          <p:attrName>ppt_y</p:attrName>
                                        </p:attrNameLst>
                                      </p:cBhvr>
                                      <p:tavLst>
                                        <p:tav tm="0">
                                          <p:val>
                                            <p:strVal val="#ppt_y-#ppt_h/2"/>
                                          </p:val>
                                        </p:tav>
                                        <p:tav tm="100000">
                                          <p:val>
                                            <p:strVal val="#ppt_y"/>
                                          </p:val>
                                        </p:tav>
                                      </p:tavLst>
                                    </p:anim>
                                    <p:anim calcmode="lin" valueType="num">
                                      <p:cBhvr>
                                        <p:cTn id="23" dur="500" fill="hold"/>
                                        <p:tgtEl>
                                          <p:spTgt spid="5123">
                                            <p:txEl>
                                              <p:pRg st="2" end="2"/>
                                            </p:txEl>
                                          </p:spTgt>
                                        </p:tgtEl>
                                        <p:attrNameLst>
                                          <p:attrName>ppt_w</p:attrName>
                                        </p:attrNameLst>
                                      </p:cBhvr>
                                      <p:tavLst>
                                        <p:tav tm="0">
                                          <p:val>
                                            <p:strVal val="#ppt_w"/>
                                          </p:val>
                                        </p:tav>
                                        <p:tav tm="100000">
                                          <p:val>
                                            <p:strVal val="#ppt_w"/>
                                          </p:val>
                                        </p:tav>
                                      </p:tavLst>
                                    </p:anim>
                                    <p:anim calcmode="lin" valueType="num">
                                      <p:cBhvr>
                                        <p:cTn id="24" dur="500" fill="hold"/>
                                        <p:tgtEl>
                                          <p:spTgt spid="5123">
                                            <p:txEl>
                                              <p:pRg st="2" end="2"/>
                                            </p:txEl>
                                          </p:spTgt>
                                        </p:tgtEl>
                                        <p:attrNameLst>
                                          <p:attrName>ppt_h</p:attrName>
                                        </p:attrNameLst>
                                      </p:cBhvr>
                                      <p:tavLst>
                                        <p:tav tm="0">
                                          <p:val>
                                            <p:fltVal val="0"/>
                                          </p:val>
                                        </p:tav>
                                        <p:tav tm="100000">
                                          <p:val>
                                            <p:strVal val="#ppt_h"/>
                                          </p:val>
                                        </p:tav>
                                      </p:tavLst>
                                    </p:anim>
                                  </p:childTnLst>
                                </p:cTn>
                              </p:par>
                            </p:childTnLst>
                          </p:cTn>
                        </p:par>
                        <p:par>
                          <p:cTn id="25" fill="hold" nodeType="afterGroup">
                            <p:stCondLst>
                              <p:cond delay="1500"/>
                            </p:stCondLst>
                            <p:childTnLst>
                              <p:par>
                                <p:cTn id="26" presetID="17" presetClass="entr" presetSubtype="1" fill="hold" grpId="0" nodeType="after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 calcmode="lin" valueType="num">
                                      <p:cBhvr>
                                        <p:cTn id="28"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5123">
                                            <p:txEl>
                                              <p:pRg st="3" end="3"/>
                                            </p:txEl>
                                          </p:spTgt>
                                        </p:tgtEl>
                                        <p:attrNameLst>
                                          <p:attrName>ppt_y</p:attrName>
                                        </p:attrNameLst>
                                      </p:cBhvr>
                                      <p:tavLst>
                                        <p:tav tm="0">
                                          <p:val>
                                            <p:strVal val="#ppt_y-#ppt_h/2"/>
                                          </p:val>
                                        </p:tav>
                                        <p:tav tm="100000">
                                          <p:val>
                                            <p:strVal val="#ppt_y"/>
                                          </p:val>
                                        </p:tav>
                                      </p:tavLst>
                                    </p:anim>
                                    <p:anim calcmode="lin" valueType="num">
                                      <p:cBhvr>
                                        <p:cTn id="30" dur="500" fill="hold"/>
                                        <p:tgtEl>
                                          <p:spTgt spid="5123">
                                            <p:txEl>
                                              <p:pRg st="3" end="3"/>
                                            </p:txEl>
                                          </p:spTgt>
                                        </p:tgtEl>
                                        <p:attrNameLst>
                                          <p:attrName>ppt_w</p:attrName>
                                        </p:attrNameLst>
                                      </p:cBhvr>
                                      <p:tavLst>
                                        <p:tav tm="0">
                                          <p:val>
                                            <p:strVal val="#ppt_w"/>
                                          </p:val>
                                        </p:tav>
                                        <p:tav tm="100000">
                                          <p:val>
                                            <p:strVal val="#ppt_w"/>
                                          </p:val>
                                        </p:tav>
                                      </p:tavLst>
                                    </p:anim>
                                    <p:anim calcmode="lin" valueType="num">
                                      <p:cBhvr>
                                        <p:cTn id="31" dur="500" fill="hold"/>
                                        <p:tgtEl>
                                          <p:spTgt spid="5123">
                                            <p:txEl>
                                              <p:pRg st="3" end="3"/>
                                            </p:txEl>
                                          </p:spTgt>
                                        </p:tgtEl>
                                        <p:attrNameLst>
                                          <p:attrName>ppt_h</p:attrName>
                                        </p:attrNameLst>
                                      </p:cBhvr>
                                      <p:tavLst>
                                        <p:tav tm="0">
                                          <p:val>
                                            <p:fltVal val="0"/>
                                          </p:val>
                                        </p:tav>
                                        <p:tav tm="100000">
                                          <p:val>
                                            <p:strVal val="#ppt_h"/>
                                          </p:val>
                                        </p:tav>
                                      </p:tavLst>
                                    </p:anim>
                                  </p:childTnLst>
                                </p:cTn>
                              </p:par>
                            </p:childTnLst>
                          </p:cTn>
                        </p:par>
                        <p:par>
                          <p:cTn id="32" fill="hold" nodeType="afterGroup">
                            <p:stCondLst>
                              <p:cond delay="2000"/>
                            </p:stCondLst>
                            <p:childTnLst>
                              <p:par>
                                <p:cTn id="33" presetID="17" presetClass="entr" presetSubtype="1" fill="hold" grpId="0" nodeType="afterEffect">
                                  <p:stCondLst>
                                    <p:cond delay="0"/>
                                  </p:stCondLst>
                                  <p:childTnLst>
                                    <p:set>
                                      <p:cBhvr>
                                        <p:cTn id="34" dur="1" fill="hold">
                                          <p:stCondLst>
                                            <p:cond delay="0"/>
                                          </p:stCondLst>
                                        </p:cTn>
                                        <p:tgtEl>
                                          <p:spTgt spid="5123">
                                            <p:txEl>
                                              <p:pRg st="4" end="4"/>
                                            </p:txEl>
                                          </p:spTgt>
                                        </p:tgtEl>
                                        <p:attrNameLst>
                                          <p:attrName>style.visibility</p:attrName>
                                        </p:attrNameLst>
                                      </p:cBhvr>
                                      <p:to>
                                        <p:strVal val="visible"/>
                                      </p:to>
                                    </p:set>
                                    <p:anim calcmode="lin" valueType="num">
                                      <p:cBhvr>
                                        <p:cTn id="35"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5123">
                                            <p:txEl>
                                              <p:pRg st="4" end="4"/>
                                            </p:txEl>
                                          </p:spTgt>
                                        </p:tgtEl>
                                        <p:attrNameLst>
                                          <p:attrName>ppt_y</p:attrName>
                                        </p:attrNameLst>
                                      </p:cBhvr>
                                      <p:tavLst>
                                        <p:tav tm="0">
                                          <p:val>
                                            <p:strVal val="#ppt_y-#ppt_h/2"/>
                                          </p:val>
                                        </p:tav>
                                        <p:tav tm="100000">
                                          <p:val>
                                            <p:strVal val="#ppt_y"/>
                                          </p:val>
                                        </p:tav>
                                      </p:tavLst>
                                    </p:anim>
                                    <p:anim calcmode="lin" valueType="num">
                                      <p:cBhvr>
                                        <p:cTn id="37" dur="500" fill="hold"/>
                                        <p:tgtEl>
                                          <p:spTgt spid="5123">
                                            <p:txEl>
                                              <p:pRg st="4" end="4"/>
                                            </p:txEl>
                                          </p:spTgt>
                                        </p:tgtEl>
                                        <p:attrNameLst>
                                          <p:attrName>ppt_w</p:attrName>
                                        </p:attrNameLst>
                                      </p:cBhvr>
                                      <p:tavLst>
                                        <p:tav tm="0">
                                          <p:val>
                                            <p:strVal val="#ppt_w"/>
                                          </p:val>
                                        </p:tav>
                                        <p:tav tm="100000">
                                          <p:val>
                                            <p:strVal val="#ppt_w"/>
                                          </p:val>
                                        </p:tav>
                                      </p:tavLst>
                                    </p:anim>
                                    <p:anim calcmode="lin" valueType="num">
                                      <p:cBhvr>
                                        <p:cTn id="38" dur="500" fill="hold"/>
                                        <p:tgtEl>
                                          <p:spTgt spid="5123">
                                            <p:txEl>
                                              <p:pRg st="4" end="4"/>
                                            </p:txEl>
                                          </p:spTgt>
                                        </p:tgtEl>
                                        <p:attrNameLst>
                                          <p:attrName>ppt_h</p:attrName>
                                        </p:attrNameLst>
                                      </p:cBhvr>
                                      <p:tavLst>
                                        <p:tav tm="0">
                                          <p:val>
                                            <p:fltVal val="0"/>
                                          </p:val>
                                        </p:tav>
                                        <p:tav tm="100000">
                                          <p:val>
                                            <p:strVal val="#ppt_h"/>
                                          </p:val>
                                        </p:tav>
                                      </p:tavLst>
                                    </p:anim>
                                  </p:childTnLst>
                                </p:cTn>
                              </p:par>
                            </p:childTnLst>
                          </p:cTn>
                        </p:par>
                        <p:par>
                          <p:cTn id="39" fill="hold" nodeType="afterGroup">
                            <p:stCondLst>
                              <p:cond delay="2500"/>
                            </p:stCondLst>
                            <p:childTnLst>
                              <p:par>
                                <p:cTn id="40" presetID="17" presetClass="entr" presetSubtype="1" fill="hold" grpId="0" nodeType="afterEffect">
                                  <p:stCondLst>
                                    <p:cond delay="0"/>
                                  </p:stCondLst>
                                  <p:childTnLst>
                                    <p:set>
                                      <p:cBhvr>
                                        <p:cTn id="41" dur="1" fill="hold">
                                          <p:stCondLst>
                                            <p:cond delay="0"/>
                                          </p:stCondLst>
                                        </p:cTn>
                                        <p:tgtEl>
                                          <p:spTgt spid="5123">
                                            <p:txEl>
                                              <p:pRg st="5" end="5"/>
                                            </p:txEl>
                                          </p:spTgt>
                                        </p:tgtEl>
                                        <p:attrNameLst>
                                          <p:attrName>style.visibility</p:attrName>
                                        </p:attrNameLst>
                                      </p:cBhvr>
                                      <p:to>
                                        <p:strVal val="visible"/>
                                      </p:to>
                                    </p:set>
                                    <p:anim calcmode="lin" valueType="num">
                                      <p:cBhvr>
                                        <p:cTn id="42"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43" dur="500" fill="hold"/>
                                        <p:tgtEl>
                                          <p:spTgt spid="5123">
                                            <p:txEl>
                                              <p:pRg st="5" end="5"/>
                                            </p:txEl>
                                          </p:spTgt>
                                        </p:tgtEl>
                                        <p:attrNameLst>
                                          <p:attrName>ppt_y</p:attrName>
                                        </p:attrNameLst>
                                      </p:cBhvr>
                                      <p:tavLst>
                                        <p:tav tm="0">
                                          <p:val>
                                            <p:strVal val="#ppt_y-#ppt_h/2"/>
                                          </p:val>
                                        </p:tav>
                                        <p:tav tm="100000">
                                          <p:val>
                                            <p:strVal val="#ppt_y"/>
                                          </p:val>
                                        </p:tav>
                                      </p:tavLst>
                                    </p:anim>
                                    <p:anim calcmode="lin" valueType="num">
                                      <p:cBhvr>
                                        <p:cTn id="44" dur="500" fill="hold"/>
                                        <p:tgtEl>
                                          <p:spTgt spid="5123">
                                            <p:txEl>
                                              <p:pRg st="5" end="5"/>
                                            </p:txEl>
                                          </p:spTgt>
                                        </p:tgtEl>
                                        <p:attrNameLst>
                                          <p:attrName>ppt_w</p:attrName>
                                        </p:attrNameLst>
                                      </p:cBhvr>
                                      <p:tavLst>
                                        <p:tav tm="0">
                                          <p:val>
                                            <p:strVal val="#ppt_w"/>
                                          </p:val>
                                        </p:tav>
                                        <p:tav tm="100000">
                                          <p:val>
                                            <p:strVal val="#ppt_w"/>
                                          </p:val>
                                        </p:tav>
                                      </p:tavLst>
                                    </p:anim>
                                    <p:anim calcmode="lin" valueType="num">
                                      <p:cBhvr>
                                        <p:cTn id="45" dur="500" fill="hold"/>
                                        <p:tgtEl>
                                          <p:spTgt spid="512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lIns="91440" tIns="45720" rIns="91440" bIns="45720" anchor="ctr"/>
          <a:lstStyle/>
          <a:p>
            <a:pPr eaLnBrk="1" hangingPunct="1"/>
            <a:r>
              <a:rPr lang="en-GB" altLang="pl-PL" smtClean="0"/>
              <a:t>Objectives &amp; Scope</a:t>
            </a:r>
          </a:p>
        </p:txBody>
      </p:sp>
      <p:sp>
        <p:nvSpPr>
          <p:cNvPr id="3" name="Content Placeholder 2"/>
          <p:cNvSpPr>
            <a:spLocks noGrp="1"/>
          </p:cNvSpPr>
          <p:nvPr>
            <p:ph idx="4294967295"/>
          </p:nvPr>
        </p:nvSpPr>
        <p:spPr/>
        <p:txBody>
          <a:bodyPr lIns="91440" tIns="45720" rIns="91440" bIns="45720">
            <a:normAutofit/>
          </a:bodyPr>
          <a:lstStyle/>
          <a:p>
            <a:pPr marL="0" indent="0" eaLnBrk="1" hangingPunct="1">
              <a:buFont typeface="Wingdings" panose="05000000000000000000" pitchFamily="2" charset="2"/>
              <a:buChar char="§"/>
            </a:pPr>
            <a:r>
              <a:rPr lang="en-GB" altLang="pl-PL" sz="1700" smtClean="0"/>
              <a:t>Restructure the model to improve </a:t>
            </a:r>
            <a:r>
              <a:rPr lang="en-GB" altLang="pl-PL" sz="1700" b="1" i="1" smtClean="0">
                <a:solidFill>
                  <a:srgbClr val="FF0000"/>
                </a:solidFill>
              </a:rPr>
              <a:t>accessibility and usability</a:t>
            </a:r>
          </a:p>
          <a:p>
            <a:pPr marL="0" indent="0" eaLnBrk="1" hangingPunct="1">
              <a:buFont typeface="Wingdings" panose="05000000000000000000" pitchFamily="2" charset="2"/>
              <a:buChar char="§"/>
            </a:pPr>
            <a:r>
              <a:rPr lang="en-GB" altLang="pl-PL" sz="1700" b="1" i="1" smtClean="0">
                <a:solidFill>
                  <a:srgbClr val="FF0000"/>
                </a:solidFill>
              </a:rPr>
              <a:t>Align the content </a:t>
            </a:r>
            <a:r>
              <a:rPr lang="en-GB" altLang="pl-PL" sz="1700" smtClean="0"/>
              <a:t>of the model with the refreshed MSP, M_o_R, OGC Gateway and revised portfolio management guidance</a:t>
            </a:r>
          </a:p>
          <a:p>
            <a:pPr marL="0" indent="0" eaLnBrk="1" hangingPunct="1">
              <a:buFont typeface="Wingdings" panose="05000000000000000000" pitchFamily="2" charset="2"/>
              <a:buChar char="§"/>
            </a:pPr>
            <a:r>
              <a:rPr lang="en-GB" altLang="pl-PL" sz="1700" smtClean="0"/>
              <a:t>Where appropriate align the content of the model with the </a:t>
            </a:r>
            <a:r>
              <a:rPr lang="en-GB" altLang="pl-PL" sz="1700" b="1" i="1" smtClean="0">
                <a:solidFill>
                  <a:srgbClr val="FF0000"/>
                </a:solidFill>
              </a:rPr>
              <a:t>emerging OGC procurement guidance</a:t>
            </a:r>
          </a:p>
          <a:p>
            <a:pPr marL="0" indent="0" eaLnBrk="1" hangingPunct="1">
              <a:buFont typeface="Wingdings" panose="05000000000000000000" pitchFamily="2" charset="2"/>
              <a:buChar char="§"/>
            </a:pPr>
            <a:r>
              <a:rPr lang="en-GB" altLang="pl-PL" sz="1700" smtClean="0"/>
              <a:t>Develop a new </a:t>
            </a:r>
            <a:r>
              <a:rPr lang="en-GB" altLang="pl-PL" sz="1700" b="1" i="1" smtClean="0">
                <a:solidFill>
                  <a:srgbClr val="FF0000"/>
                </a:solidFill>
              </a:rPr>
              <a:t>introduction and revise supporting guidance </a:t>
            </a:r>
            <a:r>
              <a:rPr lang="en-GB" altLang="pl-PL" sz="1700" smtClean="0"/>
              <a:t>on the use of the model and the self assessment questionnaire </a:t>
            </a:r>
          </a:p>
          <a:p>
            <a:pPr marL="0" indent="0" eaLnBrk="1" hangingPunct="1">
              <a:buFont typeface="Wingdings" panose="05000000000000000000" pitchFamily="2" charset="2"/>
              <a:buChar char="§"/>
            </a:pPr>
            <a:r>
              <a:rPr lang="en-GB" altLang="pl-PL" sz="1700" smtClean="0"/>
              <a:t>The new standard should be </a:t>
            </a:r>
            <a:r>
              <a:rPr lang="en-GB" altLang="pl-PL" sz="1700" b="1" i="1" smtClean="0">
                <a:solidFill>
                  <a:srgbClr val="FF0000"/>
                </a:solidFill>
              </a:rPr>
              <a:t>able to be used thematically</a:t>
            </a:r>
            <a:r>
              <a:rPr lang="en-GB" altLang="pl-PL" sz="1700" smtClean="0"/>
              <a:t> i.e. to establish the maturity of the organisation's processes such as business case, planning, reporting and so on.</a:t>
            </a:r>
          </a:p>
          <a:p>
            <a:pPr marL="0" indent="0" eaLnBrk="1" hangingPunct="1">
              <a:buFont typeface="Wingdings" panose="05000000000000000000" pitchFamily="2" charset="2"/>
              <a:buChar char="§"/>
            </a:pPr>
            <a:r>
              <a:rPr lang="en-GB" altLang="pl-PL" sz="1700" smtClean="0"/>
              <a:t>A model covering portfolio, programme or project management maturity that can also deal with the </a:t>
            </a:r>
            <a:r>
              <a:rPr lang="en-GB" altLang="pl-PL" sz="1700" b="1" i="1" smtClean="0">
                <a:solidFill>
                  <a:srgbClr val="FF0000"/>
                </a:solidFill>
              </a:rPr>
              <a:t>component themes individually</a:t>
            </a:r>
          </a:p>
          <a:p>
            <a:pPr marL="0" indent="0" eaLnBrk="1" hangingPunct="1">
              <a:buFont typeface="Wingdings" panose="05000000000000000000" pitchFamily="2" charset="2"/>
              <a:buChar char="§"/>
            </a:pPr>
            <a:r>
              <a:rPr lang="en-GB" altLang="pl-PL" sz="1700" smtClean="0"/>
              <a:t>An initial </a:t>
            </a:r>
            <a:r>
              <a:rPr lang="en-GB" altLang="pl-PL" sz="1700" b="1" i="1" smtClean="0">
                <a:solidFill>
                  <a:srgbClr val="FF0000"/>
                </a:solidFill>
              </a:rPr>
              <a:t>self-assessment questionnaire </a:t>
            </a:r>
            <a:r>
              <a:rPr lang="en-GB" altLang="pl-PL" sz="1700" smtClean="0"/>
              <a:t>that can be downloaded via the internet</a:t>
            </a:r>
          </a:p>
          <a:p>
            <a:pPr marL="0" indent="0" eaLnBrk="1" hangingPunct="1">
              <a:buFont typeface="Wingdings" panose="05000000000000000000" pitchFamily="2" charset="2"/>
              <a:buChar char="§"/>
            </a:pPr>
            <a:r>
              <a:rPr lang="en-GB" altLang="pl-PL" sz="1700" b="1" i="1" smtClean="0">
                <a:solidFill>
                  <a:srgbClr val="FF0000"/>
                </a:solidFill>
              </a:rPr>
              <a:t>Consistent with original</a:t>
            </a:r>
            <a:r>
              <a:rPr lang="en-GB" altLang="pl-PL" sz="1700" smtClean="0">
                <a:solidFill>
                  <a:srgbClr val="FF0000"/>
                </a:solidFill>
              </a:rPr>
              <a:t>, </a:t>
            </a:r>
            <a:r>
              <a:rPr lang="en-GB" altLang="pl-PL" sz="1700" smtClean="0"/>
              <a:t>i.e, investments in assessments will not be lost</a:t>
            </a:r>
          </a:p>
          <a:p>
            <a:pPr marL="0" indent="0" eaLnBrk="1" hangingPunct="1">
              <a:buFont typeface="Wingdings" panose="05000000000000000000" pitchFamily="2" charset="2"/>
              <a:buNone/>
            </a:pPr>
            <a:endParaRPr lang="en-GB" altLang="pl-PL" sz="1700" smtClean="0"/>
          </a:p>
        </p:txBody>
      </p:sp>
      <p:grpSp>
        <p:nvGrpSpPr>
          <p:cNvPr id="6149" name="Group 5"/>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6151" name="Picture 1027" descr="C:\Documents and Settings\Michael Acaster\My Documents\Photos\July August 2007\HPIM1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2"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6156" name="Picture 1037" descr="C:\Documents and Settings\Michael Acaster\My Documents\AMB Stuff\Publications\Refresh Programme\P3M3 refresh\5171_P3M3Logo_V0_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3">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11" fill="hold" nodeType="afterGroup">
                            <p:stCondLst>
                              <p:cond delay="500"/>
                            </p:stCondLst>
                            <p:childTnLst>
                              <p:par>
                                <p:cTn id="12" presetID="17" presetClass="entr" presetSubtype="1"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ppt_h/2"/>
                                          </p:val>
                                        </p:tav>
                                        <p:tav tm="100000">
                                          <p:val>
                                            <p:strVal val="#ppt_y"/>
                                          </p:val>
                                        </p:tav>
                                      </p:tavLst>
                                    </p:anim>
                                    <p:anim calcmode="lin" valueType="num">
                                      <p:cBhvr>
                                        <p:cTn id="16" dur="500" fill="hold"/>
                                        <p:tgtEl>
                                          <p:spTgt spid="3">
                                            <p:txEl>
                                              <p:pRg st="1" end="1"/>
                                            </p:txEl>
                                          </p:spTgt>
                                        </p:tgtEl>
                                        <p:attrNameLst>
                                          <p:attrName>ppt_w</p:attrName>
                                        </p:attrNameLst>
                                      </p:cBhvr>
                                      <p:tavLst>
                                        <p:tav tm="0">
                                          <p:val>
                                            <p:strVal val="#ppt_w"/>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8" fill="hold" nodeType="afterGroup">
                            <p:stCondLst>
                              <p:cond delay="1000"/>
                            </p:stCondLst>
                            <p:childTnLst>
                              <p:par>
                                <p:cTn id="19" presetID="17" presetClass="entr" presetSubtype="1"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ppt_h/2"/>
                                          </p:val>
                                        </p:tav>
                                        <p:tav tm="100000">
                                          <p:val>
                                            <p:strVal val="#ppt_y"/>
                                          </p:val>
                                        </p:tav>
                                      </p:tavLst>
                                    </p:anim>
                                    <p:anim calcmode="lin" valueType="num">
                                      <p:cBhvr>
                                        <p:cTn id="23" dur="500" fill="hold"/>
                                        <p:tgtEl>
                                          <p:spTgt spid="3">
                                            <p:txEl>
                                              <p:pRg st="2" end="2"/>
                                            </p:txEl>
                                          </p:spTgt>
                                        </p:tgtEl>
                                        <p:attrNameLst>
                                          <p:attrName>ppt_w</p:attrName>
                                        </p:attrNameLst>
                                      </p:cBhvr>
                                      <p:tavLst>
                                        <p:tav tm="0">
                                          <p:val>
                                            <p:strVal val="#ppt_w"/>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5" fill="hold" nodeType="afterGroup">
                            <p:stCondLst>
                              <p:cond delay="1500"/>
                            </p:stCondLst>
                            <p:childTnLst>
                              <p:par>
                                <p:cTn id="26" presetID="17" presetClass="entr" presetSubtype="1"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3">
                                            <p:txEl>
                                              <p:pRg st="3" end="3"/>
                                            </p:txEl>
                                          </p:spTgt>
                                        </p:tgtEl>
                                        <p:attrNameLst>
                                          <p:attrName>ppt_y</p:attrName>
                                        </p:attrNameLst>
                                      </p:cBhvr>
                                      <p:tavLst>
                                        <p:tav tm="0">
                                          <p:val>
                                            <p:strVal val="#ppt_y-#ppt_h/2"/>
                                          </p:val>
                                        </p:tav>
                                        <p:tav tm="100000">
                                          <p:val>
                                            <p:strVal val="#ppt_y"/>
                                          </p:val>
                                        </p:tav>
                                      </p:tavLst>
                                    </p:anim>
                                    <p:anim calcmode="lin" valueType="num">
                                      <p:cBhvr>
                                        <p:cTn id="30" dur="500" fill="hold"/>
                                        <p:tgtEl>
                                          <p:spTgt spid="3">
                                            <p:txEl>
                                              <p:pRg st="3" end="3"/>
                                            </p:txEl>
                                          </p:spTgt>
                                        </p:tgtEl>
                                        <p:attrNameLst>
                                          <p:attrName>ppt_w</p:attrName>
                                        </p:attrNameLst>
                                      </p:cBhvr>
                                      <p:tavLst>
                                        <p:tav tm="0">
                                          <p:val>
                                            <p:strVal val="#ppt_w"/>
                                          </p:val>
                                        </p:tav>
                                        <p:tav tm="100000">
                                          <p:val>
                                            <p:strVal val="#ppt_w"/>
                                          </p:val>
                                        </p:tav>
                                      </p:tavLst>
                                    </p:anim>
                                    <p:anim calcmode="lin" valueType="num">
                                      <p:cBhvr>
                                        <p:cTn id="31"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32" fill="hold" nodeType="afterGroup">
                            <p:stCondLst>
                              <p:cond delay="2000"/>
                            </p:stCondLst>
                            <p:childTnLst>
                              <p:par>
                                <p:cTn id="33" presetID="17" presetClass="entr" presetSubtype="1"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ppt_h/2"/>
                                          </p:val>
                                        </p:tav>
                                        <p:tav tm="100000">
                                          <p:val>
                                            <p:strVal val="#ppt_y"/>
                                          </p:val>
                                        </p:tav>
                                      </p:tavLst>
                                    </p:anim>
                                    <p:anim calcmode="lin" valueType="num">
                                      <p:cBhvr>
                                        <p:cTn id="37" dur="500" fill="hold"/>
                                        <p:tgtEl>
                                          <p:spTgt spid="3">
                                            <p:txEl>
                                              <p:pRg st="4" end="4"/>
                                            </p:txEl>
                                          </p:spTgt>
                                        </p:tgtEl>
                                        <p:attrNameLst>
                                          <p:attrName>ppt_w</p:attrName>
                                        </p:attrNameLst>
                                      </p:cBhvr>
                                      <p:tavLst>
                                        <p:tav tm="0">
                                          <p:val>
                                            <p:strVal val="#ppt_w"/>
                                          </p:val>
                                        </p:tav>
                                        <p:tav tm="100000">
                                          <p:val>
                                            <p:strVal val="#ppt_w"/>
                                          </p:val>
                                        </p:tav>
                                      </p:tavLst>
                                    </p:anim>
                                    <p:anim calcmode="lin" valueType="num">
                                      <p:cBhvr>
                                        <p:cTn id="3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39" fill="hold" nodeType="afterGroup">
                            <p:stCondLst>
                              <p:cond delay="2500"/>
                            </p:stCondLst>
                            <p:childTnLst>
                              <p:par>
                                <p:cTn id="40" presetID="17" presetClass="entr" presetSubtype="1"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500" fill="hold"/>
                                        <p:tgtEl>
                                          <p:spTgt spid="3">
                                            <p:txEl>
                                              <p:pRg st="5" end="5"/>
                                            </p:txEl>
                                          </p:spTgt>
                                        </p:tgtEl>
                                        <p:attrNameLst>
                                          <p:attrName>ppt_y</p:attrName>
                                        </p:attrNameLst>
                                      </p:cBhvr>
                                      <p:tavLst>
                                        <p:tav tm="0">
                                          <p:val>
                                            <p:strVal val="#ppt_y-#ppt_h/2"/>
                                          </p:val>
                                        </p:tav>
                                        <p:tav tm="100000">
                                          <p:val>
                                            <p:strVal val="#ppt_y"/>
                                          </p:val>
                                        </p:tav>
                                      </p:tavLst>
                                    </p:anim>
                                    <p:anim calcmode="lin" valueType="num">
                                      <p:cBhvr>
                                        <p:cTn id="44" dur="500" fill="hold"/>
                                        <p:tgtEl>
                                          <p:spTgt spid="3">
                                            <p:txEl>
                                              <p:pRg st="5" end="5"/>
                                            </p:txEl>
                                          </p:spTgt>
                                        </p:tgtEl>
                                        <p:attrNameLst>
                                          <p:attrName>ppt_w</p:attrName>
                                        </p:attrNameLst>
                                      </p:cBhvr>
                                      <p:tavLst>
                                        <p:tav tm="0">
                                          <p:val>
                                            <p:strVal val="#ppt_w"/>
                                          </p:val>
                                        </p:tav>
                                        <p:tav tm="100000">
                                          <p:val>
                                            <p:strVal val="#ppt_w"/>
                                          </p:val>
                                        </p:tav>
                                      </p:tavLst>
                                    </p:anim>
                                    <p:anim calcmode="lin" valueType="num">
                                      <p:cBhvr>
                                        <p:cTn id="45"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46" fill="hold" nodeType="afterGroup">
                            <p:stCondLst>
                              <p:cond delay="3000"/>
                            </p:stCondLst>
                            <p:childTnLst>
                              <p:par>
                                <p:cTn id="47" presetID="17" presetClass="entr" presetSubtype="1"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500" fill="hold"/>
                                        <p:tgtEl>
                                          <p:spTgt spid="3">
                                            <p:txEl>
                                              <p:pRg st="6" end="6"/>
                                            </p:txEl>
                                          </p:spTgt>
                                        </p:tgtEl>
                                        <p:attrNameLst>
                                          <p:attrName>ppt_y</p:attrName>
                                        </p:attrNameLst>
                                      </p:cBhvr>
                                      <p:tavLst>
                                        <p:tav tm="0">
                                          <p:val>
                                            <p:strVal val="#ppt_y-#ppt_h/2"/>
                                          </p:val>
                                        </p:tav>
                                        <p:tav tm="100000">
                                          <p:val>
                                            <p:strVal val="#ppt_y"/>
                                          </p:val>
                                        </p:tav>
                                      </p:tavLst>
                                    </p:anim>
                                    <p:anim calcmode="lin" valueType="num">
                                      <p:cBhvr>
                                        <p:cTn id="51" dur="500" fill="hold"/>
                                        <p:tgtEl>
                                          <p:spTgt spid="3">
                                            <p:txEl>
                                              <p:pRg st="6" end="6"/>
                                            </p:txEl>
                                          </p:spTgt>
                                        </p:tgtEl>
                                        <p:attrNameLst>
                                          <p:attrName>ppt_w</p:attrName>
                                        </p:attrNameLst>
                                      </p:cBhvr>
                                      <p:tavLst>
                                        <p:tav tm="0">
                                          <p:val>
                                            <p:strVal val="#ppt_w"/>
                                          </p:val>
                                        </p:tav>
                                        <p:tav tm="100000">
                                          <p:val>
                                            <p:strVal val="#ppt_w"/>
                                          </p:val>
                                        </p:tav>
                                      </p:tavLst>
                                    </p:anim>
                                    <p:anim calcmode="lin" valueType="num">
                                      <p:cBhvr>
                                        <p:cTn id="52"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par>
                          <p:cTn id="53" fill="hold" nodeType="afterGroup">
                            <p:stCondLst>
                              <p:cond delay="3500"/>
                            </p:stCondLst>
                            <p:childTnLst>
                              <p:par>
                                <p:cTn id="54" presetID="17" presetClass="entr" presetSubtype="1" fill="hold" grpId="0" nodeType="after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7" end="7"/>
                                            </p:txEl>
                                          </p:spTgt>
                                        </p:tgtEl>
                                        <p:attrNameLst>
                                          <p:attrName>ppt_y</p:attrName>
                                        </p:attrNameLst>
                                      </p:cBhvr>
                                      <p:tavLst>
                                        <p:tav tm="0">
                                          <p:val>
                                            <p:strVal val="#ppt_y-#ppt_h/2"/>
                                          </p:val>
                                        </p:tav>
                                        <p:tav tm="100000">
                                          <p:val>
                                            <p:strVal val="#ppt_y"/>
                                          </p:val>
                                        </p:tav>
                                      </p:tavLst>
                                    </p:anim>
                                    <p:anim calcmode="lin" valueType="num">
                                      <p:cBhvr>
                                        <p:cTn id="58" dur="500" fill="hold"/>
                                        <p:tgtEl>
                                          <p:spTgt spid="3">
                                            <p:txEl>
                                              <p:pRg st="7" end="7"/>
                                            </p:txEl>
                                          </p:spTgt>
                                        </p:tgtEl>
                                        <p:attrNameLst>
                                          <p:attrName>ppt_w</p:attrName>
                                        </p:attrNameLst>
                                      </p:cBhvr>
                                      <p:tavLst>
                                        <p:tav tm="0">
                                          <p:val>
                                            <p:strVal val="#ppt_w"/>
                                          </p:val>
                                        </p:tav>
                                        <p:tav tm="100000">
                                          <p:val>
                                            <p:strVal val="#ppt_w"/>
                                          </p:val>
                                        </p:tav>
                                      </p:tavLst>
                                    </p:anim>
                                    <p:anim calcmode="lin" valueType="num">
                                      <p:cBhvr>
                                        <p:cTn id="59"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Title 1"/>
          <p:cNvSpPr>
            <a:spLocks noGrp="1"/>
          </p:cNvSpPr>
          <p:nvPr>
            <p:ph type="title" idx="4294967295"/>
          </p:nvPr>
        </p:nvSpPr>
        <p:spPr/>
        <p:txBody>
          <a:bodyPr lIns="91440" tIns="45720" rIns="91440" bIns="45720" anchor="ctr"/>
          <a:lstStyle/>
          <a:p>
            <a:pPr eaLnBrk="1" hangingPunct="1"/>
            <a:r>
              <a:rPr lang="en-GB" altLang="pl-PL" smtClean="0"/>
              <a:t>P3M3 </a:t>
            </a:r>
          </a:p>
        </p:txBody>
      </p:sp>
      <p:sp>
        <p:nvSpPr>
          <p:cNvPr id="7171" name="Content Placeholder 2"/>
          <p:cNvSpPr>
            <a:spLocks noGrp="1"/>
          </p:cNvSpPr>
          <p:nvPr>
            <p:ph idx="4294967295"/>
          </p:nvPr>
        </p:nvSpPr>
        <p:spPr>
          <a:xfrm>
            <a:off x="428625" y="1981200"/>
            <a:ext cx="8229600" cy="3830638"/>
          </a:xfrm>
        </p:spPr>
        <p:txBody>
          <a:bodyPr lIns="91440" tIns="45720" rIns="91440" bIns="45720"/>
          <a:lstStyle/>
          <a:p>
            <a:pPr marL="0" indent="0" eaLnBrk="1" hangingPunct="1">
              <a:buFont typeface="Wingdings" panose="05000000000000000000" pitchFamily="2" charset="2"/>
              <a:buChar char="v"/>
            </a:pPr>
            <a:r>
              <a:rPr lang="en-GB" altLang="pl-PL" smtClean="0"/>
              <a:t> 3 models which may be viewed independently</a:t>
            </a:r>
          </a:p>
          <a:p>
            <a:pPr lvl="1" eaLnBrk="1" hangingPunct="1">
              <a:buFont typeface="Wingdings" panose="05000000000000000000" pitchFamily="2" charset="2"/>
              <a:buChar char="v"/>
            </a:pPr>
            <a:r>
              <a:rPr lang="en-GB" altLang="pl-PL" smtClean="0"/>
              <a:t>Project</a:t>
            </a:r>
          </a:p>
          <a:p>
            <a:pPr lvl="1" eaLnBrk="1" hangingPunct="1">
              <a:buFont typeface="Wingdings" panose="05000000000000000000" pitchFamily="2" charset="2"/>
              <a:buChar char="v"/>
            </a:pPr>
            <a:r>
              <a:rPr lang="en-GB" altLang="pl-PL" smtClean="0"/>
              <a:t>Programme</a:t>
            </a:r>
          </a:p>
          <a:p>
            <a:pPr lvl="1" eaLnBrk="1" hangingPunct="1">
              <a:buFont typeface="Wingdings" panose="05000000000000000000" pitchFamily="2" charset="2"/>
              <a:buChar char="v"/>
            </a:pPr>
            <a:r>
              <a:rPr lang="en-GB" altLang="pl-PL" smtClean="0"/>
              <a:t>Portfolio</a:t>
            </a:r>
          </a:p>
          <a:p>
            <a:pPr marL="0" indent="0" eaLnBrk="1" hangingPunct="1">
              <a:buFont typeface="Wingdings" panose="05000000000000000000" pitchFamily="2" charset="2"/>
              <a:buChar char="v"/>
            </a:pPr>
            <a:r>
              <a:rPr lang="en-GB" altLang="pl-PL" smtClean="0"/>
              <a:t> 5 levels of maturity – 5 being the highest</a:t>
            </a:r>
          </a:p>
          <a:p>
            <a:pPr marL="0" indent="0" eaLnBrk="1" hangingPunct="1">
              <a:buFont typeface="Wingdings" panose="05000000000000000000" pitchFamily="2" charset="2"/>
              <a:buChar char="v"/>
            </a:pPr>
            <a:r>
              <a:rPr lang="en-GB" altLang="pl-PL" smtClean="0"/>
              <a:t> 7 perspectives which group together a range of key characteristics</a:t>
            </a:r>
          </a:p>
          <a:p>
            <a:pPr marL="0" indent="0" eaLnBrk="1" hangingPunct="1">
              <a:buFont typeface="Wingdings" panose="05000000000000000000" pitchFamily="2" charset="2"/>
              <a:buChar char="v"/>
            </a:pPr>
            <a:r>
              <a:rPr lang="en-GB" altLang="pl-PL" smtClean="0"/>
              <a:t> Attributes that describe the characteristics at each intercept in the           </a:t>
            </a:r>
          </a:p>
          <a:p>
            <a:pPr marL="0" indent="0" eaLnBrk="1" hangingPunct="1">
              <a:buFont typeface="Wingdings" panose="05000000000000000000" pitchFamily="2" charset="2"/>
              <a:buNone/>
            </a:pPr>
            <a:r>
              <a:rPr lang="en-GB" altLang="pl-PL" smtClean="0"/>
              <a:t>      model</a:t>
            </a:r>
          </a:p>
          <a:p>
            <a:pPr marL="0" indent="0" eaLnBrk="1" hangingPunct="1">
              <a:buFont typeface="Wingdings" panose="05000000000000000000" pitchFamily="2" charset="2"/>
              <a:buChar char="v"/>
            </a:pPr>
            <a:r>
              <a:rPr lang="en-GB" altLang="pl-PL" smtClean="0"/>
              <a:t> 5 common attributes – themes that are common in each            </a:t>
            </a:r>
          </a:p>
          <a:p>
            <a:pPr marL="0" indent="0" eaLnBrk="1" hangingPunct="1">
              <a:buFont typeface="Wingdings" panose="05000000000000000000" pitchFamily="2" charset="2"/>
              <a:buNone/>
            </a:pPr>
            <a:r>
              <a:rPr lang="en-GB" altLang="pl-PL" smtClean="0"/>
              <a:t>      perspective and can be found at each level</a:t>
            </a:r>
          </a:p>
        </p:txBody>
      </p:sp>
      <p:grpSp>
        <p:nvGrpSpPr>
          <p:cNvPr id="7173" name="Group 5"/>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7175" name="Picture 1027" descr="C:\Documents and Settings\Michael Acaster\My Documents\Photos\July August 2007\HPIM1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6"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7180" name="Picture 1037" descr="C:\Documents and Settings\Michael Acaster\My Documents\AMB Stuff\Publications\Refresh Programme\P3M3 refresh\5171_P3M3Logo_V0_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7171">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7171">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7171">
                                            <p:txEl>
                                              <p:pRg st="0" end="0"/>
                                            </p:txEl>
                                          </p:spTgt>
                                        </p:tgtEl>
                                        <p:attrNameLst>
                                          <p:attrName>ppt_h</p:attrName>
                                        </p:attrNameLst>
                                      </p:cBhvr>
                                      <p:tavLst>
                                        <p:tav tm="0">
                                          <p:val>
                                            <p:fltVal val="0"/>
                                          </p:val>
                                        </p:tav>
                                        <p:tav tm="100000">
                                          <p:val>
                                            <p:strVal val="#ppt_h"/>
                                          </p:val>
                                        </p:tav>
                                      </p:tavLst>
                                    </p:anim>
                                  </p:childTnLst>
                                </p:cTn>
                              </p:par>
                              <p:par>
                                <p:cTn id="11" presetID="17" presetClass="entr" presetSubtype="1" fill="hold" grpId="0" nodeType="with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7171">
                                            <p:txEl>
                                              <p:pRg st="1" end="1"/>
                                            </p:txEl>
                                          </p:spTgt>
                                        </p:tgtEl>
                                        <p:attrNameLst>
                                          <p:attrName>ppt_y</p:attrName>
                                        </p:attrNameLst>
                                      </p:cBhvr>
                                      <p:tavLst>
                                        <p:tav tm="0">
                                          <p:val>
                                            <p:strVal val="#ppt_y-#ppt_h/2"/>
                                          </p:val>
                                        </p:tav>
                                        <p:tav tm="100000">
                                          <p:val>
                                            <p:strVal val="#ppt_y"/>
                                          </p:val>
                                        </p:tav>
                                      </p:tavLst>
                                    </p:anim>
                                    <p:anim calcmode="lin" valueType="num">
                                      <p:cBhvr>
                                        <p:cTn id="15" dur="500" fill="hold"/>
                                        <p:tgtEl>
                                          <p:spTgt spid="7171">
                                            <p:txEl>
                                              <p:pRg st="1" end="1"/>
                                            </p:txEl>
                                          </p:spTgt>
                                        </p:tgtEl>
                                        <p:attrNameLst>
                                          <p:attrName>ppt_w</p:attrName>
                                        </p:attrNameLst>
                                      </p:cBhvr>
                                      <p:tavLst>
                                        <p:tav tm="0">
                                          <p:val>
                                            <p:strVal val="#ppt_w"/>
                                          </p:val>
                                        </p:tav>
                                        <p:tav tm="100000">
                                          <p:val>
                                            <p:strVal val="#ppt_w"/>
                                          </p:val>
                                        </p:tav>
                                      </p:tavLst>
                                    </p:anim>
                                    <p:anim calcmode="lin" valueType="num">
                                      <p:cBhvr>
                                        <p:cTn id="16" dur="500" fill="hold"/>
                                        <p:tgtEl>
                                          <p:spTgt spid="7171">
                                            <p:txEl>
                                              <p:pRg st="1" end="1"/>
                                            </p:txEl>
                                          </p:spTgt>
                                        </p:tgtEl>
                                        <p:attrNameLst>
                                          <p:attrName>ppt_h</p:attrName>
                                        </p:attrNameLst>
                                      </p:cBhvr>
                                      <p:tavLst>
                                        <p:tav tm="0">
                                          <p:val>
                                            <p:fltVal val="0"/>
                                          </p:val>
                                        </p:tav>
                                        <p:tav tm="100000">
                                          <p:val>
                                            <p:strVal val="#ppt_h"/>
                                          </p:val>
                                        </p:tav>
                                      </p:tavLst>
                                    </p:anim>
                                  </p:childTnLst>
                                </p:cTn>
                              </p:par>
                              <p:par>
                                <p:cTn id="17" presetID="17" presetClass="entr" presetSubtype="1" fill="hold" grpId="0" nodeType="with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7171">
                                            <p:txEl>
                                              <p:pRg st="2" end="2"/>
                                            </p:txEl>
                                          </p:spTgt>
                                        </p:tgtEl>
                                        <p:attrNameLst>
                                          <p:attrName>ppt_y</p:attrName>
                                        </p:attrNameLst>
                                      </p:cBhvr>
                                      <p:tavLst>
                                        <p:tav tm="0">
                                          <p:val>
                                            <p:strVal val="#ppt_y-#ppt_h/2"/>
                                          </p:val>
                                        </p:tav>
                                        <p:tav tm="100000">
                                          <p:val>
                                            <p:strVal val="#ppt_y"/>
                                          </p:val>
                                        </p:tav>
                                      </p:tavLst>
                                    </p:anim>
                                    <p:anim calcmode="lin" valueType="num">
                                      <p:cBhvr>
                                        <p:cTn id="21" dur="500" fill="hold"/>
                                        <p:tgtEl>
                                          <p:spTgt spid="7171">
                                            <p:txEl>
                                              <p:pRg st="2" end="2"/>
                                            </p:txEl>
                                          </p:spTgt>
                                        </p:tgtEl>
                                        <p:attrNameLst>
                                          <p:attrName>ppt_w</p:attrName>
                                        </p:attrNameLst>
                                      </p:cBhvr>
                                      <p:tavLst>
                                        <p:tav tm="0">
                                          <p:val>
                                            <p:strVal val="#ppt_w"/>
                                          </p:val>
                                        </p:tav>
                                        <p:tav tm="100000">
                                          <p:val>
                                            <p:strVal val="#ppt_w"/>
                                          </p:val>
                                        </p:tav>
                                      </p:tavLst>
                                    </p:anim>
                                    <p:anim calcmode="lin" valueType="num">
                                      <p:cBhvr>
                                        <p:cTn id="22" dur="500" fill="hold"/>
                                        <p:tgtEl>
                                          <p:spTgt spid="7171">
                                            <p:txEl>
                                              <p:pRg st="2" end="2"/>
                                            </p:txEl>
                                          </p:spTgt>
                                        </p:tgtEl>
                                        <p:attrNameLst>
                                          <p:attrName>ppt_h</p:attrName>
                                        </p:attrNameLst>
                                      </p:cBhvr>
                                      <p:tavLst>
                                        <p:tav tm="0">
                                          <p:val>
                                            <p:fltVal val="0"/>
                                          </p:val>
                                        </p:tav>
                                        <p:tav tm="100000">
                                          <p:val>
                                            <p:strVal val="#ppt_h"/>
                                          </p:val>
                                        </p:tav>
                                      </p:tavLst>
                                    </p:anim>
                                  </p:childTnLst>
                                </p:cTn>
                              </p:par>
                              <p:par>
                                <p:cTn id="23" presetID="17" presetClass="entr" presetSubtype="1" fill="hold" grpId="0" nodeType="with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p:cTn id="25"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7171">
                                            <p:txEl>
                                              <p:pRg st="3" end="3"/>
                                            </p:txEl>
                                          </p:spTgt>
                                        </p:tgtEl>
                                        <p:attrNameLst>
                                          <p:attrName>ppt_y</p:attrName>
                                        </p:attrNameLst>
                                      </p:cBhvr>
                                      <p:tavLst>
                                        <p:tav tm="0">
                                          <p:val>
                                            <p:strVal val="#ppt_y-#ppt_h/2"/>
                                          </p:val>
                                        </p:tav>
                                        <p:tav tm="100000">
                                          <p:val>
                                            <p:strVal val="#ppt_y"/>
                                          </p:val>
                                        </p:tav>
                                      </p:tavLst>
                                    </p:anim>
                                    <p:anim calcmode="lin" valueType="num">
                                      <p:cBhvr>
                                        <p:cTn id="27" dur="500" fill="hold"/>
                                        <p:tgtEl>
                                          <p:spTgt spid="7171">
                                            <p:txEl>
                                              <p:pRg st="3" end="3"/>
                                            </p:txEl>
                                          </p:spTgt>
                                        </p:tgtEl>
                                        <p:attrNameLst>
                                          <p:attrName>ppt_w</p:attrName>
                                        </p:attrNameLst>
                                      </p:cBhvr>
                                      <p:tavLst>
                                        <p:tav tm="0">
                                          <p:val>
                                            <p:strVal val="#ppt_w"/>
                                          </p:val>
                                        </p:tav>
                                        <p:tav tm="100000">
                                          <p:val>
                                            <p:strVal val="#ppt_w"/>
                                          </p:val>
                                        </p:tav>
                                      </p:tavLst>
                                    </p:anim>
                                    <p:anim calcmode="lin" valueType="num">
                                      <p:cBhvr>
                                        <p:cTn id="28" dur="500" fill="hold"/>
                                        <p:tgtEl>
                                          <p:spTgt spid="7171">
                                            <p:txEl>
                                              <p:pRg st="3" end="3"/>
                                            </p:txEl>
                                          </p:spTgt>
                                        </p:tgtEl>
                                        <p:attrNameLst>
                                          <p:attrName>ppt_h</p:attrName>
                                        </p:attrNameLst>
                                      </p:cBhvr>
                                      <p:tavLst>
                                        <p:tav tm="0">
                                          <p:val>
                                            <p:fltVal val="0"/>
                                          </p:val>
                                        </p:tav>
                                        <p:tav tm="100000">
                                          <p:val>
                                            <p:strVal val="#ppt_h"/>
                                          </p:val>
                                        </p:tav>
                                      </p:tavLst>
                                    </p:anim>
                                  </p:childTnLst>
                                </p:cTn>
                              </p:par>
                            </p:childTnLst>
                          </p:cTn>
                        </p:par>
                        <p:par>
                          <p:cTn id="29" fill="hold" nodeType="afterGroup">
                            <p:stCondLst>
                              <p:cond delay="500"/>
                            </p:stCondLst>
                            <p:childTnLst>
                              <p:par>
                                <p:cTn id="30" presetID="17" presetClass="entr" presetSubtype="1" fill="hold" grpId="0" nodeType="afterEffect">
                                  <p:stCondLst>
                                    <p:cond delay="0"/>
                                  </p:stCondLst>
                                  <p:childTnLst>
                                    <p:set>
                                      <p:cBhvr>
                                        <p:cTn id="31" dur="1" fill="hold">
                                          <p:stCondLst>
                                            <p:cond delay="0"/>
                                          </p:stCondLst>
                                        </p:cTn>
                                        <p:tgtEl>
                                          <p:spTgt spid="7171">
                                            <p:txEl>
                                              <p:pRg st="4" end="4"/>
                                            </p:txEl>
                                          </p:spTgt>
                                        </p:tgtEl>
                                        <p:attrNameLst>
                                          <p:attrName>style.visibility</p:attrName>
                                        </p:attrNameLst>
                                      </p:cBhvr>
                                      <p:to>
                                        <p:strVal val="visible"/>
                                      </p:to>
                                    </p:set>
                                    <p:anim calcmode="lin" valueType="num">
                                      <p:cBhvr>
                                        <p:cTn id="32"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7171">
                                            <p:txEl>
                                              <p:pRg st="4" end="4"/>
                                            </p:txEl>
                                          </p:spTgt>
                                        </p:tgtEl>
                                        <p:attrNameLst>
                                          <p:attrName>ppt_y</p:attrName>
                                        </p:attrNameLst>
                                      </p:cBhvr>
                                      <p:tavLst>
                                        <p:tav tm="0">
                                          <p:val>
                                            <p:strVal val="#ppt_y-#ppt_h/2"/>
                                          </p:val>
                                        </p:tav>
                                        <p:tav tm="100000">
                                          <p:val>
                                            <p:strVal val="#ppt_y"/>
                                          </p:val>
                                        </p:tav>
                                      </p:tavLst>
                                    </p:anim>
                                    <p:anim calcmode="lin" valueType="num">
                                      <p:cBhvr>
                                        <p:cTn id="34" dur="500" fill="hold"/>
                                        <p:tgtEl>
                                          <p:spTgt spid="7171">
                                            <p:txEl>
                                              <p:pRg st="4" end="4"/>
                                            </p:txEl>
                                          </p:spTgt>
                                        </p:tgtEl>
                                        <p:attrNameLst>
                                          <p:attrName>ppt_w</p:attrName>
                                        </p:attrNameLst>
                                      </p:cBhvr>
                                      <p:tavLst>
                                        <p:tav tm="0">
                                          <p:val>
                                            <p:strVal val="#ppt_w"/>
                                          </p:val>
                                        </p:tav>
                                        <p:tav tm="100000">
                                          <p:val>
                                            <p:strVal val="#ppt_w"/>
                                          </p:val>
                                        </p:tav>
                                      </p:tavLst>
                                    </p:anim>
                                    <p:anim calcmode="lin" valueType="num">
                                      <p:cBhvr>
                                        <p:cTn id="35" dur="500" fill="hold"/>
                                        <p:tgtEl>
                                          <p:spTgt spid="7171">
                                            <p:txEl>
                                              <p:pRg st="4" end="4"/>
                                            </p:txEl>
                                          </p:spTgt>
                                        </p:tgtEl>
                                        <p:attrNameLst>
                                          <p:attrName>ppt_h</p:attrName>
                                        </p:attrNameLst>
                                      </p:cBhvr>
                                      <p:tavLst>
                                        <p:tav tm="0">
                                          <p:val>
                                            <p:fltVal val="0"/>
                                          </p:val>
                                        </p:tav>
                                        <p:tav tm="100000">
                                          <p:val>
                                            <p:strVal val="#ppt_h"/>
                                          </p:val>
                                        </p:tav>
                                      </p:tavLst>
                                    </p:anim>
                                  </p:childTnLst>
                                </p:cTn>
                              </p:par>
                            </p:childTnLst>
                          </p:cTn>
                        </p:par>
                        <p:par>
                          <p:cTn id="36" fill="hold" nodeType="afterGroup">
                            <p:stCondLst>
                              <p:cond delay="1000"/>
                            </p:stCondLst>
                            <p:childTnLst>
                              <p:par>
                                <p:cTn id="37" presetID="17" presetClass="entr" presetSubtype="1" fill="hold" grpId="0" nodeType="afterEffect">
                                  <p:stCondLst>
                                    <p:cond delay="0"/>
                                  </p:stCondLst>
                                  <p:childTnLst>
                                    <p:set>
                                      <p:cBhvr>
                                        <p:cTn id="38" dur="1" fill="hold">
                                          <p:stCondLst>
                                            <p:cond delay="0"/>
                                          </p:stCondLst>
                                        </p:cTn>
                                        <p:tgtEl>
                                          <p:spTgt spid="7171">
                                            <p:txEl>
                                              <p:pRg st="5" end="5"/>
                                            </p:txEl>
                                          </p:spTgt>
                                        </p:tgtEl>
                                        <p:attrNameLst>
                                          <p:attrName>style.visibility</p:attrName>
                                        </p:attrNameLst>
                                      </p:cBhvr>
                                      <p:to>
                                        <p:strVal val="visible"/>
                                      </p:to>
                                    </p:set>
                                    <p:anim calcmode="lin" valueType="num">
                                      <p:cBhvr>
                                        <p:cTn id="39"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7171">
                                            <p:txEl>
                                              <p:pRg st="5" end="5"/>
                                            </p:txEl>
                                          </p:spTgt>
                                        </p:tgtEl>
                                        <p:attrNameLst>
                                          <p:attrName>ppt_y</p:attrName>
                                        </p:attrNameLst>
                                      </p:cBhvr>
                                      <p:tavLst>
                                        <p:tav tm="0">
                                          <p:val>
                                            <p:strVal val="#ppt_y-#ppt_h/2"/>
                                          </p:val>
                                        </p:tav>
                                        <p:tav tm="100000">
                                          <p:val>
                                            <p:strVal val="#ppt_y"/>
                                          </p:val>
                                        </p:tav>
                                      </p:tavLst>
                                    </p:anim>
                                    <p:anim calcmode="lin" valueType="num">
                                      <p:cBhvr>
                                        <p:cTn id="41" dur="500" fill="hold"/>
                                        <p:tgtEl>
                                          <p:spTgt spid="7171">
                                            <p:txEl>
                                              <p:pRg st="5" end="5"/>
                                            </p:txEl>
                                          </p:spTgt>
                                        </p:tgtEl>
                                        <p:attrNameLst>
                                          <p:attrName>ppt_w</p:attrName>
                                        </p:attrNameLst>
                                      </p:cBhvr>
                                      <p:tavLst>
                                        <p:tav tm="0">
                                          <p:val>
                                            <p:strVal val="#ppt_w"/>
                                          </p:val>
                                        </p:tav>
                                        <p:tav tm="100000">
                                          <p:val>
                                            <p:strVal val="#ppt_w"/>
                                          </p:val>
                                        </p:tav>
                                      </p:tavLst>
                                    </p:anim>
                                    <p:anim calcmode="lin" valueType="num">
                                      <p:cBhvr>
                                        <p:cTn id="42" dur="500" fill="hold"/>
                                        <p:tgtEl>
                                          <p:spTgt spid="7171">
                                            <p:txEl>
                                              <p:pRg st="5" end="5"/>
                                            </p:txEl>
                                          </p:spTgt>
                                        </p:tgtEl>
                                        <p:attrNameLst>
                                          <p:attrName>ppt_h</p:attrName>
                                        </p:attrNameLst>
                                      </p:cBhvr>
                                      <p:tavLst>
                                        <p:tav tm="0">
                                          <p:val>
                                            <p:fltVal val="0"/>
                                          </p:val>
                                        </p:tav>
                                        <p:tav tm="100000">
                                          <p:val>
                                            <p:strVal val="#ppt_h"/>
                                          </p:val>
                                        </p:tav>
                                      </p:tavLst>
                                    </p:anim>
                                  </p:childTnLst>
                                </p:cTn>
                              </p:par>
                            </p:childTnLst>
                          </p:cTn>
                        </p:par>
                        <p:par>
                          <p:cTn id="43" fill="hold" nodeType="afterGroup">
                            <p:stCondLst>
                              <p:cond delay="1500"/>
                            </p:stCondLst>
                            <p:childTnLst>
                              <p:par>
                                <p:cTn id="44" presetID="17" presetClass="entr" presetSubtype="1" fill="hold" grpId="0" nodeType="afterEffect">
                                  <p:stCondLst>
                                    <p:cond delay="0"/>
                                  </p:stCondLst>
                                  <p:childTnLst>
                                    <p:set>
                                      <p:cBhvr>
                                        <p:cTn id="45" dur="1" fill="hold">
                                          <p:stCondLst>
                                            <p:cond delay="0"/>
                                          </p:stCondLst>
                                        </p:cTn>
                                        <p:tgtEl>
                                          <p:spTgt spid="7171">
                                            <p:txEl>
                                              <p:pRg st="6" end="6"/>
                                            </p:txEl>
                                          </p:spTgt>
                                        </p:tgtEl>
                                        <p:attrNameLst>
                                          <p:attrName>style.visibility</p:attrName>
                                        </p:attrNameLst>
                                      </p:cBhvr>
                                      <p:to>
                                        <p:strVal val="visible"/>
                                      </p:to>
                                    </p:set>
                                    <p:anim calcmode="lin" valueType="num">
                                      <p:cBhvr>
                                        <p:cTn id="46"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7" dur="500" fill="hold"/>
                                        <p:tgtEl>
                                          <p:spTgt spid="7171">
                                            <p:txEl>
                                              <p:pRg st="6" end="6"/>
                                            </p:txEl>
                                          </p:spTgt>
                                        </p:tgtEl>
                                        <p:attrNameLst>
                                          <p:attrName>ppt_y</p:attrName>
                                        </p:attrNameLst>
                                      </p:cBhvr>
                                      <p:tavLst>
                                        <p:tav tm="0">
                                          <p:val>
                                            <p:strVal val="#ppt_y-#ppt_h/2"/>
                                          </p:val>
                                        </p:tav>
                                        <p:tav tm="100000">
                                          <p:val>
                                            <p:strVal val="#ppt_y"/>
                                          </p:val>
                                        </p:tav>
                                      </p:tavLst>
                                    </p:anim>
                                    <p:anim calcmode="lin" valueType="num">
                                      <p:cBhvr>
                                        <p:cTn id="48" dur="500" fill="hold"/>
                                        <p:tgtEl>
                                          <p:spTgt spid="7171">
                                            <p:txEl>
                                              <p:pRg st="6" end="6"/>
                                            </p:txEl>
                                          </p:spTgt>
                                        </p:tgtEl>
                                        <p:attrNameLst>
                                          <p:attrName>ppt_w</p:attrName>
                                        </p:attrNameLst>
                                      </p:cBhvr>
                                      <p:tavLst>
                                        <p:tav tm="0">
                                          <p:val>
                                            <p:strVal val="#ppt_w"/>
                                          </p:val>
                                        </p:tav>
                                        <p:tav tm="100000">
                                          <p:val>
                                            <p:strVal val="#ppt_w"/>
                                          </p:val>
                                        </p:tav>
                                      </p:tavLst>
                                    </p:anim>
                                    <p:anim calcmode="lin" valueType="num">
                                      <p:cBhvr>
                                        <p:cTn id="49" dur="500" fill="hold"/>
                                        <p:tgtEl>
                                          <p:spTgt spid="7171">
                                            <p:txEl>
                                              <p:pRg st="6" end="6"/>
                                            </p:txEl>
                                          </p:spTgt>
                                        </p:tgtEl>
                                        <p:attrNameLst>
                                          <p:attrName>ppt_h</p:attrName>
                                        </p:attrNameLst>
                                      </p:cBhvr>
                                      <p:tavLst>
                                        <p:tav tm="0">
                                          <p:val>
                                            <p:fltVal val="0"/>
                                          </p:val>
                                        </p:tav>
                                        <p:tav tm="100000">
                                          <p:val>
                                            <p:strVal val="#ppt_h"/>
                                          </p:val>
                                        </p:tav>
                                      </p:tavLst>
                                    </p:anim>
                                  </p:childTnLst>
                                </p:cTn>
                              </p:par>
                            </p:childTnLst>
                          </p:cTn>
                        </p:par>
                        <p:par>
                          <p:cTn id="50" fill="hold" nodeType="afterGroup">
                            <p:stCondLst>
                              <p:cond delay="2000"/>
                            </p:stCondLst>
                            <p:childTnLst>
                              <p:par>
                                <p:cTn id="51" presetID="17" presetClass="entr" presetSubtype="1" fill="hold" grpId="0" nodeType="afterEffect">
                                  <p:stCondLst>
                                    <p:cond delay="0"/>
                                  </p:stCondLst>
                                  <p:childTnLst>
                                    <p:set>
                                      <p:cBhvr>
                                        <p:cTn id="52" dur="1" fill="hold">
                                          <p:stCondLst>
                                            <p:cond delay="0"/>
                                          </p:stCondLst>
                                        </p:cTn>
                                        <p:tgtEl>
                                          <p:spTgt spid="7171">
                                            <p:txEl>
                                              <p:pRg st="7" end="7"/>
                                            </p:txEl>
                                          </p:spTgt>
                                        </p:tgtEl>
                                        <p:attrNameLst>
                                          <p:attrName>style.visibility</p:attrName>
                                        </p:attrNameLst>
                                      </p:cBhvr>
                                      <p:to>
                                        <p:strVal val="visible"/>
                                      </p:to>
                                    </p:set>
                                    <p:anim calcmode="lin" valueType="num">
                                      <p:cBhvr>
                                        <p:cTn id="53" dur="5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7171">
                                            <p:txEl>
                                              <p:pRg st="7" end="7"/>
                                            </p:txEl>
                                          </p:spTgt>
                                        </p:tgtEl>
                                        <p:attrNameLst>
                                          <p:attrName>ppt_y</p:attrName>
                                        </p:attrNameLst>
                                      </p:cBhvr>
                                      <p:tavLst>
                                        <p:tav tm="0">
                                          <p:val>
                                            <p:strVal val="#ppt_y-#ppt_h/2"/>
                                          </p:val>
                                        </p:tav>
                                        <p:tav tm="100000">
                                          <p:val>
                                            <p:strVal val="#ppt_y"/>
                                          </p:val>
                                        </p:tav>
                                      </p:tavLst>
                                    </p:anim>
                                    <p:anim calcmode="lin" valueType="num">
                                      <p:cBhvr>
                                        <p:cTn id="55" dur="500" fill="hold"/>
                                        <p:tgtEl>
                                          <p:spTgt spid="7171">
                                            <p:txEl>
                                              <p:pRg st="7" end="7"/>
                                            </p:txEl>
                                          </p:spTgt>
                                        </p:tgtEl>
                                        <p:attrNameLst>
                                          <p:attrName>ppt_w</p:attrName>
                                        </p:attrNameLst>
                                      </p:cBhvr>
                                      <p:tavLst>
                                        <p:tav tm="0">
                                          <p:val>
                                            <p:strVal val="#ppt_w"/>
                                          </p:val>
                                        </p:tav>
                                        <p:tav tm="100000">
                                          <p:val>
                                            <p:strVal val="#ppt_w"/>
                                          </p:val>
                                        </p:tav>
                                      </p:tavLst>
                                    </p:anim>
                                    <p:anim calcmode="lin" valueType="num">
                                      <p:cBhvr>
                                        <p:cTn id="56" dur="500" fill="hold"/>
                                        <p:tgtEl>
                                          <p:spTgt spid="7171">
                                            <p:txEl>
                                              <p:pRg st="7" end="7"/>
                                            </p:txEl>
                                          </p:spTgt>
                                        </p:tgtEl>
                                        <p:attrNameLst>
                                          <p:attrName>ppt_h</p:attrName>
                                        </p:attrNameLst>
                                      </p:cBhvr>
                                      <p:tavLst>
                                        <p:tav tm="0">
                                          <p:val>
                                            <p:fltVal val="0"/>
                                          </p:val>
                                        </p:tav>
                                        <p:tav tm="100000">
                                          <p:val>
                                            <p:strVal val="#ppt_h"/>
                                          </p:val>
                                        </p:tav>
                                      </p:tavLst>
                                    </p:anim>
                                  </p:childTnLst>
                                </p:cTn>
                              </p:par>
                            </p:childTnLst>
                          </p:cTn>
                        </p:par>
                        <p:par>
                          <p:cTn id="57" fill="hold" nodeType="afterGroup">
                            <p:stCondLst>
                              <p:cond delay="2500"/>
                            </p:stCondLst>
                            <p:childTnLst>
                              <p:par>
                                <p:cTn id="58" presetID="17" presetClass="entr" presetSubtype="1" fill="hold" grpId="0" nodeType="afterEffect">
                                  <p:stCondLst>
                                    <p:cond delay="0"/>
                                  </p:stCondLst>
                                  <p:childTnLst>
                                    <p:set>
                                      <p:cBhvr>
                                        <p:cTn id="59" dur="1" fill="hold">
                                          <p:stCondLst>
                                            <p:cond delay="0"/>
                                          </p:stCondLst>
                                        </p:cTn>
                                        <p:tgtEl>
                                          <p:spTgt spid="7171">
                                            <p:txEl>
                                              <p:pRg st="8" end="8"/>
                                            </p:txEl>
                                          </p:spTgt>
                                        </p:tgtEl>
                                        <p:attrNameLst>
                                          <p:attrName>style.visibility</p:attrName>
                                        </p:attrNameLst>
                                      </p:cBhvr>
                                      <p:to>
                                        <p:strVal val="visible"/>
                                      </p:to>
                                    </p:set>
                                    <p:anim calcmode="lin" valueType="num">
                                      <p:cBhvr>
                                        <p:cTn id="60" dur="5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61" dur="500" fill="hold"/>
                                        <p:tgtEl>
                                          <p:spTgt spid="7171">
                                            <p:txEl>
                                              <p:pRg st="8" end="8"/>
                                            </p:txEl>
                                          </p:spTgt>
                                        </p:tgtEl>
                                        <p:attrNameLst>
                                          <p:attrName>ppt_y</p:attrName>
                                        </p:attrNameLst>
                                      </p:cBhvr>
                                      <p:tavLst>
                                        <p:tav tm="0">
                                          <p:val>
                                            <p:strVal val="#ppt_y-#ppt_h/2"/>
                                          </p:val>
                                        </p:tav>
                                        <p:tav tm="100000">
                                          <p:val>
                                            <p:strVal val="#ppt_y"/>
                                          </p:val>
                                        </p:tav>
                                      </p:tavLst>
                                    </p:anim>
                                    <p:anim calcmode="lin" valueType="num">
                                      <p:cBhvr>
                                        <p:cTn id="62" dur="500" fill="hold"/>
                                        <p:tgtEl>
                                          <p:spTgt spid="7171">
                                            <p:txEl>
                                              <p:pRg st="8" end="8"/>
                                            </p:txEl>
                                          </p:spTgt>
                                        </p:tgtEl>
                                        <p:attrNameLst>
                                          <p:attrName>ppt_w</p:attrName>
                                        </p:attrNameLst>
                                      </p:cBhvr>
                                      <p:tavLst>
                                        <p:tav tm="0">
                                          <p:val>
                                            <p:strVal val="#ppt_w"/>
                                          </p:val>
                                        </p:tav>
                                        <p:tav tm="100000">
                                          <p:val>
                                            <p:strVal val="#ppt_w"/>
                                          </p:val>
                                        </p:tav>
                                      </p:tavLst>
                                    </p:anim>
                                    <p:anim calcmode="lin" valueType="num">
                                      <p:cBhvr>
                                        <p:cTn id="63" dur="500" fill="hold"/>
                                        <p:tgtEl>
                                          <p:spTgt spid="7171">
                                            <p:txEl>
                                              <p:pRg st="8" end="8"/>
                                            </p:txEl>
                                          </p:spTgt>
                                        </p:tgtEl>
                                        <p:attrNameLst>
                                          <p:attrName>ppt_h</p:attrName>
                                        </p:attrNameLst>
                                      </p:cBhvr>
                                      <p:tavLst>
                                        <p:tav tm="0">
                                          <p:val>
                                            <p:fltVal val="0"/>
                                          </p:val>
                                        </p:tav>
                                        <p:tav tm="100000">
                                          <p:val>
                                            <p:strVal val="#ppt_h"/>
                                          </p:val>
                                        </p:tav>
                                      </p:tavLst>
                                    </p:anim>
                                  </p:childTnLst>
                                </p:cTn>
                              </p:par>
                            </p:childTnLst>
                          </p:cTn>
                        </p:par>
                        <p:par>
                          <p:cTn id="64" fill="hold" nodeType="afterGroup">
                            <p:stCondLst>
                              <p:cond delay="3000"/>
                            </p:stCondLst>
                            <p:childTnLst>
                              <p:par>
                                <p:cTn id="65" presetID="17" presetClass="entr" presetSubtype="1" fill="hold" grpId="0" nodeType="afterEffect">
                                  <p:stCondLst>
                                    <p:cond delay="0"/>
                                  </p:stCondLst>
                                  <p:childTnLst>
                                    <p:set>
                                      <p:cBhvr>
                                        <p:cTn id="66" dur="1" fill="hold">
                                          <p:stCondLst>
                                            <p:cond delay="0"/>
                                          </p:stCondLst>
                                        </p:cTn>
                                        <p:tgtEl>
                                          <p:spTgt spid="7171">
                                            <p:txEl>
                                              <p:pRg st="9" end="9"/>
                                            </p:txEl>
                                          </p:spTgt>
                                        </p:tgtEl>
                                        <p:attrNameLst>
                                          <p:attrName>style.visibility</p:attrName>
                                        </p:attrNameLst>
                                      </p:cBhvr>
                                      <p:to>
                                        <p:strVal val="visible"/>
                                      </p:to>
                                    </p:set>
                                    <p:anim calcmode="lin" valueType="num">
                                      <p:cBhvr>
                                        <p:cTn id="67" dur="5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68" dur="500" fill="hold"/>
                                        <p:tgtEl>
                                          <p:spTgt spid="7171">
                                            <p:txEl>
                                              <p:pRg st="9" end="9"/>
                                            </p:txEl>
                                          </p:spTgt>
                                        </p:tgtEl>
                                        <p:attrNameLst>
                                          <p:attrName>ppt_y</p:attrName>
                                        </p:attrNameLst>
                                      </p:cBhvr>
                                      <p:tavLst>
                                        <p:tav tm="0">
                                          <p:val>
                                            <p:strVal val="#ppt_y-#ppt_h/2"/>
                                          </p:val>
                                        </p:tav>
                                        <p:tav tm="100000">
                                          <p:val>
                                            <p:strVal val="#ppt_y"/>
                                          </p:val>
                                        </p:tav>
                                      </p:tavLst>
                                    </p:anim>
                                    <p:anim calcmode="lin" valueType="num">
                                      <p:cBhvr>
                                        <p:cTn id="69" dur="500" fill="hold"/>
                                        <p:tgtEl>
                                          <p:spTgt spid="7171">
                                            <p:txEl>
                                              <p:pRg st="9" end="9"/>
                                            </p:txEl>
                                          </p:spTgt>
                                        </p:tgtEl>
                                        <p:attrNameLst>
                                          <p:attrName>ppt_w</p:attrName>
                                        </p:attrNameLst>
                                      </p:cBhvr>
                                      <p:tavLst>
                                        <p:tav tm="0">
                                          <p:val>
                                            <p:strVal val="#ppt_w"/>
                                          </p:val>
                                        </p:tav>
                                        <p:tav tm="100000">
                                          <p:val>
                                            <p:strVal val="#ppt_w"/>
                                          </p:val>
                                        </p:tav>
                                      </p:tavLst>
                                    </p:anim>
                                    <p:anim calcmode="lin" valueType="num">
                                      <p:cBhvr>
                                        <p:cTn id="70" dur="500" fill="hold"/>
                                        <p:tgtEl>
                                          <p:spTgt spid="7171">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285750" y="1285875"/>
          <a:ext cx="8597900" cy="5159375"/>
        </p:xfrm>
        <a:graphic>
          <a:graphicData uri="http://schemas.openxmlformats.org/drawingml/2006/table">
            <a:tbl>
              <a:tblPr/>
              <a:tblGrid>
                <a:gridCol w="1214438"/>
                <a:gridCol w="1133475"/>
                <a:gridCol w="1231900"/>
                <a:gridCol w="841375"/>
                <a:gridCol w="1111250"/>
                <a:gridCol w="1136650"/>
                <a:gridCol w="928687"/>
                <a:gridCol w="1000125"/>
              </a:tblGrid>
              <a:tr h="790575">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1" i="0" u="none" strike="noStrike" cap="none" normalizeH="0" baseline="0" smtClean="0">
                        <a:ln>
                          <a:noFill/>
                        </a:ln>
                        <a:solidFill>
                          <a:schemeClr val="bg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solidFill>
                      <a:srgbClr val="B3C4E4"/>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bg1"/>
                          </a:solidFill>
                          <a:effectLst/>
                          <a:latin typeface="Arial" panose="020B0604020202020204" pitchFamily="34" charset="0"/>
                        </a:rPr>
                        <a:t>Mgt Control</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solidFill>
                      <a:srgbClr val="B3C4E4"/>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bg1"/>
                          </a:solidFill>
                          <a:effectLst/>
                          <a:latin typeface="Arial" panose="020B0604020202020204" pitchFamily="34" charset="0"/>
                        </a:rPr>
                        <a:t>Benefits</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bg1"/>
                          </a:solidFill>
                          <a:effectLst/>
                          <a:latin typeface="Arial" panose="020B0604020202020204" pitchFamily="34" charset="0"/>
                        </a:rPr>
                        <a:t>Mgt</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solidFill>
                      <a:srgbClr val="B3C4E4"/>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bg1"/>
                          </a:solidFill>
                          <a:effectLst/>
                          <a:latin typeface="Arial" panose="020B0604020202020204" pitchFamily="34" charset="0"/>
                        </a:rPr>
                        <a:t>Risk</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bg1"/>
                          </a:solidFill>
                          <a:effectLst/>
                          <a:latin typeface="Arial" panose="020B0604020202020204" pitchFamily="34" charset="0"/>
                        </a:rPr>
                        <a:t>Mgt</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solidFill>
                      <a:srgbClr val="B3C4E4"/>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bg1"/>
                          </a:solidFill>
                          <a:effectLst/>
                          <a:latin typeface="Arial" panose="020B0604020202020204" pitchFamily="34" charset="0"/>
                        </a:rPr>
                        <a:t>Finance</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bg1"/>
                          </a:solidFill>
                          <a:effectLst/>
                          <a:latin typeface="Arial" panose="020B0604020202020204" pitchFamily="34" charset="0"/>
                        </a:rPr>
                        <a:t>Mgt</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solidFill>
                      <a:srgbClr val="B3C4E4"/>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bg1"/>
                          </a:solidFill>
                          <a:effectLst/>
                          <a:latin typeface="Arial" panose="020B0604020202020204" pitchFamily="34" charset="0"/>
                        </a:rPr>
                        <a:t>Org</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bg1"/>
                          </a:solidFill>
                          <a:effectLst/>
                          <a:latin typeface="Arial" panose="020B0604020202020204" pitchFamily="34" charset="0"/>
                        </a:rPr>
                        <a:t>Improve</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solidFill>
                      <a:srgbClr val="B3C4E4"/>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bg1"/>
                          </a:solidFill>
                          <a:effectLst/>
                          <a:latin typeface="Arial" panose="020B0604020202020204" pitchFamily="34" charset="0"/>
                        </a:rPr>
                        <a:t>Org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bg1"/>
                          </a:solidFill>
                          <a:effectLst/>
                          <a:latin typeface="Arial" panose="020B0604020202020204" pitchFamily="34" charset="0"/>
                        </a:rPr>
                        <a:t>Governance</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solidFill>
                      <a:srgbClr val="B3C4E4"/>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bg1"/>
                          </a:solidFill>
                          <a:effectLst/>
                          <a:latin typeface="Arial" panose="020B0604020202020204" pitchFamily="34" charset="0"/>
                        </a:rPr>
                        <a:t>Res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bg1"/>
                          </a:solidFill>
                          <a:effectLst/>
                          <a:latin typeface="Arial" panose="020B0604020202020204" pitchFamily="34" charset="0"/>
                        </a:rPr>
                        <a:t>Mgt</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solidFill>
                      <a:srgbClr val="B3C4E4"/>
                    </a:solidFill>
                  </a:tcPr>
                </a:tc>
              </a:tr>
              <a:tr h="790575">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500" b="1" i="0" u="none" strike="noStrike" cap="none" normalizeH="0" baseline="0" smtClean="0">
                          <a:ln>
                            <a:noFill/>
                          </a:ln>
                          <a:solidFill>
                            <a:schemeClr val="tx1"/>
                          </a:solidFill>
                          <a:effectLst/>
                          <a:latin typeface="Arial" panose="020B0604020202020204" pitchFamily="34" charset="0"/>
                        </a:rPr>
                        <a:t>Level 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500" b="1" i="0" u="none" strike="noStrike" cap="none" normalizeH="0" baseline="0" smtClean="0">
                          <a:ln>
                            <a:noFill/>
                          </a:ln>
                          <a:solidFill>
                            <a:schemeClr val="tx1"/>
                          </a:solidFill>
                          <a:effectLst/>
                          <a:latin typeface="Arial" panose="020B0604020202020204" pitchFamily="34" charset="0"/>
                        </a:rPr>
                        <a:t>Optimised</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r>
              <a:tr h="1081088">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Managed</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FF0000"/>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r>
              <a:tr h="790575">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3 Defined</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r>
              <a:tr h="790575">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2 Repeatable</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r>
              <a:tr h="790575">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1 Recognised</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r>
            </a:tbl>
          </a:graphicData>
        </a:graphic>
      </p:graphicFrame>
      <p:sp>
        <p:nvSpPr>
          <p:cNvPr id="8259" name="Up Arrow 6"/>
          <p:cNvSpPr>
            <a:spLocks noChangeArrowheads="1"/>
          </p:cNvSpPr>
          <p:nvPr/>
        </p:nvSpPr>
        <p:spPr bwMode="auto">
          <a:xfrm>
            <a:off x="3929063" y="4071938"/>
            <a:ext cx="714375" cy="1071562"/>
          </a:xfrm>
          <a:prstGeom prst="upArrow">
            <a:avLst>
              <a:gd name="adj1" fmla="val 50000"/>
              <a:gd name="adj2" fmla="val 50000"/>
            </a:avLst>
          </a:prstGeom>
          <a:solidFill>
            <a:schemeClr val="accent1"/>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8260" name="Left Arrow 7"/>
          <p:cNvSpPr>
            <a:spLocks noChangeArrowheads="1"/>
          </p:cNvSpPr>
          <p:nvPr/>
        </p:nvSpPr>
        <p:spPr bwMode="auto">
          <a:xfrm>
            <a:off x="4572000" y="2928938"/>
            <a:ext cx="1398588" cy="917575"/>
          </a:xfrm>
          <a:prstGeom prst="leftArrow">
            <a:avLst>
              <a:gd name="adj1" fmla="val 50000"/>
              <a:gd name="adj2" fmla="val 50059"/>
            </a:avLst>
          </a:prstGeom>
          <a:solidFill>
            <a:srgbClr val="FFFF00"/>
          </a:solidFill>
          <a:ln w="12700" algn="ctr">
            <a:solidFill>
              <a:schemeClr val="tx1"/>
            </a:solidFill>
            <a:round/>
            <a:headEnd/>
            <a:tailEnd/>
          </a:ln>
        </p:spPr>
        <p:txBody>
          <a:bodyPr lIns="92075" tIns="46038" rIns="92075" bIns="46038" anchor="ct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2" name="Snip Single Corner Rectangle 1"/>
          <p:cNvSpPr/>
          <p:nvPr/>
        </p:nvSpPr>
        <p:spPr bwMode="auto">
          <a:xfrm>
            <a:off x="5786438" y="3000375"/>
            <a:ext cx="3214687" cy="703263"/>
          </a:xfrm>
          <a:prstGeom prst="snip1Rect">
            <a:avLst/>
          </a:prstGeom>
          <a:solidFill>
            <a:srgbClr val="FFFF00"/>
          </a:solidFill>
          <a:ln w="9525" cap="flat" cmpd="sng" algn="ctr">
            <a:solidFill>
              <a:schemeClr val="tx1"/>
            </a:solidFill>
            <a:prstDash val="solid"/>
            <a:miter lim="800000"/>
            <a:headEnd type="none" w="med" len="med"/>
            <a:tailEnd type="none" w="med" len="med"/>
          </a:ln>
          <a:effectLst/>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GB" altLang="pl-PL" sz="1800"/>
              <a:t>3 x 35 x Intercepts</a:t>
            </a:r>
          </a:p>
          <a:p>
            <a:pPr eaLnBrk="1" hangingPunct="1"/>
            <a:r>
              <a:rPr lang="en-GB" altLang="pl-PL" sz="1800"/>
              <a:t>5-15 Attributes per model</a:t>
            </a:r>
          </a:p>
        </p:txBody>
      </p:sp>
      <p:sp>
        <p:nvSpPr>
          <p:cNvPr id="8262" name="Rounded Rectangle 4"/>
          <p:cNvSpPr>
            <a:spLocks noChangeArrowheads="1"/>
          </p:cNvSpPr>
          <p:nvPr/>
        </p:nvSpPr>
        <p:spPr bwMode="auto">
          <a:xfrm>
            <a:off x="3073400" y="4718050"/>
            <a:ext cx="2641600" cy="1930400"/>
          </a:xfrm>
          <a:prstGeom prst="roundRect">
            <a:avLst>
              <a:gd name="adj" fmla="val 16667"/>
            </a:avLst>
          </a:prstGeom>
          <a:solidFill>
            <a:schemeClr val="accent1"/>
          </a:solidFill>
          <a:ln w="12700" algn="ctr">
            <a:solidFill>
              <a:schemeClr val="tx1"/>
            </a:solidFill>
            <a:round/>
            <a:headEnd/>
            <a:tailEnd/>
          </a:ln>
        </p:spPr>
        <p:txBody>
          <a:bodyPr lIns="92075" tIns="46038" rIns="92075" bIns="46038" anchor="ctr">
            <a:spAutoFit/>
          </a:bodyPr>
          <a:lstStyle>
            <a:lvl1pPr eaLnBrk="0" hangingPunct="0">
              <a:defRPr sz="2400">
                <a:solidFill>
                  <a:schemeClr val="tx1"/>
                </a:solidFill>
                <a:latin typeface="Tahoma" panose="020B0604030504040204" pitchFamily="34" charset="0"/>
              </a:defRPr>
            </a:lvl1pPr>
            <a:lvl2pPr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GB" altLang="pl-PL" sz="1800">
                <a:solidFill>
                  <a:schemeClr val="bg1"/>
                </a:solidFill>
              </a:rPr>
              <a:t>Common Attributes</a:t>
            </a:r>
          </a:p>
          <a:p>
            <a:pPr lvl="1" eaLnBrk="1" hangingPunct="1">
              <a:buFont typeface="Arial" panose="020B0604020202020204" pitchFamily="34" charset="0"/>
              <a:buChar char="•"/>
            </a:pPr>
            <a:r>
              <a:rPr lang="en-GB" altLang="pl-PL" sz="1800">
                <a:solidFill>
                  <a:schemeClr val="bg1"/>
                </a:solidFill>
              </a:rPr>
              <a:t>Plans</a:t>
            </a:r>
          </a:p>
          <a:p>
            <a:pPr lvl="1" eaLnBrk="1" hangingPunct="1">
              <a:buFont typeface="Arial" panose="020B0604020202020204" pitchFamily="34" charset="0"/>
              <a:buChar char="•"/>
            </a:pPr>
            <a:r>
              <a:rPr lang="en-GB" altLang="pl-PL" sz="1800">
                <a:solidFill>
                  <a:schemeClr val="bg1"/>
                </a:solidFill>
              </a:rPr>
              <a:t>Capability</a:t>
            </a:r>
          </a:p>
          <a:p>
            <a:pPr lvl="1" eaLnBrk="1" hangingPunct="1">
              <a:buFont typeface="Arial" panose="020B0604020202020204" pitchFamily="34" charset="0"/>
              <a:buChar char="•"/>
            </a:pPr>
            <a:r>
              <a:rPr lang="en-GB" altLang="pl-PL" sz="1800">
                <a:solidFill>
                  <a:schemeClr val="bg1"/>
                </a:solidFill>
              </a:rPr>
              <a:t>Information</a:t>
            </a:r>
          </a:p>
          <a:p>
            <a:pPr lvl="1" eaLnBrk="1" hangingPunct="1">
              <a:buFont typeface="Arial" panose="020B0604020202020204" pitchFamily="34" charset="0"/>
              <a:buChar char="•"/>
            </a:pPr>
            <a:r>
              <a:rPr lang="en-GB" altLang="pl-PL" sz="1800">
                <a:solidFill>
                  <a:schemeClr val="bg1"/>
                </a:solidFill>
              </a:rPr>
              <a:t>Stakeholders</a:t>
            </a:r>
          </a:p>
          <a:p>
            <a:pPr lvl="1" eaLnBrk="1" hangingPunct="1">
              <a:buFont typeface="Arial" panose="020B0604020202020204" pitchFamily="34" charset="0"/>
              <a:buChar char="•"/>
            </a:pPr>
            <a:r>
              <a:rPr lang="en-GB" altLang="pl-PL" sz="1800">
                <a:solidFill>
                  <a:schemeClr val="bg1"/>
                </a:solidFill>
              </a:rPr>
              <a:t>Quality</a:t>
            </a:r>
          </a:p>
        </p:txBody>
      </p:sp>
      <p:grpSp>
        <p:nvGrpSpPr>
          <p:cNvPr id="8265" name="Group 73"/>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8267" name="Picture 1027" descr="C:\Documents and Settings\Michael Acaster\My Documents\Photos\July August 2007\HPIM1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268"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8272" name="Picture 1037" descr="C:\Documents and Settings\Michael Acaster\My Documents\AMB Stuff\Publications\Refresh Programme\P3M3 refresh\5171_P3M3Logo_V0_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pl-PL" smtClean="0"/>
              <a:t>How they integrate and overlap</a:t>
            </a:r>
          </a:p>
        </p:txBody>
      </p:sp>
      <p:graphicFrame>
        <p:nvGraphicFramePr>
          <p:cNvPr id="3" name="Table 2"/>
          <p:cNvGraphicFramePr>
            <a:graphicFrameLocks noGrp="1"/>
          </p:cNvGraphicFramePr>
          <p:nvPr/>
        </p:nvGraphicFramePr>
        <p:xfrm>
          <a:off x="857250" y="3214688"/>
          <a:ext cx="1119188" cy="2603500"/>
        </p:xfrm>
        <a:graphic>
          <a:graphicData uri="http://schemas.openxmlformats.org/drawingml/2006/table">
            <a:tbl>
              <a:tblPr/>
              <a:tblGrid>
                <a:gridCol w="1119188"/>
              </a:tblGrid>
              <a:tr h="5207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rgbClr val="FFFFFF"/>
                          </a:solidFill>
                          <a:effectLst/>
                          <a:latin typeface="Arial" panose="020B0604020202020204" pitchFamily="34" charset="0"/>
                        </a:rPr>
                        <a:t>PjM3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207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4E7"/>
                    </a:solidFill>
                  </a:tcPr>
                </a:tc>
              </a:tr>
              <a:tr h="5207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3"/>
                    </a:solidFill>
                  </a:tcPr>
                </a:tc>
              </a:tr>
              <a:tr h="5207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4E7"/>
                    </a:solidFill>
                  </a:tcPr>
                </a:tc>
              </a:tr>
              <a:tr h="5207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3"/>
                    </a:solidFill>
                  </a:tcPr>
                </a:tc>
              </a:tr>
            </a:tbl>
          </a:graphicData>
        </a:graphic>
      </p:graphicFrame>
      <p:graphicFrame>
        <p:nvGraphicFramePr>
          <p:cNvPr id="4" name="Table 3"/>
          <p:cNvGraphicFramePr>
            <a:graphicFrameLocks noGrp="1"/>
          </p:cNvGraphicFramePr>
          <p:nvPr/>
        </p:nvGraphicFramePr>
        <p:xfrm>
          <a:off x="3357563" y="2571750"/>
          <a:ext cx="1119187" cy="2603500"/>
        </p:xfrm>
        <a:graphic>
          <a:graphicData uri="http://schemas.openxmlformats.org/drawingml/2006/table">
            <a:tbl>
              <a:tblPr/>
              <a:tblGrid>
                <a:gridCol w="1119187"/>
              </a:tblGrid>
              <a:tr h="5207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rgbClr val="FFFFFF"/>
                          </a:solidFill>
                          <a:effectLst/>
                          <a:latin typeface="Arial" panose="020B0604020202020204" pitchFamily="34" charset="0"/>
                        </a:rPr>
                        <a:t>PgM3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5207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CDDA"/>
                    </a:solidFill>
                  </a:tcPr>
                </a:tc>
              </a:tr>
              <a:tr h="5207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8ED"/>
                    </a:solidFill>
                  </a:tcPr>
                </a:tc>
              </a:tr>
              <a:tr h="5207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CDDA"/>
                    </a:solidFill>
                  </a:tcPr>
                </a:tc>
              </a:tr>
              <a:tr h="5207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E8ED"/>
                    </a:solidFill>
                  </a:tcPr>
                </a:tc>
              </a:tr>
            </a:tbl>
          </a:graphicData>
        </a:graphic>
      </p:graphicFrame>
      <p:graphicFrame>
        <p:nvGraphicFramePr>
          <p:cNvPr id="5" name="Table 4"/>
          <p:cNvGraphicFramePr>
            <a:graphicFrameLocks noGrp="1"/>
          </p:cNvGraphicFramePr>
          <p:nvPr/>
        </p:nvGraphicFramePr>
        <p:xfrm>
          <a:off x="6000750" y="2143125"/>
          <a:ext cx="1119188" cy="2603500"/>
        </p:xfrm>
        <a:graphic>
          <a:graphicData uri="http://schemas.openxmlformats.org/drawingml/2006/table">
            <a:tbl>
              <a:tblPr/>
              <a:tblGrid>
                <a:gridCol w="1119188"/>
              </a:tblGrid>
              <a:tr h="5207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rgbClr val="FFFFFF"/>
                          </a:solidFill>
                          <a:effectLst/>
                          <a:latin typeface="Arial" panose="020B0604020202020204" pitchFamily="34" charset="0"/>
                        </a:rPr>
                        <a:t>PfM3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r>
              <a:tr h="5207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5207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5207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5207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rgbClr val="000000"/>
                        </a:solidFill>
                        <a:effectLst/>
                        <a:latin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9261" name="Right Arrow 5"/>
          <p:cNvSpPr>
            <a:spLocks noChangeArrowheads="1"/>
          </p:cNvSpPr>
          <p:nvPr/>
        </p:nvSpPr>
        <p:spPr bwMode="auto">
          <a:xfrm>
            <a:off x="2143125" y="3357563"/>
            <a:ext cx="1000125" cy="1428750"/>
          </a:xfrm>
          <a:prstGeom prst="rightArrow">
            <a:avLst>
              <a:gd name="adj1" fmla="val 50000"/>
              <a:gd name="adj2" fmla="val 52574"/>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9262" name="Right Arrow 6"/>
          <p:cNvSpPr>
            <a:spLocks noChangeArrowheads="1"/>
          </p:cNvSpPr>
          <p:nvPr/>
        </p:nvSpPr>
        <p:spPr bwMode="auto">
          <a:xfrm>
            <a:off x="4786313" y="2786063"/>
            <a:ext cx="1000125" cy="1428750"/>
          </a:xfrm>
          <a:prstGeom prst="rightArrow">
            <a:avLst>
              <a:gd name="adj1" fmla="val 50000"/>
              <a:gd name="adj2" fmla="val 52574"/>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8" name="TextBox 7"/>
          <p:cNvSpPr txBox="1"/>
          <p:nvPr/>
        </p:nvSpPr>
        <p:spPr>
          <a:xfrm>
            <a:off x="4857750" y="5286375"/>
            <a:ext cx="3714750" cy="118745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n-GB" altLang="pl-PL"/>
              <a:t>Still evolving – models need to stand alone as well as interact </a:t>
            </a:r>
          </a:p>
        </p:txBody>
      </p:sp>
      <p:grpSp>
        <p:nvGrpSpPr>
          <p:cNvPr id="9265" name="Group 49"/>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9267" name="Picture 1027" descr="C:\Documents and Settings\Michael Acaster\My Documents\Photos\July August 2007\HPIM1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68"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9272" name="Picture 1037" descr="C:\Documents and Settings\Michael Acaster\My Documents\AMB Stuff\Publications\Refresh Programme\P3M3 refresh\5171_P3M3Logo_V0_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57" name="Group 17"/>
          <p:cNvGraphicFramePr>
            <a:graphicFrameLocks noGrp="1"/>
          </p:cNvGraphicFramePr>
          <p:nvPr/>
        </p:nvGraphicFramePr>
        <p:xfrm>
          <a:off x="395288" y="1557338"/>
          <a:ext cx="8429625" cy="5140008"/>
        </p:xfrm>
        <a:graphic>
          <a:graphicData uri="http://schemas.openxmlformats.org/drawingml/2006/table">
            <a:tbl>
              <a:tblPr/>
              <a:tblGrid>
                <a:gridCol w="8429625"/>
              </a:tblGrid>
              <a:tr h="744538">
                <a:tc>
                  <a:txBody>
                    <a:bodyPr/>
                    <a:lstStyle>
                      <a:lvl1pPr marL="31750"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3175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pl-PL" sz="1600" b="1" i="0" u="none" strike="noStrike" cap="none" normalizeH="0" baseline="0" smtClean="0">
                          <a:ln>
                            <a:noFill/>
                          </a:ln>
                          <a:solidFill>
                            <a:srgbClr val="3366CC"/>
                          </a:solidFill>
                          <a:effectLst/>
                          <a:latin typeface="Arial" panose="020B0604020202020204" pitchFamily="34" charset="0"/>
                          <a:ea typeface="ヒラギノ角ゴ ProN W3"/>
                          <a:cs typeface="ヒラギノ角ゴ ProN W3"/>
                          <a:sym typeface="Arial" panose="020B0604020202020204" pitchFamily="34" charset="0"/>
                        </a:rPr>
                        <a:t>Level 1 –</a:t>
                      </a:r>
                      <a:r>
                        <a:rPr kumimoji="0" lang="en-US" altLang="pl-PL" sz="1600" b="0" i="1" u="none" strike="noStrike" cap="none" normalizeH="0" baseline="0" smtClean="0">
                          <a:ln>
                            <a:noFill/>
                          </a:ln>
                          <a:solidFill>
                            <a:srgbClr val="3366CC"/>
                          </a:solidFill>
                          <a:effectLst/>
                          <a:latin typeface="Arial" panose="020B0604020202020204" pitchFamily="34" charset="0"/>
                          <a:ea typeface="ヒラギノ角ゴ ProN W3"/>
                          <a:cs typeface="ヒラギノ角ゴ ProN W3"/>
                          <a:sym typeface="Arial" panose="020B0604020202020204" pitchFamily="34" charset="0"/>
                        </a:rPr>
                        <a:t>  </a:t>
                      </a:r>
                      <a:r>
                        <a:rPr kumimoji="0" lang="en-US" altLang="pl-PL" sz="1600" b="1" i="0" u="none" strike="noStrike" cap="none" normalizeH="0" baseline="0" smtClean="0">
                          <a:ln>
                            <a:noFill/>
                          </a:ln>
                          <a:solidFill>
                            <a:srgbClr val="3366CC"/>
                          </a:solidFill>
                          <a:effectLst/>
                          <a:latin typeface="Arial" panose="020B0604020202020204" pitchFamily="34" charset="0"/>
                          <a:ea typeface="ヒラギノ角ゴ ProN W3"/>
                          <a:cs typeface="ヒラギノ角ゴ ProN W3"/>
                          <a:sym typeface="Arial" panose="020B0604020202020204" pitchFamily="34" charset="0"/>
                        </a:rPr>
                        <a:t>Recognition</a:t>
                      </a:r>
                    </a:p>
                    <a:p>
                      <a:pPr marL="3175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pl-PL" sz="1400" b="0" i="1" u="none" strike="noStrike" cap="none" normalizeH="0" baseline="0" smtClean="0">
                          <a:ln>
                            <a:noFill/>
                          </a:ln>
                          <a:solidFill>
                            <a:srgbClr val="3366CC"/>
                          </a:solidFill>
                          <a:effectLst/>
                          <a:latin typeface="Arial" panose="020B0604020202020204" pitchFamily="34" charset="0"/>
                          <a:ea typeface="ヒラギノ角ゴ ProN W3"/>
                          <a:cs typeface="ヒラギノ角ゴ ProN W3"/>
                          <a:sym typeface="Arial" panose="020B0604020202020204" pitchFamily="34" charset="0"/>
                        </a:rPr>
                        <a:t>undocumented, basic vocabulary (not necessarily aligned or consistent), no guidelines and supporting documentation. Any system is ad-hoc and uncontrolled.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9175">
                <a:tc>
                  <a:txBody>
                    <a:bodyPr/>
                    <a:lstStyle>
                      <a:lvl1pPr marL="31750"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3175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pl-PL" sz="1600" b="1" i="0" u="none" strike="noStrike" cap="none" normalizeH="0" baseline="0" smtClean="0">
                          <a:ln>
                            <a:noFill/>
                          </a:ln>
                          <a:solidFill>
                            <a:srgbClr val="3366CC"/>
                          </a:solidFill>
                          <a:effectLst/>
                          <a:latin typeface="Arial" panose="020B0604020202020204" pitchFamily="34" charset="0"/>
                          <a:ea typeface="ヒラギノ角ゴ ProN W3"/>
                          <a:cs typeface="ヒラギノ角ゴ ProN W3"/>
                          <a:sym typeface="Arial" panose="020B0604020202020204" pitchFamily="34" charset="0"/>
                        </a:rPr>
                        <a:t>Level  2 – Repeatable</a:t>
                      </a:r>
                    </a:p>
                    <a:p>
                      <a:pPr marL="3175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pl-PL" sz="1400" b="0" i="1" u="none" strike="noStrike" cap="none" normalizeH="0" baseline="0" smtClean="0">
                          <a:ln>
                            <a:noFill/>
                          </a:ln>
                          <a:solidFill>
                            <a:srgbClr val="3366CC"/>
                          </a:solidFill>
                          <a:effectLst/>
                          <a:latin typeface="Arial" panose="020B0604020202020204" pitchFamily="34" charset="0"/>
                          <a:ea typeface="ヒラギノ角ゴ ProN W3"/>
                          <a:cs typeface="ヒラギノ角ゴ ProN W3"/>
                          <a:sym typeface="Arial" panose="020B0604020202020204" pitchFamily="34" charset="0"/>
                        </a:rPr>
                        <a:t>Locally evolved, acknowledged approach, templates, ad-hoc training, islands of expertise, initiatives delivered in isolation, minimal evidence  of continual improvement, simple activity based plans, focus may be on start up and initial documentation, evidence of heroes, weak inter working</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73175">
                <a:tc>
                  <a:txBody>
                    <a:bodyPr/>
                    <a:lstStyle>
                      <a:lvl1pPr marL="31750"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3175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pl-PL" sz="1600" b="1" i="0" u="none" strike="noStrike" cap="none" normalizeH="0" baseline="0" smtClean="0">
                          <a:ln>
                            <a:noFill/>
                          </a:ln>
                          <a:solidFill>
                            <a:srgbClr val="3366CC"/>
                          </a:solidFill>
                          <a:effectLst/>
                          <a:latin typeface="Arial" panose="020B0604020202020204" pitchFamily="34" charset="0"/>
                          <a:ea typeface="ヒラギノ角ゴ ProN W3"/>
                          <a:cs typeface="ヒラギノ角ゴ ProN W3"/>
                          <a:sym typeface="Arial" panose="020B0604020202020204" pitchFamily="34" charset="0"/>
                        </a:rPr>
                        <a:t>Level 3 – Defined</a:t>
                      </a:r>
                    </a:p>
                    <a:p>
                      <a:pPr marL="3175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pl-PL" sz="1400" b="0" i="1" u="none" strike="noStrike" cap="none" normalizeH="0" baseline="0" smtClean="0">
                          <a:ln>
                            <a:noFill/>
                          </a:ln>
                          <a:solidFill>
                            <a:srgbClr val="3366CC"/>
                          </a:solidFill>
                          <a:effectLst/>
                          <a:latin typeface="Arial" panose="020B0604020202020204" pitchFamily="34" charset="0"/>
                          <a:ea typeface="ヒラギノ角ゴ ProN W3"/>
                          <a:cs typeface="ヒラギノ角ゴ ProN W3"/>
                          <a:sym typeface="Arial" panose="020B0604020202020204" pitchFamily="34" charset="0"/>
                        </a:rPr>
                        <a:t>Organisational wide consistency, process ownership, standards in place (e.g roles and responsibilities), processes defined with inputs and outputs, central control group, consistent use of tools, guidelines on how to do it, system framework, governance clearly defined, capable staff, configuration system, evidence of Subject Matter Experts, good communications and  collaboration, strategic planning links, perceptive approach to management, flexing</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69975">
                <a:tc>
                  <a:txBody>
                    <a:bodyPr/>
                    <a:lstStyle>
                      <a:lvl1pPr marL="31750"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3175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pl-PL" sz="1600" b="1" i="0" u="none" strike="noStrike" cap="none" normalizeH="0" baseline="0" smtClean="0">
                          <a:ln>
                            <a:noFill/>
                          </a:ln>
                          <a:solidFill>
                            <a:srgbClr val="3366CC"/>
                          </a:solidFill>
                          <a:effectLst/>
                          <a:latin typeface="Arial" panose="020B0604020202020204" pitchFamily="34" charset="0"/>
                          <a:ea typeface="ヒラギノ角ゴ ProN W3"/>
                          <a:cs typeface="ヒラギノ角ゴ ProN W3"/>
                          <a:sym typeface="Arial" panose="020B0604020202020204" pitchFamily="34" charset="0"/>
                        </a:rPr>
                        <a:t>Level 4 – Managed</a:t>
                      </a:r>
                    </a:p>
                    <a:p>
                      <a:pPr marL="3175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pl-PL" sz="1400" b="0" i="1" u="none" strike="noStrike" cap="none" normalizeH="0" baseline="0" smtClean="0">
                          <a:ln>
                            <a:noFill/>
                          </a:ln>
                          <a:solidFill>
                            <a:srgbClr val="3366CC"/>
                          </a:solidFill>
                          <a:effectLst/>
                          <a:latin typeface="Arial" panose="020B0604020202020204" pitchFamily="34" charset="0"/>
                          <a:ea typeface="ヒラギノ角ゴ ProN W3"/>
                          <a:cs typeface="ヒラギノ角ゴ ProN W3"/>
                          <a:sym typeface="Arial" panose="020B0604020202020204" pitchFamily="34" charset="0"/>
                        </a:rPr>
                        <a:t>Integration with Corporate governance and functions, accurate information, statistical analysis, competent &amp; qualified staff, assurance  in place, business capacity management, exec board level ownership, mentors, process management, strategic planning alignment, approaches reviewed, consistent behaviour, quantitative approach to management, collaboration, adapting</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68375">
                <a:tc>
                  <a:txBody>
                    <a:bodyPr/>
                    <a:lstStyle>
                      <a:lvl1pPr marL="31750"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3175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pl-PL" sz="1600" b="1" i="0" u="none" strike="noStrike" cap="none" normalizeH="0" baseline="0" smtClean="0">
                          <a:ln>
                            <a:noFill/>
                          </a:ln>
                          <a:solidFill>
                            <a:srgbClr val="3366CC"/>
                          </a:solidFill>
                          <a:effectLst/>
                          <a:latin typeface="Arial" panose="020B0604020202020204" pitchFamily="34" charset="0"/>
                          <a:ea typeface="ヒラギノ角ゴ ProN W3"/>
                          <a:cs typeface="ヒラギノ角ゴ ProN W3"/>
                          <a:sym typeface="Arial" panose="020B0604020202020204" pitchFamily="34" charset="0"/>
                        </a:rPr>
                        <a:t>Level 5 - Optimised</a:t>
                      </a:r>
                    </a:p>
                    <a:p>
                      <a:pPr marL="31750" marR="0" lvl="0" indent="0" algn="ctr" defTabSz="914400" rtl="0" eaLnBrk="1" fontAlgn="base" latinLnBrk="0" hangingPunct="1">
                        <a:lnSpc>
                          <a:spcPct val="100000"/>
                        </a:lnSpc>
                        <a:spcBef>
                          <a:spcPct val="0"/>
                        </a:spcBef>
                        <a:spcAft>
                          <a:spcPct val="0"/>
                        </a:spcAft>
                        <a:buClrTx/>
                        <a:buSzPct val="100000"/>
                        <a:buFontTx/>
                        <a:buNone/>
                        <a:tabLst/>
                      </a:pPr>
                      <a:r>
                        <a:rPr kumimoji="0" lang="en-US" altLang="pl-PL" sz="1400" b="0" i="1" u="none" strike="noStrike" cap="none" normalizeH="0" baseline="0" smtClean="0">
                          <a:ln>
                            <a:noFill/>
                          </a:ln>
                          <a:solidFill>
                            <a:srgbClr val="3366CC"/>
                          </a:solidFill>
                          <a:effectLst/>
                          <a:latin typeface="Arial" panose="020B0604020202020204" pitchFamily="34" charset="0"/>
                          <a:ea typeface="ヒラギノ角ゴ ProN W3"/>
                          <a:cs typeface="ヒラギノ角ゴ ProN W3"/>
                          <a:sym typeface="Arial" panose="020B0604020202020204" pitchFamily="34" charset="0"/>
                        </a:rPr>
                        <a:t>Start, end, route, process optimising, business process ownership, integrated with strategic direction, lessons learned being applied, continual improvement, common good for the organisation, seamless and automatic, sustained, value based behaviour, evidence based management, innovation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258" name="Text Box 18"/>
          <p:cNvSpPr txBox="1">
            <a:spLocks noChangeArrowheads="1"/>
          </p:cNvSpPr>
          <p:nvPr/>
        </p:nvSpPr>
        <p:spPr bwMode="auto">
          <a:xfrm>
            <a:off x="231775" y="10652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pl-PL"/>
          </a:p>
        </p:txBody>
      </p:sp>
      <p:sp>
        <p:nvSpPr>
          <p:cNvPr id="10259" name="Rectangle 19"/>
          <p:cNvSpPr>
            <a:spLocks noChangeArrowheads="1"/>
          </p:cNvSpPr>
          <p:nvPr/>
        </p:nvSpPr>
        <p:spPr bwMode="auto">
          <a:xfrm>
            <a:off x="250825" y="1141413"/>
            <a:ext cx="2300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pl-PL">
                <a:solidFill>
                  <a:schemeClr val="tx2"/>
                </a:solidFill>
                <a:latin typeface="Arial Black" panose="020B0A04020102020204" pitchFamily="34" charset="0"/>
              </a:rPr>
              <a:t>The 5 Levels</a:t>
            </a:r>
            <a:endParaRPr lang="en-US" altLang="pl-PL">
              <a:solidFill>
                <a:schemeClr val="tx2"/>
              </a:solidFill>
              <a:latin typeface="Arial Black" panose="020B0A04020102020204" pitchFamily="34" charset="0"/>
            </a:endParaRPr>
          </a:p>
        </p:txBody>
      </p:sp>
      <p:grpSp>
        <p:nvGrpSpPr>
          <p:cNvPr id="10260" name="Group 20"/>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10262" name="Picture 1027" descr="C:\Documents and Settings\Michael Acaster\My Documents\Photos\July August 2007\HPIM142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63"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10267" name="Picture 1037" descr="C:\Documents and Settings\Michael Acaster\My Documents\AMB Stuff\Publications\Refresh Programme\P3M3 refresh\5171_P3M3Logo_V0_1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94" name="Group 30"/>
          <p:cNvGraphicFramePr>
            <a:graphicFrameLocks noGrp="1"/>
          </p:cNvGraphicFramePr>
          <p:nvPr/>
        </p:nvGraphicFramePr>
        <p:xfrm>
          <a:off x="214313" y="1677988"/>
          <a:ext cx="8643937" cy="4676778"/>
        </p:xfrm>
        <a:graphic>
          <a:graphicData uri="http://schemas.openxmlformats.org/drawingml/2006/table">
            <a:tbl>
              <a:tblPr/>
              <a:tblGrid>
                <a:gridCol w="1785937"/>
                <a:gridCol w="6858000"/>
              </a:tblGrid>
              <a:tr h="779463">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
                          <a:schemeClr val="tx2"/>
                        </a:buClr>
                        <a:buSzPct val="150000"/>
                        <a:buFontTx/>
                        <a:buNone/>
                        <a:tabLst/>
                      </a:pPr>
                      <a:r>
                        <a:rPr kumimoji="0" lang="en-GB" altLang="pl-PL" sz="1400" b="0" i="0" u="none" strike="noStrike" cap="none" normalizeH="0" baseline="0" smtClean="0">
                          <a:ln>
                            <a:noFill/>
                          </a:ln>
                          <a:solidFill>
                            <a:srgbClr val="000000"/>
                          </a:solidFill>
                          <a:effectLst/>
                          <a:latin typeface="Arial" panose="020B0604020202020204" pitchFamily="34" charset="0"/>
                        </a:rPr>
                        <a:t>Management Control</a:t>
                      </a:r>
                      <a:endParaRPr kumimoji="0" lang="en-GB" altLang="pl-PL"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818" marR="668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BF3"/>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
                          <a:schemeClr val="tx2"/>
                        </a:buClr>
                        <a:buSzPct val="150000"/>
                        <a:buFontTx/>
                        <a:buNone/>
                        <a:tabLst/>
                      </a:pPr>
                      <a:r>
                        <a:rPr kumimoji="0" lang="en-GB" altLang="pl-PL" sz="1400" b="0" i="0" u="none" strike="noStrike" cap="none" normalizeH="0" baseline="0" smtClean="0">
                          <a:ln>
                            <a:noFill/>
                          </a:ln>
                          <a:solidFill>
                            <a:srgbClr val="000000"/>
                          </a:solidFill>
                          <a:effectLst/>
                          <a:latin typeface="Arial" panose="020B0604020202020204" pitchFamily="34" charset="0"/>
                        </a:rPr>
                        <a:t>Lifecycle, stages, gates, tranches, controls, Vision, Blueprint, Outcomes, Business Strategy, Issue management , Configuration management, change control, progress reporting, definition and design, </a:t>
                      </a:r>
                      <a:endParaRPr kumimoji="0" lang="en-GB" altLang="pl-PL" sz="1400" b="0" i="1"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818" marR="668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BF3"/>
                    </a:solidFill>
                  </a:tcPr>
                </a:tc>
              </a:tr>
              <a:tr h="519113">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
                          <a:schemeClr val="tx2"/>
                        </a:buClr>
                        <a:buSzPct val="150000"/>
                        <a:buFontTx/>
                        <a:buNone/>
                        <a:tabLst/>
                      </a:pPr>
                      <a:r>
                        <a:rPr kumimoji="0" lang="en-GB" altLang="pl-PL" sz="1400" b="0" i="0" u="none" strike="noStrike" cap="none" normalizeH="0" baseline="0" smtClean="0">
                          <a:ln>
                            <a:noFill/>
                          </a:ln>
                          <a:solidFill>
                            <a:srgbClr val="000000"/>
                          </a:solidFill>
                          <a:effectLst/>
                          <a:latin typeface="Arial" panose="020B0604020202020204" pitchFamily="34" charset="0"/>
                        </a:rPr>
                        <a:t>Benefits Management</a:t>
                      </a:r>
                      <a:endParaRPr kumimoji="0" lang="en-GB" altLang="pl-PL"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818" marR="668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BF3"/>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
                          <a:schemeClr val="tx2"/>
                        </a:buClr>
                        <a:buSzPct val="150000"/>
                        <a:buFontTx/>
                        <a:buNone/>
                        <a:tabLst/>
                      </a:pPr>
                      <a:r>
                        <a:rPr kumimoji="0" lang="en-GB" altLang="pl-PL" sz="1400" b="0" i="0" u="none" strike="noStrike" cap="none" normalizeH="0" baseline="0" smtClean="0">
                          <a:ln>
                            <a:noFill/>
                          </a:ln>
                          <a:solidFill>
                            <a:srgbClr val="000000"/>
                          </a:solidFill>
                          <a:effectLst/>
                          <a:latin typeface="Arial" panose="020B0604020202020204" pitchFamily="34" charset="0"/>
                        </a:rPr>
                        <a:t>Requirements, define, tracking, ownership, plan, transition</a:t>
                      </a:r>
                      <a:endParaRPr kumimoji="0" lang="en-GB" altLang="pl-PL" sz="1400" b="0" i="1" u="none" strike="noStrike" cap="none" normalizeH="0" baseline="0" smtClean="0">
                        <a:ln>
                          <a:noFill/>
                        </a:ln>
                        <a:solidFill>
                          <a:srgbClr val="000000"/>
                        </a:solidFill>
                        <a:effectLst/>
                        <a:latin typeface="Arial" panose="020B0604020202020204" pitchFamily="34" charset="0"/>
                      </a:endParaRPr>
                    </a:p>
                  </a:txBody>
                  <a:tcPr marL="66818" marR="668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BF3"/>
                    </a:solidFill>
                  </a:tcPr>
                </a:tc>
              </a:tr>
              <a:tr h="519113">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
                          <a:schemeClr val="tx2"/>
                        </a:buClr>
                        <a:buSzPct val="150000"/>
                        <a:buFontTx/>
                        <a:buNone/>
                        <a:tabLst/>
                      </a:pPr>
                      <a:r>
                        <a:rPr kumimoji="0" lang="en-GB" altLang="pl-PL" sz="1400" b="0" i="0" u="none" strike="noStrike" cap="none" normalizeH="0" baseline="0" smtClean="0">
                          <a:ln>
                            <a:noFill/>
                          </a:ln>
                          <a:solidFill>
                            <a:srgbClr val="000000"/>
                          </a:solidFill>
                          <a:effectLst/>
                          <a:latin typeface="Arial" panose="020B0604020202020204" pitchFamily="34" charset="0"/>
                        </a:rPr>
                        <a:t>Finance Management</a:t>
                      </a:r>
                    </a:p>
                  </a:txBody>
                  <a:tcPr marL="66818" marR="668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BF3"/>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
                          <a:schemeClr val="tx2"/>
                        </a:buClr>
                        <a:buSzPct val="150000"/>
                        <a:buFontTx/>
                        <a:buNone/>
                        <a:tabLst/>
                      </a:pPr>
                      <a:r>
                        <a:rPr kumimoji="0" lang="en-GB" altLang="pl-PL" sz="1400" b="0" i="0" u="none" strike="noStrike" cap="none" normalizeH="0" baseline="0" smtClean="0">
                          <a:ln>
                            <a:noFill/>
                          </a:ln>
                          <a:solidFill>
                            <a:srgbClr val="000000"/>
                          </a:solidFill>
                          <a:effectLst/>
                          <a:latin typeface="Arial" panose="020B0604020202020204" pitchFamily="34" charset="0"/>
                        </a:rPr>
                        <a:t>Costs, Business Case, approvals, tracking, </a:t>
                      </a:r>
                      <a:endParaRPr kumimoji="0" lang="en-GB" altLang="pl-PL" sz="1400" b="0" i="1" u="none" strike="noStrike" cap="none" normalizeH="0" baseline="0" smtClean="0">
                        <a:ln>
                          <a:noFill/>
                        </a:ln>
                        <a:solidFill>
                          <a:srgbClr val="000000"/>
                        </a:solidFill>
                        <a:effectLst/>
                        <a:latin typeface="Arial" panose="020B0604020202020204" pitchFamily="34" charset="0"/>
                      </a:endParaRPr>
                    </a:p>
                  </a:txBody>
                  <a:tcPr marL="66818" marR="668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BF3"/>
                    </a:solidFill>
                  </a:tcPr>
                </a:tc>
              </a:tr>
              <a:tr h="519113">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
                          <a:schemeClr val="tx2"/>
                        </a:buClr>
                        <a:buSzPct val="150000"/>
                        <a:buFontTx/>
                        <a:buNone/>
                        <a:tabLst/>
                      </a:pPr>
                      <a:r>
                        <a:rPr kumimoji="0" lang="en-GB" altLang="pl-PL" sz="1400" b="0" i="0" u="none" strike="noStrike" cap="none" normalizeH="0" baseline="0" smtClean="0">
                          <a:ln>
                            <a:noFill/>
                          </a:ln>
                          <a:solidFill>
                            <a:srgbClr val="000000"/>
                          </a:solidFill>
                          <a:effectLst/>
                          <a:latin typeface="Arial" panose="020B0604020202020204" pitchFamily="34" charset="0"/>
                        </a:rPr>
                        <a:t>Risk Management</a:t>
                      </a:r>
                      <a:endParaRPr kumimoji="0" lang="en-GB" altLang="pl-PL"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818" marR="668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BF3"/>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
                          <a:schemeClr val="tx2"/>
                        </a:buClr>
                        <a:buSzPct val="150000"/>
                        <a:buFontTx/>
                        <a:buNone/>
                        <a:tabLst/>
                      </a:pPr>
                      <a:r>
                        <a:rPr kumimoji="0" lang="en-GB" altLang="pl-PL" sz="1400" b="0" i="0" u="none" strike="noStrike" cap="none" normalizeH="0" baseline="0" smtClean="0">
                          <a:ln>
                            <a:noFill/>
                          </a:ln>
                          <a:solidFill>
                            <a:srgbClr val="000000"/>
                          </a:solidFill>
                          <a:effectLst/>
                          <a:latin typeface="Arial" panose="020B0604020202020204" pitchFamily="34" charset="0"/>
                        </a:rPr>
                        <a:t>Types, breadth, structure, process, rigor, techniques, interventions,  opportunities and threats</a:t>
                      </a:r>
                      <a:endParaRPr kumimoji="0" lang="en-GB" altLang="pl-PL" sz="1400" b="0" i="1" u="none" strike="noStrike" cap="none" normalizeH="0" baseline="0" smtClean="0">
                        <a:ln>
                          <a:noFill/>
                        </a:ln>
                        <a:solidFill>
                          <a:srgbClr val="000000"/>
                        </a:solidFill>
                        <a:effectLst/>
                        <a:latin typeface="Arial" panose="020B0604020202020204" pitchFamily="34" charset="0"/>
                      </a:endParaRPr>
                    </a:p>
                  </a:txBody>
                  <a:tcPr marL="66818" marR="668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BF3"/>
                    </a:solidFill>
                  </a:tcPr>
                </a:tc>
              </a:tr>
              <a:tr h="779463">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
                          <a:schemeClr val="tx2"/>
                        </a:buClr>
                        <a:buSzPct val="150000"/>
                        <a:buFontTx/>
                        <a:buNone/>
                        <a:tabLst/>
                      </a:pPr>
                      <a:r>
                        <a:rPr kumimoji="0" lang="en-GB" altLang="pl-PL" sz="1400" b="0" i="0" u="none" strike="noStrike" cap="none" normalizeH="0" baseline="0" smtClean="0">
                          <a:ln>
                            <a:noFill/>
                          </a:ln>
                          <a:solidFill>
                            <a:srgbClr val="000000"/>
                          </a:solidFill>
                          <a:effectLst/>
                          <a:latin typeface="Arial" panose="020B0604020202020204" pitchFamily="34" charset="0"/>
                        </a:rPr>
                        <a:t>Organisation Improvement </a:t>
                      </a:r>
                      <a:endParaRPr kumimoji="0" lang="en-GB" altLang="pl-PL"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818" marR="668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BF3"/>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
                          <a:schemeClr val="tx2"/>
                        </a:buClr>
                        <a:buSzPct val="150000"/>
                        <a:buFontTx/>
                        <a:buNone/>
                        <a:tabLst/>
                      </a:pPr>
                      <a:r>
                        <a:rPr kumimoji="0" lang="en-GB" altLang="pl-PL" sz="1400" b="0" i="0" u="none" strike="noStrike" cap="none" normalizeH="0" baseline="0" smtClean="0">
                          <a:ln>
                            <a:noFill/>
                          </a:ln>
                          <a:solidFill>
                            <a:srgbClr val="000000"/>
                          </a:solidFill>
                          <a:effectLst/>
                          <a:latin typeface="Arial" panose="020B0604020202020204" pitchFamily="34" charset="0"/>
                        </a:rPr>
                        <a:t>Functional, change management, business performance management,  stakeholder engagement, analysis, Communications, consultation and involvement in requirements, idea and proposition management</a:t>
                      </a:r>
                      <a:endParaRPr kumimoji="0" lang="en-GB" altLang="pl-PL" sz="1400" b="0" i="1" u="none" strike="noStrike" cap="none" normalizeH="0" baseline="0" smtClean="0">
                        <a:ln>
                          <a:noFill/>
                        </a:ln>
                        <a:solidFill>
                          <a:srgbClr val="000000"/>
                        </a:solidFill>
                        <a:effectLst/>
                        <a:latin typeface="Arial" panose="020B0604020202020204" pitchFamily="34" charset="0"/>
                      </a:endParaRPr>
                    </a:p>
                  </a:txBody>
                  <a:tcPr marL="66818" marR="668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BF3"/>
                    </a:solidFill>
                  </a:tcPr>
                </a:tc>
              </a:tr>
              <a:tr h="10414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
                          <a:schemeClr val="tx2"/>
                        </a:buClr>
                        <a:buSzPct val="150000"/>
                        <a:buFontTx/>
                        <a:buNone/>
                        <a:tabLst/>
                      </a:pPr>
                      <a:r>
                        <a:rPr kumimoji="0" lang="en-GB" altLang="pl-PL" sz="1400" b="0" i="0" u="none" strike="noStrike" cap="none" normalizeH="0" baseline="0" smtClean="0">
                          <a:ln>
                            <a:noFill/>
                          </a:ln>
                          <a:solidFill>
                            <a:srgbClr val="000000"/>
                          </a:solidFill>
                          <a:effectLst/>
                          <a:latin typeface="Arial" panose="020B0604020202020204" pitchFamily="34" charset="0"/>
                        </a:rPr>
                        <a:t>Organisation Governance </a:t>
                      </a:r>
                      <a:endParaRPr kumimoji="0" lang="en-GB" altLang="pl-PL"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818" marR="668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BF3"/>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
                          <a:schemeClr val="tx2"/>
                        </a:buClr>
                        <a:buSzPct val="150000"/>
                        <a:buFontTx/>
                        <a:buNone/>
                        <a:tabLst/>
                      </a:pPr>
                      <a:r>
                        <a:rPr kumimoji="0" lang="en-GB" altLang="pl-PL" sz="1400" b="0" i="0" u="none" strike="noStrike" cap="none" normalizeH="0" baseline="0" smtClean="0">
                          <a:ln>
                            <a:noFill/>
                          </a:ln>
                          <a:solidFill>
                            <a:srgbClr val="000000"/>
                          </a:solidFill>
                          <a:effectLst/>
                          <a:latin typeface="Arial" panose="020B0604020202020204" pitchFamily="34" charset="0"/>
                        </a:rPr>
                        <a:t>Leadership, Direction, Alignment, stakeholder representation, senior management active engagement and ownership, balance of authority between functional and PPM Roles, reporting lines, assurance, legislative and policy compliance (FOI, H&amp;S),  info management controls </a:t>
                      </a:r>
                      <a:endParaRPr kumimoji="0" lang="en-GB" altLang="pl-PL" sz="1400" b="0" i="1" u="none" strike="noStrike" cap="none" normalizeH="0" baseline="0" smtClean="0">
                        <a:ln>
                          <a:noFill/>
                        </a:ln>
                        <a:solidFill>
                          <a:srgbClr val="000000"/>
                        </a:solidFill>
                        <a:effectLst/>
                        <a:latin typeface="Arial" panose="020B0604020202020204" pitchFamily="34" charset="0"/>
                      </a:endParaRPr>
                    </a:p>
                  </a:txBody>
                  <a:tcPr marL="66818" marR="668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BF3"/>
                    </a:solidFill>
                  </a:tcPr>
                </a:tc>
              </a:tr>
              <a:tr h="519113">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
                          <a:schemeClr val="tx2"/>
                        </a:buClr>
                        <a:buSzPct val="150000"/>
                        <a:buFontTx/>
                        <a:buNone/>
                        <a:tabLst/>
                      </a:pPr>
                      <a:r>
                        <a:rPr kumimoji="0" lang="en-GB" altLang="pl-PL" sz="1400" b="0" i="0" u="none" strike="noStrike" cap="none" normalizeH="0" baseline="0" smtClean="0">
                          <a:ln>
                            <a:noFill/>
                          </a:ln>
                          <a:solidFill>
                            <a:srgbClr val="000000"/>
                          </a:solidFill>
                          <a:effectLst/>
                          <a:latin typeface="Arial" panose="020B0604020202020204" pitchFamily="34" charset="0"/>
                        </a:rPr>
                        <a:t>Resources </a:t>
                      </a:r>
                      <a:endParaRPr kumimoji="0" lang="en-GB" altLang="pl-PL" sz="14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818" marR="668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BF3"/>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
                          <a:schemeClr val="tx2"/>
                        </a:buClr>
                        <a:buSzPct val="150000"/>
                        <a:buFontTx/>
                        <a:buNone/>
                        <a:tabLst/>
                      </a:pPr>
                      <a:r>
                        <a:rPr kumimoji="0" lang="en-GB" altLang="pl-PL" sz="1400" b="0" i="0" u="none" strike="noStrike" cap="none" normalizeH="0" baseline="0" smtClean="0">
                          <a:ln>
                            <a:noFill/>
                          </a:ln>
                          <a:solidFill>
                            <a:srgbClr val="000000"/>
                          </a:solidFill>
                          <a:effectLst/>
                          <a:latin typeface="Arial" panose="020B0604020202020204" pitchFamily="34" charset="0"/>
                        </a:rPr>
                        <a:t>Capacity, types, procurement, suppliers,  skills and experience, control, allocation and deployment</a:t>
                      </a:r>
                      <a:endParaRPr kumimoji="0" lang="en-GB" altLang="pl-PL" sz="1400" b="0" i="1"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818" marR="66818"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BF3"/>
                    </a:solidFill>
                  </a:tcPr>
                </a:tc>
              </a:tr>
            </a:tbl>
          </a:graphicData>
        </a:graphic>
      </p:graphicFrame>
      <p:sp>
        <p:nvSpPr>
          <p:cNvPr id="11292" name="Title 7"/>
          <p:cNvSpPr>
            <a:spLocks noGrp="1"/>
          </p:cNvSpPr>
          <p:nvPr>
            <p:ph type="title" idx="4294967295"/>
          </p:nvPr>
        </p:nvSpPr>
        <p:spPr>
          <a:xfrm>
            <a:off x="285750" y="1143000"/>
            <a:ext cx="8229600" cy="533400"/>
          </a:xfrm>
        </p:spPr>
        <p:txBody>
          <a:bodyPr lIns="91440" tIns="45720" rIns="91440" bIns="45720" anchor="ctr"/>
          <a:lstStyle/>
          <a:p>
            <a:pPr eaLnBrk="1" hangingPunct="1"/>
            <a:r>
              <a:rPr lang="en-GB" altLang="pl-PL" sz="2600" smtClean="0"/>
              <a:t>The 7 perspectives</a:t>
            </a:r>
          </a:p>
        </p:txBody>
      </p:sp>
      <p:grpSp>
        <p:nvGrpSpPr>
          <p:cNvPr id="11295" name="Group 31"/>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11297" name="Picture 1027" descr="C:\Documents and Settings\Michael Acaster\My Documents\Photos\July August 2007\HPIM1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98"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11302" name="Picture 1037" descr="C:\Documents and Settings\Michael Acaster\My Documents\AMB Stuff\Publications\Refresh Programme\P3M3 refresh\5171_P3M3Logo_V0_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nodeType="clickEffect">
                                  <p:stCondLst>
                                    <p:cond delay="0"/>
                                  </p:stCondLst>
                                  <p:childTnLst>
                                    <p:set>
                                      <p:cBhvr>
                                        <p:cTn id="6" dur="1" fill="hold">
                                          <p:stCondLst>
                                            <p:cond delay="0"/>
                                          </p:stCondLst>
                                        </p:cTn>
                                        <p:tgtEl>
                                          <p:spTgt spid="11294"/>
                                        </p:tgtEl>
                                        <p:attrNameLst>
                                          <p:attrName>style.visibility</p:attrName>
                                        </p:attrNameLst>
                                      </p:cBhvr>
                                      <p:to>
                                        <p:strVal val="visible"/>
                                      </p:to>
                                    </p:set>
                                    <p:anim calcmode="lin" valueType="num">
                                      <p:cBhvr>
                                        <p:cTn id="7" dur="500" fill="hold"/>
                                        <p:tgtEl>
                                          <p:spTgt spid="11294"/>
                                        </p:tgtEl>
                                        <p:attrNameLst>
                                          <p:attrName>ppt_x</p:attrName>
                                        </p:attrNameLst>
                                      </p:cBhvr>
                                      <p:tavLst>
                                        <p:tav tm="0">
                                          <p:val>
                                            <p:strVal val="#ppt_x"/>
                                          </p:val>
                                        </p:tav>
                                        <p:tav tm="100000">
                                          <p:val>
                                            <p:strVal val="#ppt_x"/>
                                          </p:val>
                                        </p:tav>
                                      </p:tavLst>
                                    </p:anim>
                                    <p:anim calcmode="lin" valueType="num">
                                      <p:cBhvr>
                                        <p:cTn id="8" dur="500" fill="hold"/>
                                        <p:tgtEl>
                                          <p:spTgt spid="11294"/>
                                        </p:tgtEl>
                                        <p:attrNameLst>
                                          <p:attrName>ppt_y</p:attrName>
                                        </p:attrNameLst>
                                      </p:cBhvr>
                                      <p:tavLst>
                                        <p:tav tm="0">
                                          <p:val>
                                            <p:strVal val="#ppt_y-#ppt_h/2"/>
                                          </p:val>
                                        </p:tav>
                                        <p:tav tm="100000">
                                          <p:val>
                                            <p:strVal val="#ppt_y"/>
                                          </p:val>
                                        </p:tav>
                                      </p:tavLst>
                                    </p:anim>
                                    <p:anim calcmode="lin" valueType="num">
                                      <p:cBhvr>
                                        <p:cTn id="9" dur="500" fill="hold"/>
                                        <p:tgtEl>
                                          <p:spTgt spid="11294"/>
                                        </p:tgtEl>
                                        <p:attrNameLst>
                                          <p:attrName>ppt_w</p:attrName>
                                        </p:attrNameLst>
                                      </p:cBhvr>
                                      <p:tavLst>
                                        <p:tav tm="0">
                                          <p:val>
                                            <p:strVal val="#ppt_w"/>
                                          </p:val>
                                        </p:tav>
                                        <p:tav tm="100000">
                                          <p:val>
                                            <p:strVal val="#ppt_w"/>
                                          </p:val>
                                        </p:tav>
                                      </p:tavLst>
                                    </p:anim>
                                    <p:anim calcmode="lin" valueType="num">
                                      <p:cBhvr>
                                        <p:cTn id="10" dur="500" fill="hold"/>
                                        <p:tgtEl>
                                          <p:spTgt spid="1129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9750" y="1773238"/>
          <a:ext cx="8215313" cy="4884420"/>
        </p:xfrm>
        <a:graphic>
          <a:graphicData uri="http://schemas.openxmlformats.org/drawingml/2006/table">
            <a:tbl>
              <a:tblPr/>
              <a:tblGrid>
                <a:gridCol w="2000250"/>
                <a:gridCol w="6215063"/>
              </a:tblGrid>
              <a:tr h="912813">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0" i="0" u="none" strike="noStrike" cap="none" normalizeH="0" baseline="0" smtClean="0">
                          <a:ln>
                            <a:noFill/>
                          </a:ln>
                          <a:solidFill>
                            <a:schemeClr val="tx1"/>
                          </a:solidFill>
                          <a:effectLst/>
                          <a:latin typeface="Arial" panose="020B0604020202020204" pitchFamily="34" charset="0"/>
                        </a:rPr>
                        <a:t>Planning effectively</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0" i="0" u="none" strike="noStrike" cap="none" normalizeH="0" baseline="0" smtClean="0">
                          <a:ln>
                            <a:noFill/>
                          </a:ln>
                          <a:solidFill>
                            <a:schemeClr val="tx1"/>
                          </a:solidFill>
                          <a:effectLst/>
                          <a:latin typeface="Arial" panose="020B0604020202020204" pitchFamily="34" charset="0"/>
                        </a:rPr>
                        <a:t>Assesses the availability, use and value of the plans that exists for each perspective, levels of sophistication in their development and ownership</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noFill/>
                  </a:tcPr>
                </a:tc>
              </a:tr>
              <a:tr h="912813">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0" i="0" u="none" strike="noStrike" cap="none" normalizeH="0" baseline="0" smtClean="0">
                          <a:ln>
                            <a:noFill/>
                          </a:ln>
                          <a:solidFill>
                            <a:schemeClr val="tx1"/>
                          </a:solidFill>
                          <a:effectLst/>
                          <a:latin typeface="Arial" panose="020B0604020202020204" pitchFamily="34" charset="0"/>
                        </a:rPr>
                        <a:t>Stakeholder  involvement</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0" i="0" u="none" strike="noStrike" cap="none" normalizeH="0" baseline="0" smtClean="0">
                          <a:ln>
                            <a:noFill/>
                          </a:ln>
                          <a:solidFill>
                            <a:schemeClr val="tx1"/>
                          </a:solidFill>
                          <a:effectLst/>
                          <a:latin typeface="Arial" panose="020B0604020202020204" pitchFamily="34" charset="0"/>
                        </a:rPr>
                        <a:t>Assesses how integrated are stakeholders into the design and decision making process and the quality and sophistication of the communications processes deployed in each Perspective</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r>
              <a:tr h="95250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0" i="0" u="none" strike="noStrike" cap="none" normalizeH="0" baseline="0" smtClean="0">
                          <a:ln>
                            <a:noFill/>
                          </a:ln>
                          <a:solidFill>
                            <a:schemeClr val="tx1"/>
                          </a:solidFill>
                          <a:effectLst/>
                          <a:latin typeface="Arial" panose="020B0604020202020204" pitchFamily="34" charset="0"/>
                        </a:rPr>
                        <a:t>Information &amp; Configuration Management</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0" i="0" u="none" strike="noStrike" cap="none" normalizeH="0" baseline="0" smtClean="0">
                          <a:ln>
                            <a:noFill/>
                          </a:ln>
                          <a:solidFill>
                            <a:schemeClr val="tx1"/>
                          </a:solidFill>
                          <a:effectLst/>
                          <a:latin typeface="Arial" panose="020B0604020202020204" pitchFamily="34" charset="0"/>
                        </a:rPr>
                        <a:t>Assesses the quality and accuracy of the information being used for decision making, how this information is stored and catalogued</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r>
              <a:tr h="912813">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0" i="0" u="none" strike="noStrike" cap="none" normalizeH="0" baseline="0" smtClean="0">
                          <a:ln>
                            <a:noFill/>
                          </a:ln>
                          <a:solidFill>
                            <a:schemeClr val="tx1"/>
                          </a:solidFill>
                          <a:effectLst/>
                          <a:latin typeface="Arial" panose="020B0604020202020204" pitchFamily="34" charset="0"/>
                        </a:rPr>
                        <a:t>Quality </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0" i="0" u="none" strike="noStrike" cap="none" normalizeH="0" baseline="0" smtClean="0">
                          <a:ln>
                            <a:noFill/>
                          </a:ln>
                          <a:solidFill>
                            <a:schemeClr val="tx1"/>
                          </a:solidFill>
                          <a:effectLst/>
                          <a:latin typeface="Arial" panose="020B0604020202020204" pitchFamily="34" charset="0"/>
                        </a:rPr>
                        <a:t>Assesses  how effective and valuable the process  of review, auditing and assurance are to the organisation, and how these are managed and exploited</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r>
              <a:tr h="912813">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0" i="0" u="none" strike="noStrike" cap="none" normalizeH="0" baseline="0" smtClean="0">
                          <a:ln>
                            <a:noFill/>
                          </a:ln>
                          <a:solidFill>
                            <a:schemeClr val="tx1"/>
                          </a:solidFill>
                          <a:effectLst/>
                          <a:latin typeface="Arial" panose="020B0604020202020204" pitchFamily="34" charset="0"/>
                        </a:rPr>
                        <a:t>Capability building</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0" i="0" u="none" strike="noStrike" cap="none" normalizeH="0" baseline="0" smtClean="0">
                          <a:ln>
                            <a:noFill/>
                          </a:ln>
                          <a:solidFill>
                            <a:schemeClr val="tx1"/>
                          </a:solidFill>
                          <a:effectLst/>
                          <a:latin typeface="Arial" panose="020B0604020202020204" pitchFamily="34" charset="0"/>
                        </a:rPr>
                        <a:t>Assesses how the organisation develops the internal resources to increase their capability and potential over time</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r>
            </a:tbl>
          </a:graphicData>
        </a:graphic>
      </p:graphicFrame>
      <p:sp>
        <p:nvSpPr>
          <p:cNvPr id="12311" name="Text Box 23"/>
          <p:cNvSpPr txBox="1">
            <a:spLocks noChangeArrowheads="1"/>
          </p:cNvSpPr>
          <p:nvPr/>
        </p:nvSpPr>
        <p:spPr bwMode="auto">
          <a:xfrm>
            <a:off x="303213" y="1177925"/>
            <a:ext cx="5156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pl-PL" sz="2800">
                <a:solidFill>
                  <a:schemeClr val="tx2"/>
                </a:solidFill>
                <a:latin typeface="Arial Black" panose="020B0A04020102020204" pitchFamily="34" charset="0"/>
              </a:rPr>
              <a:t>The 5 Common Attributes</a:t>
            </a:r>
            <a:endParaRPr lang="en-US" altLang="pl-PL" sz="2800">
              <a:solidFill>
                <a:schemeClr val="tx2"/>
              </a:solidFill>
              <a:latin typeface="Arial Black" panose="020B0A04020102020204" pitchFamily="34" charset="0"/>
            </a:endParaRPr>
          </a:p>
        </p:txBody>
      </p:sp>
      <p:grpSp>
        <p:nvGrpSpPr>
          <p:cNvPr id="12312" name="Group 24"/>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12314" name="Picture 1027" descr="C:\Documents and Settings\Michael Acaster\My Documents\Photos\July August 2007\HPIM1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315"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12319" name="Picture 1037" descr="C:\Documents and Settings\Michael Acaster\My Documents\AMB Stuff\Publications\Refresh Programme\P3M3 refresh\5171_P3M3Logo_V0_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0" y="1143000"/>
            <a:ext cx="8229600" cy="685800"/>
          </a:xfrm>
        </p:spPr>
        <p:txBody>
          <a:bodyPr lIns="91440" tIns="45720" rIns="91440" bIns="45720" anchor="ctr"/>
          <a:lstStyle/>
          <a:p>
            <a:pPr eaLnBrk="1" hangingPunct="1"/>
            <a:r>
              <a:rPr lang="en-GB" altLang="pl-PL" smtClean="0"/>
              <a:t>Each Perspective at each Level</a:t>
            </a:r>
          </a:p>
        </p:txBody>
      </p:sp>
      <p:graphicFrame>
        <p:nvGraphicFramePr>
          <p:cNvPr id="10" name="Diagram 9"/>
          <p:cNvGraphicFramePr/>
          <p:nvPr/>
        </p:nvGraphicFramePr>
        <p:xfrm>
          <a:off x="407925" y="2136972"/>
          <a:ext cx="8133144" cy="4651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3317" name="Group 5"/>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13319" name="Picture 1027" descr="C:\Documents and Settings\Michael Acaster\My Documents\Photos\July August 2007\HPIM1424.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20"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13324" name="Picture 1037" descr="C:\Documents and Settings\Michael Acaster\My Documents\AMB Stuff\Publications\Refresh Programme\P3M3 refresh\5171_P3M3Logo_V0_1_.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100000">
                                          <p:val>
                                            <p:strVal val="#ppt_x"/>
                                          </p:val>
                                        </p:tav>
                                      </p:tavLst>
                                    </p:anim>
                                    <p:anim calcmode="lin" valueType="num">
                                      <p:cBhvr>
                                        <p:cTn id="8" dur="500" fill="hold"/>
                                        <p:tgtEl>
                                          <p:spTgt spid="10"/>
                                        </p:tgtEl>
                                        <p:attrNameLst>
                                          <p:attrName>ppt_y</p:attrName>
                                        </p:attrNameLst>
                                      </p:cBhvr>
                                      <p:tavLst>
                                        <p:tav tm="0">
                                          <p:val>
                                            <p:strVal val="#ppt_y-#ppt_h/2"/>
                                          </p:val>
                                        </p:tav>
                                        <p:tav tm="100000">
                                          <p:val>
                                            <p:strVal val="#ppt_y"/>
                                          </p:val>
                                        </p:tav>
                                      </p:tavLst>
                                    </p:anim>
                                    <p:anim calcmode="lin" valueType="num">
                                      <p:cBhvr>
                                        <p:cTn id="9" dur="500" fill="hold"/>
                                        <p:tgtEl>
                                          <p:spTgt spid="10"/>
                                        </p:tgtEl>
                                        <p:attrNameLst>
                                          <p:attrName>ppt_w</p:attrName>
                                        </p:attrNameLst>
                                      </p:cBhvr>
                                      <p:tavLst>
                                        <p:tav tm="0">
                                          <p:val>
                                            <p:strVal val="#ppt_w"/>
                                          </p:val>
                                        </p:tav>
                                        <p:tav tm="100000">
                                          <p:val>
                                            <p:strVal val="#ppt_w"/>
                                          </p:val>
                                        </p:tav>
                                      </p:tavLst>
                                    </p:anim>
                                    <p:anim calcmode="lin" valueType="num">
                                      <p:cBhvr>
                                        <p:cTn id="10"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GB" altLang="pl-PL" sz="2600" smtClean="0"/>
              <a:t>What is a Benchmark or Maturity Model?</a:t>
            </a:r>
            <a:endParaRPr lang="en-US" altLang="pl-PL" sz="2600" smtClean="0"/>
          </a:p>
        </p:txBody>
      </p:sp>
      <p:sp>
        <p:nvSpPr>
          <p:cNvPr id="57347" name="Rectangle 3"/>
          <p:cNvSpPr>
            <a:spLocks noGrp="1" noChangeArrowheads="1"/>
          </p:cNvSpPr>
          <p:nvPr>
            <p:ph type="body" idx="1"/>
          </p:nvPr>
        </p:nvSpPr>
        <p:spPr>
          <a:xfrm>
            <a:off x="395288" y="2060575"/>
            <a:ext cx="8305800" cy="4343400"/>
          </a:xfrm>
        </p:spPr>
        <p:txBody>
          <a:bodyPr/>
          <a:lstStyle/>
          <a:p>
            <a:pPr>
              <a:lnSpc>
                <a:spcPct val="80000"/>
              </a:lnSpc>
              <a:buFont typeface="Wingdings" panose="05000000000000000000" pitchFamily="2" charset="2"/>
              <a:buChar char="Ø"/>
            </a:pPr>
            <a:r>
              <a:rPr lang="en-GB" altLang="pl-PL" sz="1800" smtClean="0"/>
              <a:t>Benchmarking</a:t>
            </a:r>
          </a:p>
          <a:p>
            <a:pPr lvl="1">
              <a:lnSpc>
                <a:spcPct val="80000"/>
              </a:lnSpc>
              <a:buFont typeface="Wingdings" panose="05000000000000000000" pitchFamily="2" charset="2"/>
              <a:buChar char="Ø"/>
            </a:pPr>
            <a:r>
              <a:rPr lang="en-GB" altLang="pl-PL" sz="1800" smtClean="0"/>
              <a:t>Comparing processes</a:t>
            </a:r>
          </a:p>
          <a:p>
            <a:pPr lvl="1">
              <a:lnSpc>
                <a:spcPct val="80000"/>
              </a:lnSpc>
              <a:buFont typeface="Wingdings" panose="05000000000000000000" pitchFamily="2" charset="2"/>
              <a:buChar char="Ø"/>
            </a:pPr>
            <a:r>
              <a:rPr lang="en-GB" altLang="pl-PL" sz="1800" smtClean="0"/>
              <a:t>Benchmarks - metrics</a:t>
            </a:r>
          </a:p>
          <a:p>
            <a:pPr>
              <a:lnSpc>
                <a:spcPct val="80000"/>
              </a:lnSpc>
              <a:buFont typeface="Wingdings" panose="05000000000000000000" pitchFamily="2" charset="2"/>
              <a:buChar char="Ø"/>
            </a:pPr>
            <a:endParaRPr lang="en-GB" altLang="pl-PL" sz="1800" smtClean="0"/>
          </a:p>
          <a:p>
            <a:pPr>
              <a:lnSpc>
                <a:spcPct val="80000"/>
              </a:lnSpc>
              <a:buFont typeface="Wingdings" panose="05000000000000000000" pitchFamily="2" charset="2"/>
              <a:buChar char="Ø"/>
            </a:pPr>
            <a:r>
              <a:rPr lang="en-GB" altLang="pl-PL" sz="1800" smtClean="0"/>
              <a:t>Maturity Models</a:t>
            </a:r>
          </a:p>
          <a:p>
            <a:pPr lvl="1">
              <a:lnSpc>
                <a:spcPct val="80000"/>
              </a:lnSpc>
              <a:buFont typeface="Wingdings" panose="05000000000000000000" pitchFamily="2" charset="2"/>
              <a:buChar char="Ø"/>
            </a:pPr>
            <a:r>
              <a:rPr lang="en-GB" altLang="pl-PL" sz="1800" smtClean="0"/>
              <a:t>Maturity levels</a:t>
            </a:r>
          </a:p>
          <a:p>
            <a:pPr>
              <a:lnSpc>
                <a:spcPct val="80000"/>
              </a:lnSpc>
              <a:buFont typeface="Wingdings" panose="05000000000000000000" pitchFamily="2" charset="2"/>
              <a:buChar char="Ø"/>
            </a:pPr>
            <a:endParaRPr lang="en-GB" altLang="pl-PL" sz="1800" smtClean="0"/>
          </a:p>
          <a:p>
            <a:pPr>
              <a:lnSpc>
                <a:spcPct val="80000"/>
              </a:lnSpc>
              <a:buFont typeface="Wingdings" panose="05000000000000000000" pitchFamily="2" charset="2"/>
              <a:buChar char="Ø"/>
            </a:pPr>
            <a:r>
              <a:rPr lang="en-GB" altLang="pl-PL" sz="1800" smtClean="0"/>
              <a:t>OGC – Portfolio, Programme and Project Management Maturity Model (P3M3</a:t>
            </a:r>
            <a:r>
              <a:rPr lang="en-GB" altLang="pl-PL" sz="1800" baseline="30000" smtClean="0"/>
              <a:t>TM</a:t>
            </a:r>
            <a:r>
              <a:rPr lang="en-GB" altLang="pl-PL" sz="1800" smtClean="0"/>
              <a:t>)</a:t>
            </a:r>
          </a:p>
          <a:p>
            <a:pPr lvl="1">
              <a:lnSpc>
                <a:spcPct val="80000"/>
              </a:lnSpc>
              <a:buFont typeface="Wingdings" panose="05000000000000000000" pitchFamily="2" charset="2"/>
              <a:buChar char="Ø"/>
            </a:pPr>
            <a:r>
              <a:rPr lang="en-GB" altLang="pl-PL" sz="1800" smtClean="0"/>
              <a:t>Version 1</a:t>
            </a:r>
          </a:p>
          <a:p>
            <a:pPr lvl="1">
              <a:lnSpc>
                <a:spcPct val="80000"/>
              </a:lnSpc>
              <a:buFont typeface="Wingdings" panose="05000000000000000000" pitchFamily="2" charset="2"/>
              <a:buChar char="Ø"/>
            </a:pPr>
            <a:r>
              <a:rPr lang="en-GB" altLang="pl-PL" sz="1800" smtClean="0"/>
              <a:t>Current Re-write will be Version 2</a:t>
            </a:r>
          </a:p>
          <a:p>
            <a:pPr lvl="1">
              <a:lnSpc>
                <a:spcPct val="80000"/>
              </a:lnSpc>
              <a:buFont typeface="Wingdings" panose="05000000000000000000" pitchFamily="2" charset="2"/>
              <a:buChar char="Ø"/>
            </a:pPr>
            <a:endParaRPr lang="en-GB" altLang="pl-PL" sz="1800" smtClean="0"/>
          </a:p>
          <a:p>
            <a:pPr>
              <a:lnSpc>
                <a:spcPct val="80000"/>
              </a:lnSpc>
              <a:buFont typeface="Wingdings" panose="05000000000000000000" pitchFamily="2" charset="2"/>
              <a:buChar char="Ø"/>
            </a:pPr>
            <a:r>
              <a:rPr lang="en-GB" altLang="pl-PL" sz="1800" smtClean="0"/>
              <a:t>Self-assessment tests</a:t>
            </a:r>
          </a:p>
          <a:p>
            <a:pPr>
              <a:lnSpc>
                <a:spcPct val="80000"/>
              </a:lnSpc>
              <a:buFont typeface="Wingdings" panose="05000000000000000000" pitchFamily="2" charset="2"/>
              <a:buChar char="Ø"/>
            </a:pPr>
            <a:endParaRPr lang="en-GB" altLang="pl-PL" sz="1800" smtClean="0"/>
          </a:p>
          <a:p>
            <a:pPr>
              <a:lnSpc>
                <a:spcPct val="80000"/>
              </a:lnSpc>
              <a:buFont typeface="Wingdings" panose="05000000000000000000" pitchFamily="2" charset="2"/>
              <a:buChar char="Ø"/>
            </a:pPr>
            <a:r>
              <a:rPr lang="en-GB" altLang="pl-PL" sz="1800" smtClean="0"/>
              <a:t>APMG – Maturity Level Assessment Process</a:t>
            </a:r>
            <a:endParaRPr lang="en-US" altLang="pl-PL" sz="1800" smtClean="0"/>
          </a:p>
        </p:txBody>
      </p:sp>
      <p:grpSp>
        <p:nvGrpSpPr>
          <p:cNvPr id="57348" name="Group 4"/>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57350" name="Picture 1027" descr="C:\Documents and Settings\Michael Acaster\My Documents\Photos\July August 2007\HPIM1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7351"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57355" name="Picture 1037" descr="C:\Documents and Settings\Michael Acaster\My Documents\AMB Stuff\Publications\Refresh Programme\P3M3 refresh\5171_P3M3Logo_V0_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85750" y="1857375"/>
          <a:ext cx="8572500" cy="4743450"/>
        </p:xfrm>
        <a:graphic>
          <a:graphicData uri="http://schemas.openxmlformats.org/drawingml/2006/table">
            <a:tbl>
              <a:tblPr/>
              <a:tblGrid>
                <a:gridCol w="1042988"/>
                <a:gridCol w="1176337"/>
                <a:gridCol w="1231900"/>
                <a:gridCol w="841375"/>
                <a:gridCol w="1214438"/>
                <a:gridCol w="1136650"/>
                <a:gridCol w="928687"/>
                <a:gridCol w="1000125"/>
              </a:tblGrid>
              <a:tr h="790575">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1"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solidFill>
                      <a:srgbClr val="B3C4E4"/>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tx1"/>
                          </a:solidFill>
                          <a:effectLst/>
                          <a:latin typeface="Arial" panose="020B0604020202020204" pitchFamily="34" charset="0"/>
                        </a:rPr>
                        <a:t>Mgt Control</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solidFill>
                      <a:srgbClr val="B3C4E4"/>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tx1"/>
                          </a:solidFill>
                          <a:effectLst/>
                          <a:latin typeface="Arial" panose="020B0604020202020204" pitchFamily="34" charset="0"/>
                        </a:rPr>
                        <a:t>Benefits</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tx1"/>
                          </a:solidFill>
                          <a:effectLst/>
                          <a:latin typeface="Arial" panose="020B0604020202020204" pitchFamily="34" charset="0"/>
                        </a:rPr>
                        <a:t>Mgt</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solidFill>
                      <a:srgbClr val="B3C4E4"/>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tx1"/>
                          </a:solidFill>
                          <a:effectLst/>
                          <a:latin typeface="Arial" panose="020B0604020202020204" pitchFamily="34" charset="0"/>
                        </a:rPr>
                        <a:t>Risk</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tx1"/>
                          </a:solidFill>
                          <a:effectLst/>
                          <a:latin typeface="Arial" panose="020B0604020202020204" pitchFamily="34" charset="0"/>
                        </a:rPr>
                        <a:t>Mgt</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solidFill>
                      <a:srgbClr val="B3C4E4"/>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tx1"/>
                          </a:solidFill>
                          <a:effectLst/>
                          <a:latin typeface="Arial" panose="020B0604020202020204" pitchFamily="34" charset="0"/>
                        </a:rPr>
                        <a:t>Finance</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tx1"/>
                          </a:solidFill>
                          <a:effectLst/>
                          <a:latin typeface="Arial" panose="020B0604020202020204" pitchFamily="34" charset="0"/>
                        </a:rPr>
                        <a:t>Mgt</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solidFill>
                      <a:srgbClr val="B3C4E4"/>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tx1"/>
                          </a:solidFill>
                          <a:effectLst/>
                          <a:latin typeface="Arial" panose="020B0604020202020204" pitchFamily="34" charset="0"/>
                        </a:rPr>
                        <a:t>Org</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tx1"/>
                          </a:solidFill>
                          <a:effectLst/>
                          <a:latin typeface="Arial" panose="020B0604020202020204" pitchFamily="34" charset="0"/>
                        </a:rPr>
                        <a:t>Improve</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solidFill>
                      <a:srgbClr val="B3C4E4"/>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tx1"/>
                          </a:solidFill>
                          <a:effectLst/>
                          <a:latin typeface="Arial" panose="020B0604020202020204" pitchFamily="34" charset="0"/>
                        </a:rPr>
                        <a:t>Org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tx1"/>
                          </a:solidFill>
                          <a:effectLst/>
                          <a:latin typeface="Arial" panose="020B0604020202020204" pitchFamily="34" charset="0"/>
                        </a:rPr>
                        <a:t>Gov</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solidFill>
                      <a:srgbClr val="B3C4E4"/>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tx1"/>
                          </a:solidFill>
                          <a:effectLst/>
                          <a:latin typeface="Arial" panose="020B0604020202020204" pitchFamily="34" charset="0"/>
                        </a:rPr>
                        <a:t>Res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1800" b="1" i="0" u="none" strike="noStrike" cap="none" normalizeH="0" baseline="0" smtClean="0">
                          <a:ln>
                            <a:noFill/>
                          </a:ln>
                          <a:solidFill>
                            <a:schemeClr val="tx1"/>
                          </a:solidFill>
                          <a:effectLst/>
                          <a:latin typeface="Arial" panose="020B0604020202020204" pitchFamily="34" charset="0"/>
                        </a:rPr>
                        <a:t>Mgt</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25400" cap="flat" cmpd="sng" algn="ctr">
                      <a:solidFill>
                        <a:srgbClr val="B0BAD9"/>
                      </a:solidFill>
                      <a:prstDash val="solid"/>
                      <a:round/>
                      <a:headEnd type="none" w="med" len="med"/>
                      <a:tailEnd type="none" w="med" len="med"/>
                    </a:lnB>
                    <a:lnTlToBr>
                      <a:noFill/>
                    </a:lnTlToBr>
                    <a:lnBlToTr>
                      <a:noFill/>
                    </a:lnBlToTr>
                    <a:solidFill>
                      <a:srgbClr val="B3C4E4"/>
                    </a:solidFill>
                  </a:tcPr>
                </a:tc>
              </a:tr>
              <a:tr h="790575">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2600" b="1" i="0" u="none" strike="noStrike" cap="none" normalizeH="0" baseline="0" smtClean="0">
                          <a:ln>
                            <a:noFill/>
                          </a:ln>
                          <a:solidFill>
                            <a:schemeClr val="tx1"/>
                          </a:solidFill>
                          <a:effectLst/>
                          <a:latin typeface="Arial" panose="020B0604020202020204" pitchFamily="34" charset="0"/>
                        </a:rPr>
                        <a:t>L 5</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254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r>
              <a:tr h="790575">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2600" b="1" i="0" u="none" strike="noStrike" cap="none" normalizeH="0" baseline="0" smtClean="0">
                          <a:ln>
                            <a:noFill/>
                          </a:ln>
                          <a:solidFill>
                            <a:schemeClr val="tx1"/>
                          </a:solidFill>
                          <a:effectLst/>
                          <a:latin typeface="Arial" panose="020B0604020202020204" pitchFamily="34" charset="0"/>
                        </a:rPr>
                        <a:t>L 4</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r>
              <a:tr h="790575">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2600" b="1" i="0" u="none" strike="noStrike" cap="none" normalizeH="0" baseline="0" smtClean="0">
                          <a:ln>
                            <a:noFill/>
                          </a:ln>
                          <a:solidFill>
                            <a:schemeClr val="tx1"/>
                          </a:solidFill>
                          <a:effectLst/>
                          <a:latin typeface="Arial" panose="020B0604020202020204" pitchFamily="34" charset="0"/>
                        </a:rPr>
                        <a:t>L 3</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r>
              <a:tr h="790575">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2600" b="1" i="0" u="none" strike="noStrike" cap="none" normalizeH="0" baseline="0" smtClean="0">
                          <a:ln>
                            <a:noFill/>
                          </a:ln>
                          <a:solidFill>
                            <a:schemeClr val="tx1"/>
                          </a:solidFill>
                          <a:effectLst/>
                          <a:latin typeface="Arial" panose="020B0604020202020204" pitchFamily="34" charset="0"/>
                        </a:rPr>
                        <a:t>L 2</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noFill/>
                  </a:tcPr>
                </a:tc>
              </a:tr>
              <a:tr h="790575">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pl-PL" sz="2600" b="1" i="0" u="none" strike="noStrike" cap="none" normalizeH="0" baseline="0" smtClean="0">
                          <a:ln>
                            <a:noFill/>
                          </a:ln>
                          <a:solidFill>
                            <a:schemeClr val="tx1"/>
                          </a:solidFill>
                          <a:effectLst/>
                          <a:latin typeface="Arial" panose="020B0604020202020204" pitchFamily="34" charset="0"/>
                        </a:rPr>
                        <a:t>L 1</a:t>
                      </a: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742950" indent="-285750"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43000" indent="-228600" eaLnBrk="0" hangingPunct="0">
                        <a:spcBef>
                          <a:spcPct val="20000"/>
                        </a:spcBef>
                        <a:buClr>
                          <a:schemeClr val="tx1"/>
                        </a:buClr>
                        <a:defRPr>
                          <a:solidFill>
                            <a:schemeClr val="tx1"/>
                          </a:solidFill>
                          <a:latin typeface="Arial" panose="020B0604020202020204" pitchFamily="34" charset="0"/>
                        </a:defRPr>
                      </a:lvl3pPr>
                      <a:lvl4pPr marL="1600200" indent="-228600"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pl-PL"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B0BAD9"/>
                      </a:solidFill>
                      <a:prstDash val="solid"/>
                      <a:round/>
                      <a:headEnd type="none" w="med" len="med"/>
                      <a:tailEnd type="none" w="med" len="med"/>
                    </a:lnL>
                    <a:lnR w="12700" cap="flat" cmpd="sng" algn="ctr">
                      <a:solidFill>
                        <a:srgbClr val="B0BAD9"/>
                      </a:solidFill>
                      <a:prstDash val="solid"/>
                      <a:round/>
                      <a:headEnd type="none" w="med" len="med"/>
                      <a:tailEnd type="none" w="med" len="med"/>
                    </a:lnR>
                    <a:lnT w="12700" cap="flat" cmpd="sng" algn="ctr">
                      <a:solidFill>
                        <a:srgbClr val="B0BAD9"/>
                      </a:solidFill>
                      <a:prstDash val="solid"/>
                      <a:round/>
                      <a:headEnd type="none" w="med" len="med"/>
                      <a:tailEnd type="none" w="med" len="med"/>
                    </a:lnT>
                    <a:lnB w="12700" cap="flat" cmpd="sng" algn="ctr">
                      <a:solidFill>
                        <a:srgbClr val="B0BAD9"/>
                      </a:solidFill>
                      <a:prstDash val="solid"/>
                      <a:round/>
                      <a:headEnd type="none" w="med" len="med"/>
                      <a:tailEnd type="none" w="med" len="med"/>
                    </a:lnB>
                    <a:lnTlToBr>
                      <a:noFill/>
                    </a:lnTlToBr>
                    <a:lnBlToTr>
                      <a:noFill/>
                    </a:lnBlToTr>
                    <a:solidFill>
                      <a:srgbClr val="B0BAD9">
                        <a:alpha val="20000"/>
                      </a:srgbClr>
                    </a:solidFill>
                  </a:tcPr>
                </a:tc>
              </a:tr>
            </a:tbl>
          </a:graphicData>
        </a:graphic>
      </p:graphicFrame>
      <p:sp>
        <p:nvSpPr>
          <p:cNvPr id="14403" name="Oval 2"/>
          <p:cNvSpPr>
            <a:spLocks noChangeArrowheads="1"/>
          </p:cNvSpPr>
          <p:nvPr/>
        </p:nvSpPr>
        <p:spPr bwMode="auto">
          <a:xfrm>
            <a:off x="1428750" y="5929313"/>
            <a:ext cx="1000125"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04" name="Oval 3"/>
          <p:cNvSpPr>
            <a:spLocks noChangeArrowheads="1"/>
          </p:cNvSpPr>
          <p:nvPr/>
        </p:nvSpPr>
        <p:spPr bwMode="auto">
          <a:xfrm>
            <a:off x="1428750" y="5143500"/>
            <a:ext cx="1000125"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05" name="Oval 4"/>
          <p:cNvSpPr>
            <a:spLocks noChangeArrowheads="1"/>
          </p:cNvSpPr>
          <p:nvPr/>
        </p:nvSpPr>
        <p:spPr bwMode="auto">
          <a:xfrm>
            <a:off x="4714875" y="5929313"/>
            <a:ext cx="1000125"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06" name="Oval 5"/>
          <p:cNvSpPr>
            <a:spLocks noChangeArrowheads="1"/>
          </p:cNvSpPr>
          <p:nvPr/>
        </p:nvSpPr>
        <p:spPr bwMode="auto">
          <a:xfrm>
            <a:off x="2635250" y="5929313"/>
            <a:ext cx="1000125"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07" name="Oval 6"/>
          <p:cNvSpPr>
            <a:spLocks noChangeArrowheads="1"/>
          </p:cNvSpPr>
          <p:nvPr/>
        </p:nvSpPr>
        <p:spPr bwMode="auto">
          <a:xfrm>
            <a:off x="4714875" y="4328195"/>
            <a:ext cx="1000125"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08" name="Oval 7"/>
          <p:cNvSpPr>
            <a:spLocks noChangeArrowheads="1"/>
          </p:cNvSpPr>
          <p:nvPr/>
        </p:nvSpPr>
        <p:spPr bwMode="auto">
          <a:xfrm>
            <a:off x="4714875" y="5143500"/>
            <a:ext cx="1000125"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09" name="Oval 8"/>
          <p:cNvSpPr>
            <a:spLocks noChangeArrowheads="1"/>
          </p:cNvSpPr>
          <p:nvPr/>
        </p:nvSpPr>
        <p:spPr bwMode="auto">
          <a:xfrm>
            <a:off x="7000875" y="5929313"/>
            <a:ext cx="785813"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10" name="Oval 9"/>
          <p:cNvSpPr>
            <a:spLocks noChangeArrowheads="1"/>
          </p:cNvSpPr>
          <p:nvPr/>
        </p:nvSpPr>
        <p:spPr bwMode="auto">
          <a:xfrm>
            <a:off x="5857875" y="5929313"/>
            <a:ext cx="1000125"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11" name="Oval 10"/>
          <p:cNvSpPr>
            <a:spLocks noChangeArrowheads="1"/>
          </p:cNvSpPr>
          <p:nvPr/>
        </p:nvSpPr>
        <p:spPr bwMode="auto">
          <a:xfrm>
            <a:off x="7929563" y="5929313"/>
            <a:ext cx="857250"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12" name="Oval 11"/>
          <p:cNvSpPr>
            <a:spLocks noChangeArrowheads="1"/>
          </p:cNvSpPr>
          <p:nvPr/>
        </p:nvSpPr>
        <p:spPr bwMode="auto">
          <a:xfrm>
            <a:off x="3786188" y="5929313"/>
            <a:ext cx="785812"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13" name="Oval 12"/>
          <p:cNvSpPr>
            <a:spLocks noChangeArrowheads="1"/>
          </p:cNvSpPr>
          <p:nvPr/>
        </p:nvSpPr>
        <p:spPr bwMode="auto">
          <a:xfrm>
            <a:off x="7000875" y="5143500"/>
            <a:ext cx="785813"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14" name="Oval 13"/>
          <p:cNvSpPr>
            <a:spLocks noChangeArrowheads="1"/>
          </p:cNvSpPr>
          <p:nvPr/>
        </p:nvSpPr>
        <p:spPr bwMode="auto">
          <a:xfrm>
            <a:off x="7000875" y="4328195"/>
            <a:ext cx="785813"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15" name="Oval 14"/>
          <p:cNvSpPr>
            <a:spLocks noChangeArrowheads="1"/>
          </p:cNvSpPr>
          <p:nvPr/>
        </p:nvSpPr>
        <p:spPr bwMode="auto">
          <a:xfrm>
            <a:off x="4750593" y="3525867"/>
            <a:ext cx="928688"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16" name="Oval 15"/>
          <p:cNvSpPr>
            <a:spLocks noChangeArrowheads="1"/>
          </p:cNvSpPr>
          <p:nvPr/>
        </p:nvSpPr>
        <p:spPr bwMode="auto">
          <a:xfrm>
            <a:off x="5857875" y="5143500"/>
            <a:ext cx="1000125"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17" name="Oval 16"/>
          <p:cNvSpPr>
            <a:spLocks noChangeArrowheads="1"/>
          </p:cNvSpPr>
          <p:nvPr/>
        </p:nvSpPr>
        <p:spPr bwMode="auto">
          <a:xfrm>
            <a:off x="1428750" y="4328195"/>
            <a:ext cx="1000125"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18" name="Title 18"/>
          <p:cNvSpPr>
            <a:spLocks noGrp="1"/>
          </p:cNvSpPr>
          <p:nvPr>
            <p:ph type="title"/>
          </p:nvPr>
        </p:nvSpPr>
        <p:spPr/>
        <p:txBody>
          <a:bodyPr/>
          <a:lstStyle/>
          <a:p>
            <a:pPr eaLnBrk="1" hangingPunct="1"/>
            <a:r>
              <a:rPr lang="en-GB" altLang="pl-PL" smtClean="0"/>
              <a:t>How it might look</a:t>
            </a:r>
          </a:p>
        </p:txBody>
      </p:sp>
      <p:sp>
        <p:nvSpPr>
          <p:cNvPr id="14419" name="Oval 11"/>
          <p:cNvSpPr>
            <a:spLocks noChangeArrowheads="1"/>
          </p:cNvSpPr>
          <p:nvPr/>
        </p:nvSpPr>
        <p:spPr bwMode="auto">
          <a:xfrm>
            <a:off x="3786188" y="5143500"/>
            <a:ext cx="785812"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20" name="Oval 10"/>
          <p:cNvSpPr>
            <a:spLocks noChangeArrowheads="1"/>
          </p:cNvSpPr>
          <p:nvPr/>
        </p:nvSpPr>
        <p:spPr bwMode="auto">
          <a:xfrm>
            <a:off x="7929563" y="5143500"/>
            <a:ext cx="857250"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sp>
        <p:nvSpPr>
          <p:cNvPr id="14422" name="Oval 5"/>
          <p:cNvSpPr>
            <a:spLocks noChangeArrowheads="1"/>
          </p:cNvSpPr>
          <p:nvPr/>
        </p:nvSpPr>
        <p:spPr bwMode="auto">
          <a:xfrm>
            <a:off x="2627313" y="5143500"/>
            <a:ext cx="1000125" cy="571500"/>
          </a:xfrm>
          <a:prstGeom prst="ellipse">
            <a:avLst/>
          </a:prstGeom>
          <a:solidFill>
            <a:srgbClr val="FF0000"/>
          </a:solidFill>
          <a:ln w="9525" algn="ctr">
            <a:solidFill>
              <a:schemeClr val="tx1"/>
            </a:solidFill>
            <a:miter lim="800000"/>
            <a:headEnd/>
            <a:tailEnd/>
          </a:ln>
        </p:spPr>
        <p:txBody>
          <a:bodyPr wrap="none"/>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grpSp>
        <p:nvGrpSpPr>
          <p:cNvPr id="14424" name="Group 88"/>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14426" name="Picture 1027" descr="C:\Documents and Settings\Michael Acaster\My Documents\Photos\July August 2007\HPIM1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427"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14431" name="Picture 1037" descr="C:\Documents and Settings\Michael Acaster\My Documents\AMB Stuff\Publications\Refresh Programme\P3M3 refresh\5171_P3M3Logo_V0_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ques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5688" y="1781175"/>
            <a:ext cx="4578350" cy="4862513"/>
          </a:xfrm>
          <a:prstGeom prst="rect">
            <a:avLst/>
          </a:prstGeom>
          <a:noFill/>
          <a:extLst>
            <a:ext uri="{909E8E84-426E-40DD-AFC4-6F175D3DCCD1}">
              <a14:hiddenFill xmlns:a14="http://schemas.microsoft.com/office/drawing/2010/main">
                <a:solidFill>
                  <a:srgbClr val="FFFFFF"/>
                </a:solidFill>
              </a14:hiddenFill>
            </a:ext>
          </a:extLst>
        </p:spPr>
      </p:pic>
      <p:grpSp>
        <p:nvGrpSpPr>
          <p:cNvPr id="49155" name="Group 3"/>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49157" name="Picture 1027" descr="C:\Documents and Settings\Michael Acaster\My Documents\Photos\July August 2007\HPIM142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9158"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49162" name="Picture 1037" descr="C:\Documents and Settings\Michael Acaster\My Documents\AMB Stuff\Publications\Refresh Programme\P3M3 refresh\5171_P3M3Logo_V0_1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9163" name="Text Box 11"/>
          <p:cNvSpPr txBox="1">
            <a:spLocks noChangeArrowheads="1"/>
          </p:cNvSpPr>
          <p:nvPr/>
        </p:nvSpPr>
        <p:spPr bwMode="auto">
          <a:xfrm>
            <a:off x="592138" y="1425575"/>
            <a:ext cx="2217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pl-PL"/>
              <a:t>Any Questions:</a:t>
            </a:r>
            <a:endParaRPr lang="en-US" altLang="pl-PL"/>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GB" altLang="pl-PL" smtClean="0"/>
              <a:t>Finally</a:t>
            </a:r>
          </a:p>
        </p:txBody>
      </p:sp>
      <p:pic>
        <p:nvPicPr>
          <p:cNvPr id="20483" name="Picture 2" descr="http://customersrock.files.wordpress.com/2007/05/thank-you.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14688" y="2214563"/>
            <a:ext cx="2887662" cy="4343400"/>
          </a:xfrm>
          <a:noFill/>
        </p:spPr>
      </p:pic>
      <p:grpSp>
        <p:nvGrpSpPr>
          <p:cNvPr id="20485" name="Group 5"/>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20487" name="Picture 1027" descr="C:\Documents and Settings\Michael Acaster\My Documents\Photos\July August 2007\HPIM142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488"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20492" name="Picture 1037" descr="C:\Documents and Settings\Michael Acaster\My Documents\AMB Stuff\Publications\Refresh Programme\P3M3 refresh\5171_P3M3Logo_V0_1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subTitle" idx="4294967295"/>
          </p:nvPr>
        </p:nvSpPr>
        <p:spPr>
          <a:xfrm>
            <a:off x="1371600" y="4508500"/>
            <a:ext cx="6400800" cy="2016125"/>
          </a:xfrm>
        </p:spPr>
        <p:txBody>
          <a:bodyPr lIns="91440" tIns="45720" rIns="91440" bIns="45720"/>
          <a:lstStyle/>
          <a:p>
            <a:pPr marL="0" indent="0" algn="ctr" eaLnBrk="1" hangingPunct="1">
              <a:buFont typeface="Wingdings" panose="05000000000000000000" pitchFamily="2" charset="2"/>
              <a:buNone/>
            </a:pPr>
            <a:r>
              <a:rPr lang="en-GB" altLang="pl-PL" sz="1800" smtClean="0">
                <a:hlinkClick r:id="rId3"/>
              </a:rPr>
              <a:t>www.usergroup.org.uk</a:t>
            </a:r>
            <a:r>
              <a:rPr lang="en-GB" altLang="pl-PL" sz="1800" smtClean="0"/>
              <a:t> </a:t>
            </a:r>
          </a:p>
          <a:p>
            <a:pPr marL="0" indent="0" algn="ctr" eaLnBrk="1" hangingPunct="1">
              <a:buFont typeface="Wingdings" panose="05000000000000000000" pitchFamily="2" charset="2"/>
              <a:buNone/>
            </a:pPr>
            <a:r>
              <a:rPr lang="en-GB" altLang="pl-PL" sz="1800" smtClean="0"/>
              <a:t>0845 0548038</a:t>
            </a:r>
          </a:p>
          <a:p>
            <a:pPr marL="0" indent="0" algn="ctr" eaLnBrk="1" hangingPunct="1">
              <a:buFont typeface="Wingdings" panose="05000000000000000000" pitchFamily="2" charset="2"/>
              <a:buNone/>
            </a:pPr>
            <a:r>
              <a:rPr lang="en-GB" altLang="pl-PL" sz="1800" smtClean="0">
                <a:hlinkClick r:id="rId4"/>
              </a:rPr>
              <a:t>admin@usergroup.org.uk</a:t>
            </a:r>
            <a:r>
              <a:rPr lang="en-GB" altLang="pl-PL" sz="1800" smtClean="0"/>
              <a:t> </a:t>
            </a:r>
          </a:p>
        </p:txBody>
      </p:sp>
      <p:sp>
        <p:nvSpPr>
          <p:cNvPr id="60419" name="Rectangle 4"/>
          <p:cNvSpPr>
            <a:spLocks noGrp="1" noChangeArrowheads="1"/>
          </p:cNvSpPr>
          <p:nvPr>
            <p:ph type="ctrTitle" idx="4294967295"/>
          </p:nvPr>
        </p:nvSpPr>
        <p:spPr>
          <a:xfrm>
            <a:off x="685800" y="2130425"/>
            <a:ext cx="7772400" cy="2378075"/>
          </a:xfrm>
        </p:spPr>
        <p:txBody>
          <a:bodyPr lIns="91440" tIns="45720" rIns="91440" bIns="45720" anchor="ctr"/>
          <a:lstStyle/>
          <a:p>
            <a:pPr eaLnBrk="1" hangingPunct="1">
              <a:lnSpc>
                <a:spcPct val="80000"/>
              </a:lnSpc>
            </a:pPr>
            <a:r>
              <a:rPr lang="en-GB" altLang="pl-PL" sz="1500" smtClean="0"/>
              <a:t>Best Practice User Group™ aims to be the official user group of choice for programmes, projects and risks.</a:t>
            </a:r>
            <a:br>
              <a:rPr lang="en-GB" altLang="pl-PL" sz="1500" smtClean="0"/>
            </a:br>
            <a:r>
              <a:rPr lang="en-GB" altLang="pl-PL" sz="1500" smtClean="0"/>
              <a:t/>
            </a:r>
            <a:br>
              <a:rPr lang="en-GB" altLang="pl-PL" sz="1500" smtClean="0"/>
            </a:br>
            <a:r>
              <a:rPr lang="en-GB" altLang="pl-PL" sz="1500" smtClean="0"/>
              <a:t>Our mission: To help users adopt, use, share and shape the application of OGC PPM Products</a:t>
            </a:r>
          </a:p>
        </p:txBody>
      </p:sp>
      <p:pic>
        <p:nvPicPr>
          <p:cNvPr id="60420" name="Picture 4" descr="BPUG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16238" y="404813"/>
            <a:ext cx="3600450"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GB" altLang="pl-PL" smtClean="0"/>
              <a:t>Other Maturity Models</a:t>
            </a:r>
            <a:endParaRPr lang="en-US" altLang="pl-PL" smtClean="0"/>
          </a:p>
        </p:txBody>
      </p:sp>
      <p:sp>
        <p:nvSpPr>
          <p:cNvPr id="58371" name="Rectangle 3"/>
          <p:cNvSpPr>
            <a:spLocks noGrp="1" noChangeArrowheads="1"/>
          </p:cNvSpPr>
          <p:nvPr>
            <p:ph type="body" idx="1"/>
          </p:nvPr>
        </p:nvSpPr>
        <p:spPr/>
        <p:txBody>
          <a:bodyPr/>
          <a:lstStyle/>
          <a:p>
            <a:pPr>
              <a:buSzTx/>
              <a:buFont typeface="Wingdings" panose="05000000000000000000" pitchFamily="2" charset="2"/>
              <a:buChar char="Ø"/>
            </a:pPr>
            <a:r>
              <a:rPr lang="en-GB" altLang="pl-PL" dirty="0" smtClean="0"/>
              <a:t>Software Engineering Institute</a:t>
            </a:r>
          </a:p>
          <a:p>
            <a:pPr lvl="1">
              <a:buFont typeface="Wingdings" panose="05000000000000000000" pitchFamily="2" charset="2"/>
              <a:buChar char="Ø"/>
            </a:pPr>
            <a:r>
              <a:rPr lang="en-GB" altLang="pl-PL" dirty="0" smtClean="0"/>
              <a:t>  Carnegie Mellon University</a:t>
            </a:r>
          </a:p>
          <a:p>
            <a:pPr lvl="1">
              <a:buFont typeface="Wingdings" panose="05000000000000000000" pitchFamily="2" charset="2"/>
              <a:buChar char="Ø"/>
            </a:pPr>
            <a:r>
              <a:rPr lang="en-GB" altLang="pl-PL" dirty="0" smtClean="0"/>
              <a:t>  CMMI</a:t>
            </a:r>
          </a:p>
          <a:p>
            <a:pPr>
              <a:buSzTx/>
              <a:buFont typeface="Wingdings" panose="05000000000000000000" pitchFamily="2" charset="2"/>
              <a:buChar char="Ø"/>
            </a:pPr>
            <a:r>
              <a:rPr lang="en-GB" altLang="pl-PL" dirty="0" smtClean="0"/>
              <a:t>Organizational Project Management Maturity Model </a:t>
            </a:r>
          </a:p>
          <a:p>
            <a:pPr lvl="1">
              <a:buFont typeface="Wingdings" panose="05000000000000000000" pitchFamily="2" charset="2"/>
              <a:buChar char="Ø"/>
            </a:pPr>
            <a:r>
              <a:rPr lang="en-GB" altLang="pl-PL" dirty="0" smtClean="0"/>
              <a:t>  (OPM3)</a:t>
            </a:r>
            <a:r>
              <a:rPr lang="en-GB" altLang="pl-PL" baseline="30000" dirty="0" smtClean="0"/>
              <a:t>TM  -  </a:t>
            </a:r>
            <a:r>
              <a:rPr lang="en-GB" altLang="pl-PL" dirty="0" smtClean="0"/>
              <a:t>PMI</a:t>
            </a:r>
          </a:p>
          <a:p>
            <a:pPr>
              <a:buSzTx/>
              <a:buFont typeface="Wingdings" panose="05000000000000000000" pitchFamily="2" charset="2"/>
              <a:buChar char="Ø"/>
            </a:pPr>
            <a:r>
              <a:rPr lang="en-GB" altLang="pl-PL" dirty="0" smtClean="0"/>
              <a:t>Private Organisations’ models</a:t>
            </a:r>
          </a:p>
          <a:p>
            <a:pPr lvl="1">
              <a:buFont typeface="Wingdings" panose="05000000000000000000" pitchFamily="2" charset="2"/>
              <a:buChar char="Ø"/>
            </a:pPr>
            <a:r>
              <a:rPr lang="pl-PL" altLang="pl-PL" dirty="0" smtClean="0"/>
              <a:t>e</a:t>
            </a:r>
            <a:r>
              <a:rPr lang="en-GB" altLang="pl-PL" dirty="0" smtClean="0"/>
              <a:t>.g</a:t>
            </a:r>
            <a:r>
              <a:rPr lang="en-GB" altLang="pl-PL" dirty="0" smtClean="0"/>
              <a:t>. some Management Consultancies</a:t>
            </a:r>
          </a:p>
          <a:p>
            <a:pPr>
              <a:buSzTx/>
              <a:buFont typeface="Wingdings" panose="05000000000000000000" pitchFamily="2" charset="2"/>
              <a:buChar char="Ø"/>
            </a:pPr>
            <a:r>
              <a:rPr lang="en-GB" altLang="pl-PL" dirty="0" smtClean="0"/>
              <a:t>Portfolio, Programme and Project Management Maturity Model – P3M3</a:t>
            </a:r>
            <a:r>
              <a:rPr lang="en-GB" altLang="pl-PL" baseline="30000" dirty="0" smtClean="0"/>
              <a:t>TM</a:t>
            </a:r>
          </a:p>
          <a:p>
            <a:pPr lvl="1">
              <a:buFont typeface="Wingdings" panose="05000000000000000000" pitchFamily="2" charset="2"/>
              <a:buChar char="Ø"/>
            </a:pPr>
            <a:r>
              <a:rPr lang="en-GB" altLang="pl-PL" dirty="0" smtClean="0"/>
              <a:t>  Office of Government Commerce – UK</a:t>
            </a:r>
          </a:p>
          <a:p>
            <a:pPr lvl="1">
              <a:buFont typeface="Wingdings" panose="05000000000000000000" pitchFamily="2" charset="2"/>
              <a:buChar char="Ø"/>
            </a:pPr>
            <a:r>
              <a:rPr lang="en-GB" altLang="pl-PL" dirty="0" smtClean="0"/>
              <a:t>  developed from SEI model</a:t>
            </a:r>
          </a:p>
          <a:p>
            <a:pPr>
              <a:buSzTx/>
              <a:buFont typeface="Wingdings" panose="05000000000000000000" pitchFamily="2" charset="2"/>
              <a:buChar char="Ø"/>
            </a:pPr>
            <a:endParaRPr lang="en-US" altLang="pl-PL" dirty="0" smtClean="0"/>
          </a:p>
        </p:txBody>
      </p:sp>
      <p:grpSp>
        <p:nvGrpSpPr>
          <p:cNvPr id="58372" name="Group 4"/>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58374" name="Picture 1027" descr="C:\Documents and Settings\Michael Acaster\My Documents\Photos\July August 2007\HPIM1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8375"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58379" name="Picture 1037" descr="C:\Documents and Settings\Michael Acaster\My Documents\AMB Stuff\Publications\Refresh Programme\P3M3 refresh\5171_P3M3Logo_V0_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1026"/>
          <p:cNvSpPr>
            <a:spLocks noGrp="1" noChangeArrowheads="1"/>
          </p:cNvSpPr>
          <p:nvPr>
            <p:ph type="title"/>
          </p:nvPr>
        </p:nvSpPr>
        <p:spPr/>
        <p:txBody>
          <a:bodyPr/>
          <a:lstStyle/>
          <a:p>
            <a:r>
              <a:rPr lang="en-US" altLang="pl-PL" smtClean="0"/>
              <a:t>OGC Context</a:t>
            </a:r>
          </a:p>
        </p:txBody>
      </p:sp>
      <p:sp>
        <p:nvSpPr>
          <p:cNvPr id="40963" name="Rectangle 1027"/>
          <p:cNvSpPr>
            <a:spLocks noGrp="1" noChangeArrowheads="1"/>
          </p:cNvSpPr>
          <p:nvPr>
            <p:ph type="body" idx="1"/>
          </p:nvPr>
        </p:nvSpPr>
        <p:spPr/>
        <p:txBody>
          <a:bodyPr/>
          <a:lstStyle/>
          <a:p>
            <a:pPr>
              <a:buFont typeface="Wingdings" panose="05000000000000000000" pitchFamily="2" charset="2"/>
              <a:buChar char="Ø"/>
            </a:pPr>
            <a:r>
              <a:rPr lang="en-US" altLang="pl-PL" smtClean="0"/>
              <a:t>PRINCE2: 2009 – project to refresh PRINCE2</a:t>
            </a:r>
            <a:r>
              <a:rPr lang="en-US" altLang="pl-PL" sz="1600" baseline="30000" smtClean="0"/>
              <a:t>TM</a:t>
            </a:r>
            <a:r>
              <a:rPr lang="en-US" altLang="pl-PL" smtClean="0"/>
              <a:t> </a:t>
            </a:r>
          </a:p>
          <a:p>
            <a:pPr lvl="1">
              <a:buFont typeface="Wingdings" panose="05000000000000000000" pitchFamily="2" charset="2"/>
              <a:buChar char="Ø"/>
            </a:pPr>
            <a:r>
              <a:rPr lang="en-US" altLang="pl-PL" smtClean="0"/>
              <a:t>Due Q1 2009</a:t>
            </a:r>
          </a:p>
          <a:p>
            <a:pPr lvl="1">
              <a:buFont typeface="Wingdings" panose="05000000000000000000" pitchFamily="2" charset="2"/>
              <a:buChar char="Ø"/>
            </a:pPr>
            <a:endParaRPr lang="en-US" altLang="pl-PL" smtClean="0"/>
          </a:p>
          <a:p>
            <a:pPr>
              <a:buFont typeface="Wingdings" panose="05000000000000000000" pitchFamily="2" charset="2"/>
              <a:buChar char="Ø"/>
            </a:pPr>
            <a:r>
              <a:rPr lang="en-US" altLang="pl-PL" smtClean="0"/>
              <a:t>P3O</a:t>
            </a:r>
            <a:r>
              <a:rPr lang="en-US" altLang="pl-PL" sz="1600" baseline="30000" smtClean="0"/>
              <a:t>TM</a:t>
            </a:r>
            <a:r>
              <a:rPr lang="en-US" altLang="pl-PL" smtClean="0"/>
              <a:t> – portfolio, programme and project support office</a:t>
            </a:r>
          </a:p>
          <a:p>
            <a:pPr lvl="1">
              <a:buFont typeface="Wingdings" panose="05000000000000000000" pitchFamily="2" charset="2"/>
              <a:buChar char="Ø"/>
            </a:pPr>
            <a:r>
              <a:rPr lang="en-US" altLang="pl-PL" smtClean="0"/>
              <a:t>Completely new publication</a:t>
            </a:r>
          </a:p>
          <a:p>
            <a:pPr lvl="1">
              <a:buFont typeface="Wingdings" panose="05000000000000000000" pitchFamily="2" charset="2"/>
              <a:buChar char="Ø"/>
            </a:pPr>
            <a:r>
              <a:rPr lang="en-US" altLang="pl-PL" smtClean="0"/>
              <a:t>Due September 2008</a:t>
            </a:r>
          </a:p>
          <a:p>
            <a:pPr lvl="1">
              <a:buFont typeface="Wingdings" panose="05000000000000000000" pitchFamily="2" charset="2"/>
              <a:buChar char="Ø"/>
            </a:pPr>
            <a:endParaRPr lang="en-US" altLang="pl-PL" smtClean="0"/>
          </a:p>
          <a:p>
            <a:pPr>
              <a:buFont typeface="Wingdings" panose="05000000000000000000" pitchFamily="2" charset="2"/>
              <a:buChar char="Ø"/>
            </a:pPr>
            <a:r>
              <a:rPr lang="en-US" altLang="pl-PL" smtClean="0"/>
              <a:t>P3M3</a:t>
            </a:r>
            <a:r>
              <a:rPr lang="en-US" altLang="pl-PL" sz="1600" baseline="30000" smtClean="0"/>
              <a:t>TM</a:t>
            </a:r>
          </a:p>
          <a:p>
            <a:pPr lvl="1">
              <a:buFont typeface="Wingdings" panose="05000000000000000000" pitchFamily="2" charset="2"/>
              <a:buChar char="Ø"/>
            </a:pPr>
            <a:r>
              <a:rPr lang="en-US" altLang="pl-PL" smtClean="0"/>
              <a:t>Scope from feedback and OGC reference group</a:t>
            </a:r>
          </a:p>
          <a:p>
            <a:pPr lvl="1">
              <a:buFont typeface="Wingdings" panose="05000000000000000000" pitchFamily="2" charset="2"/>
              <a:buChar char="Ø"/>
            </a:pPr>
            <a:r>
              <a:rPr lang="en-US" altLang="pl-PL" smtClean="0"/>
              <a:t>Mandate issued by OGC</a:t>
            </a:r>
          </a:p>
          <a:p>
            <a:pPr>
              <a:buFont typeface="Wingdings" panose="05000000000000000000" pitchFamily="2" charset="2"/>
              <a:buChar char="Ø"/>
            </a:pPr>
            <a:endParaRPr lang="en-US" altLang="pl-PL" smtClean="0"/>
          </a:p>
        </p:txBody>
      </p:sp>
      <p:sp>
        <p:nvSpPr>
          <p:cNvPr id="40964" name="Text Box 1028"/>
          <p:cNvSpPr txBox="1">
            <a:spLocks noChangeArrowheads="1"/>
          </p:cNvSpPr>
          <p:nvPr/>
        </p:nvSpPr>
        <p:spPr bwMode="auto">
          <a:xfrm>
            <a:off x="179388" y="6499225"/>
            <a:ext cx="2149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pl-PL" sz="1600" b="1">
                <a:solidFill>
                  <a:srgbClr val="898989"/>
                </a:solidFill>
              </a:rPr>
              <a:t>Mike Acaster - OGC</a:t>
            </a:r>
            <a:endParaRPr lang="en-US" altLang="pl-PL" sz="1600" b="1">
              <a:solidFill>
                <a:srgbClr val="898989"/>
              </a:solidFill>
            </a:endParaRPr>
          </a:p>
        </p:txBody>
      </p:sp>
      <p:grpSp>
        <p:nvGrpSpPr>
          <p:cNvPr id="40965" name="Group 1029"/>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40967" name="Picture 1027" descr="C:\Documents and Settings\Michael Acaster\My Documents\Photos\July August 2007\HPIM1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0968"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40972" name="Picture 1037" descr="C:\Documents and Settings\Michael Acaster\My Documents\AMB Stuff\Publications\Refresh Programme\P3M3 refresh\5171_P3M3Logo_V0_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p:cTn id="7" dur="500" fill="hold"/>
                                        <p:tgtEl>
                                          <p:spTgt spid="409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096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anim calcmode="lin" valueType="num">
                                      <p:cBhvr>
                                        <p:cTn id="11" dur="500" fill="hold"/>
                                        <p:tgtEl>
                                          <p:spTgt spid="4096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4096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40963">
                                            <p:txEl>
                                              <p:pRg st="3" end="3"/>
                                            </p:txEl>
                                          </p:spTgt>
                                        </p:tgtEl>
                                        <p:attrNameLst>
                                          <p:attrName>style.visibility</p:attrName>
                                        </p:attrNameLst>
                                      </p:cBhvr>
                                      <p:to>
                                        <p:strVal val="visible"/>
                                      </p:to>
                                    </p:set>
                                    <p:anim calcmode="lin" valueType="num">
                                      <p:cBhvr>
                                        <p:cTn id="17" dur="500" fill="hold"/>
                                        <p:tgtEl>
                                          <p:spTgt spid="4096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40963">
                                            <p:txEl>
                                              <p:pRg st="3" end="3"/>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40963">
                                            <p:txEl>
                                              <p:pRg st="4" end="4"/>
                                            </p:txEl>
                                          </p:spTgt>
                                        </p:tgtEl>
                                        <p:attrNameLst>
                                          <p:attrName>style.visibility</p:attrName>
                                        </p:attrNameLst>
                                      </p:cBhvr>
                                      <p:to>
                                        <p:strVal val="visible"/>
                                      </p:to>
                                    </p:set>
                                    <p:anim calcmode="lin" valueType="num">
                                      <p:cBhvr>
                                        <p:cTn id="21" dur="500" fill="hold"/>
                                        <p:tgtEl>
                                          <p:spTgt spid="4096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0963">
                                            <p:txEl>
                                              <p:pRg st="4" end="4"/>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40963">
                                            <p:txEl>
                                              <p:pRg st="5" end="5"/>
                                            </p:txEl>
                                          </p:spTgt>
                                        </p:tgtEl>
                                        <p:attrNameLst>
                                          <p:attrName>style.visibility</p:attrName>
                                        </p:attrNameLst>
                                      </p:cBhvr>
                                      <p:to>
                                        <p:strVal val="visible"/>
                                      </p:to>
                                    </p:set>
                                    <p:anim calcmode="lin" valueType="num">
                                      <p:cBhvr>
                                        <p:cTn id="25" dur="500" fill="hold"/>
                                        <p:tgtEl>
                                          <p:spTgt spid="4096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4096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0963">
                                            <p:txEl>
                                              <p:pRg st="7" end="7"/>
                                            </p:txEl>
                                          </p:spTgt>
                                        </p:tgtEl>
                                        <p:attrNameLst>
                                          <p:attrName>style.visibility</p:attrName>
                                        </p:attrNameLst>
                                      </p:cBhvr>
                                      <p:to>
                                        <p:strVal val="visible"/>
                                      </p:to>
                                    </p:set>
                                    <p:anim calcmode="lin" valueType="num">
                                      <p:cBhvr>
                                        <p:cTn id="31" dur="500" fill="hold"/>
                                        <p:tgtEl>
                                          <p:spTgt spid="40963">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40963">
                                            <p:txEl>
                                              <p:pRg st="7" end="7"/>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40963">
                                            <p:txEl>
                                              <p:pRg st="8" end="8"/>
                                            </p:txEl>
                                          </p:spTgt>
                                        </p:tgtEl>
                                        <p:attrNameLst>
                                          <p:attrName>style.visibility</p:attrName>
                                        </p:attrNameLst>
                                      </p:cBhvr>
                                      <p:to>
                                        <p:strVal val="visible"/>
                                      </p:to>
                                    </p:set>
                                    <p:anim calcmode="lin" valueType="num">
                                      <p:cBhvr>
                                        <p:cTn id="35" dur="500" fill="hold"/>
                                        <p:tgtEl>
                                          <p:spTgt spid="4096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40963">
                                            <p:txEl>
                                              <p:pRg st="8" end="8"/>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40963">
                                            <p:txEl>
                                              <p:pRg st="9" end="9"/>
                                            </p:txEl>
                                          </p:spTgt>
                                        </p:tgtEl>
                                        <p:attrNameLst>
                                          <p:attrName>style.visibility</p:attrName>
                                        </p:attrNameLst>
                                      </p:cBhvr>
                                      <p:to>
                                        <p:strVal val="visible"/>
                                      </p:to>
                                    </p:set>
                                    <p:anim calcmode="lin" valueType="num">
                                      <p:cBhvr>
                                        <p:cTn id="39" dur="500" fill="hold"/>
                                        <p:tgtEl>
                                          <p:spTgt spid="40963">
                                            <p:txEl>
                                              <p:pRg st="9" end="9"/>
                                            </p:txEl>
                                          </p:spTgt>
                                        </p:tgtEl>
                                        <p:attrNameLst>
                                          <p:attrName>ppt_w</p:attrName>
                                        </p:attrNameLst>
                                      </p:cBhvr>
                                      <p:tavLst>
                                        <p:tav tm="0">
                                          <p:val>
                                            <p:fltVal val="0"/>
                                          </p:val>
                                        </p:tav>
                                        <p:tav tm="100000">
                                          <p:val>
                                            <p:strVal val="#ppt_w"/>
                                          </p:val>
                                        </p:tav>
                                      </p:tavLst>
                                    </p:anim>
                                    <p:anim calcmode="lin" valueType="num">
                                      <p:cBhvr>
                                        <p:cTn id="40" dur="500" fill="hold"/>
                                        <p:tgtEl>
                                          <p:spTgt spid="40963">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pl-PL" smtClean="0"/>
              <a:t>Scope of refresh</a:t>
            </a:r>
          </a:p>
        </p:txBody>
      </p:sp>
      <p:sp>
        <p:nvSpPr>
          <p:cNvPr id="41987" name="Rectangle 3"/>
          <p:cNvSpPr>
            <a:spLocks noGrp="1" noChangeArrowheads="1"/>
          </p:cNvSpPr>
          <p:nvPr>
            <p:ph type="body" idx="1"/>
          </p:nvPr>
        </p:nvSpPr>
        <p:spPr/>
        <p:txBody>
          <a:bodyPr/>
          <a:lstStyle/>
          <a:p>
            <a:pPr>
              <a:lnSpc>
                <a:spcPct val="90000"/>
              </a:lnSpc>
              <a:buFont typeface="Wingdings" panose="05000000000000000000" pitchFamily="2" charset="2"/>
              <a:buChar char="Ø"/>
            </a:pPr>
            <a:r>
              <a:rPr lang="en-US" altLang="pl-PL" sz="2400" smtClean="0"/>
              <a:t>Restructuring of the model to improve accessibility and usability</a:t>
            </a:r>
          </a:p>
          <a:p>
            <a:pPr>
              <a:lnSpc>
                <a:spcPct val="90000"/>
              </a:lnSpc>
              <a:buFont typeface="Wingdings" panose="05000000000000000000" pitchFamily="2" charset="2"/>
              <a:buChar char="Ø"/>
            </a:pPr>
            <a:r>
              <a:rPr lang="en-US" altLang="pl-PL" sz="2400" smtClean="0"/>
              <a:t>Addition or deletion of content in/of the model to align it with the refreshed MSP, M_o_R, OGC Gateway and revised portfolio management guidance</a:t>
            </a:r>
          </a:p>
          <a:p>
            <a:pPr>
              <a:lnSpc>
                <a:spcPct val="90000"/>
              </a:lnSpc>
              <a:buFont typeface="Wingdings" panose="05000000000000000000" pitchFamily="2" charset="2"/>
              <a:buChar char="Ø"/>
            </a:pPr>
            <a:r>
              <a:rPr lang="en-US" altLang="pl-PL" sz="2400" smtClean="0"/>
              <a:t>Addition of relevant content to align the model with any emerging OGC procurement guidance</a:t>
            </a:r>
          </a:p>
          <a:p>
            <a:pPr>
              <a:lnSpc>
                <a:spcPct val="90000"/>
              </a:lnSpc>
              <a:buFont typeface="Wingdings" panose="05000000000000000000" pitchFamily="2" charset="2"/>
              <a:buChar char="Ø"/>
            </a:pPr>
            <a:r>
              <a:rPr lang="en-US" altLang="pl-PL" sz="2400" smtClean="0"/>
              <a:t>New introduction and supporting guidance on use of the model</a:t>
            </a:r>
          </a:p>
          <a:p>
            <a:pPr>
              <a:lnSpc>
                <a:spcPct val="90000"/>
              </a:lnSpc>
              <a:buFont typeface="Wingdings" panose="05000000000000000000" pitchFamily="2" charset="2"/>
              <a:buChar char="Ø"/>
            </a:pPr>
            <a:r>
              <a:rPr lang="en-US" altLang="pl-PL" sz="2400" smtClean="0"/>
              <a:t>Creation of one or more self assessment questionnaires</a:t>
            </a:r>
          </a:p>
          <a:p>
            <a:pPr>
              <a:lnSpc>
                <a:spcPct val="90000"/>
              </a:lnSpc>
              <a:buFont typeface="Wingdings" panose="05000000000000000000" pitchFamily="2" charset="2"/>
              <a:buChar char="Ø"/>
            </a:pPr>
            <a:r>
              <a:rPr lang="en-GB" altLang="pl-PL" sz="2400" smtClean="0"/>
              <a:t>Maintain existing high-level framework for continuity</a:t>
            </a:r>
            <a:endParaRPr lang="en-US" altLang="pl-PL" sz="2400" smtClean="0"/>
          </a:p>
        </p:txBody>
      </p:sp>
      <p:grpSp>
        <p:nvGrpSpPr>
          <p:cNvPr id="41988" name="Group 4"/>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41990" name="Picture 1027" descr="C:\Documents and Settings\Michael Acaster\My Documents\Photos\July August 2007\HPIM1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991"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41995" name="Picture 1037" descr="C:\Documents and Settings\Michael Acaster\My Documents\AMB Stuff\Publications\Refresh Programme\P3M3 refresh\5171_P3M3Logo_V0_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p:cTn id="7" dur="500" fill="hold"/>
                                        <p:tgtEl>
                                          <p:spTgt spid="419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98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p:cTn id="13" dur="500" fill="hold"/>
                                        <p:tgtEl>
                                          <p:spTgt spid="4198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198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p:cTn id="19" dur="500" fill="hold"/>
                                        <p:tgtEl>
                                          <p:spTgt spid="4198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198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1987">
                                            <p:txEl>
                                              <p:pRg st="3" end="3"/>
                                            </p:txEl>
                                          </p:spTgt>
                                        </p:tgtEl>
                                        <p:attrNameLst>
                                          <p:attrName>style.visibility</p:attrName>
                                        </p:attrNameLst>
                                      </p:cBhvr>
                                      <p:to>
                                        <p:strVal val="visible"/>
                                      </p:to>
                                    </p:set>
                                    <p:anim calcmode="lin" valueType="num">
                                      <p:cBhvr>
                                        <p:cTn id="25" dur="500" fill="hold"/>
                                        <p:tgtEl>
                                          <p:spTgt spid="4198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198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1987">
                                            <p:txEl>
                                              <p:pRg st="4" end="4"/>
                                            </p:txEl>
                                          </p:spTgt>
                                        </p:tgtEl>
                                        <p:attrNameLst>
                                          <p:attrName>style.visibility</p:attrName>
                                        </p:attrNameLst>
                                      </p:cBhvr>
                                      <p:to>
                                        <p:strVal val="visible"/>
                                      </p:to>
                                    </p:set>
                                    <p:anim calcmode="lin" valueType="num">
                                      <p:cBhvr>
                                        <p:cTn id="31" dur="500" fill="hold"/>
                                        <p:tgtEl>
                                          <p:spTgt spid="41987">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198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1987">
                                            <p:txEl>
                                              <p:pRg st="5" end="5"/>
                                            </p:txEl>
                                          </p:spTgt>
                                        </p:tgtEl>
                                        <p:attrNameLst>
                                          <p:attrName>style.visibility</p:attrName>
                                        </p:attrNameLst>
                                      </p:cBhvr>
                                      <p:to>
                                        <p:strVal val="visible"/>
                                      </p:to>
                                    </p:set>
                                    <p:anim calcmode="lin" valueType="num">
                                      <p:cBhvr>
                                        <p:cTn id="37" dur="500" fill="hold"/>
                                        <p:tgtEl>
                                          <p:spTgt spid="41987">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1987">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pl-PL" smtClean="0"/>
              <a:t>Requirement</a:t>
            </a:r>
          </a:p>
        </p:txBody>
      </p:sp>
      <p:sp>
        <p:nvSpPr>
          <p:cNvPr id="43011" name="Rectangle 3"/>
          <p:cNvSpPr>
            <a:spLocks noGrp="1" noChangeArrowheads="1"/>
          </p:cNvSpPr>
          <p:nvPr>
            <p:ph type="body" idx="1"/>
          </p:nvPr>
        </p:nvSpPr>
        <p:spPr>
          <a:xfrm>
            <a:off x="304800" y="1905000"/>
            <a:ext cx="8534400" cy="4343400"/>
          </a:xfrm>
        </p:spPr>
        <p:txBody>
          <a:bodyPr/>
          <a:lstStyle/>
          <a:p>
            <a:pPr>
              <a:lnSpc>
                <a:spcPct val="90000"/>
              </a:lnSpc>
              <a:buFont typeface="Wingdings" panose="05000000000000000000" pitchFamily="2" charset="2"/>
              <a:buChar char="Ø"/>
            </a:pPr>
            <a:r>
              <a:rPr lang="en-US" altLang="pl-PL" smtClean="0"/>
              <a:t>Introduction essentially what it is and the business case for using it</a:t>
            </a:r>
          </a:p>
          <a:p>
            <a:pPr>
              <a:lnSpc>
                <a:spcPct val="90000"/>
              </a:lnSpc>
              <a:buFont typeface="Wingdings" panose="05000000000000000000" pitchFamily="2" charset="2"/>
              <a:buChar char="Ø"/>
            </a:pPr>
            <a:r>
              <a:rPr lang="en-US" altLang="pl-PL" smtClean="0"/>
              <a:t>Separation of Portfolio, Programme and Project management elements so these can be used independently of each other</a:t>
            </a:r>
          </a:p>
          <a:p>
            <a:pPr>
              <a:lnSpc>
                <a:spcPct val="90000"/>
              </a:lnSpc>
              <a:buFont typeface="Wingdings" panose="05000000000000000000" pitchFamily="2" charset="2"/>
              <a:buChar char="Ø"/>
            </a:pPr>
            <a:r>
              <a:rPr lang="en-US" altLang="pl-PL" smtClean="0"/>
              <a:t>Separation (or the means to separate) the model into themes or topics</a:t>
            </a:r>
          </a:p>
          <a:p>
            <a:pPr>
              <a:lnSpc>
                <a:spcPct val="90000"/>
              </a:lnSpc>
              <a:buFont typeface="Wingdings" panose="05000000000000000000" pitchFamily="2" charset="2"/>
              <a:buChar char="Ø"/>
            </a:pPr>
            <a:r>
              <a:rPr lang="en-US" altLang="pl-PL" smtClean="0"/>
              <a:t>One or more self assessment questionnaires (could be based on Portfolio, Programme or Project management elements; or one per theme)</a:t>
            </a:r>
          </a:p>
          <a:p>
            <a:pPr>
              <a:lnSpc>
                <a:spcPct val="90000"/>
              </a:lnSpc>
              <a:buFont typeface="Wingdings" panose="05000000000000000000" pitchFamily="2" charset="2"/>
              <a:buChar char="Ø"/>
            </a:pPr>
            <a:r>
              <a:rPr lang="en-US" altLang="pl-PL" smtClean="0"/>
              <a:t>Instructions on use of self assessments (including their limitations)</a:t>
            </a:r>
          </a:p>
          <a:p>
            <a:pPr>
              <a:lnSpc>
                <a:spcPct val="90000"/>
              </a:lnSpc>
              <a:buFont typeface="Wingdings" panose="05000000000000000000" pitchFamily="2" charset="2"/>
              <a:buChar char="Ø"/>
            </a:pPr>
            <a:r>
              <a:rPr lang="en-US" altLang="pl-PL" smtClean="0"/>
              <a:t>Information on next steps (pointing to routes for consultancy advice, facilitated assessments or self improvement options)</a:t>
            </a:r>
          </a:p>
          <a:p>
            <a:pPr>
              <a:lnSpc>
                <a:spcPct val="90000"/>
              </a:lnSpc>
              <a:buFont typeface="Wingdings" panose="05000000000000000000" pitchFamily="2" charset="2"/>
              <a:buChar char="Ø"/>
            </a:pPr>
            <a:r>
              <a:rPr lang="en-US" altLang="pl-PL" smtClean="0"/>
              <a:t>References (including cross references to relevant procurement capability guidance)</a:t>
            </a:r>
          </a:p>
          <a:p>
            <a:pPr>
              <a:lnSpc>
                <a:spcPct val="90000"/>
              </a:lnSpc>
              <a:buFont typeface="Wingdings" panose="05000000000000000000" pitchFamily="2" charset="2"/>
              <a:buChar char="Ø"/>
            </a:pPr>
            <a:r>
              <a:rPr lang="en-US" altLang="pl-PL" smtClean="0"/>
              <a:t>Acknowledgments</a:t>
            </a:r>
          </a:p>
          <a:p>
            <a:pPr>
              <a:lnSpc>
                <a:spcPct val="90000"/>
              </a:lnSpc>
              <a:buFont typeface="Wingdings" panose="05000000000000000000" pitchFamily="2" charset="2"/>
              <a:buChar char="Ø"/>
            </a:pPr>
            <a:r>
              <a:rPr lang="en-US" altLang="pl-PL" smtClean="0"/>
              <a:t>Glossary</a:t>
            </a:r>
          </a:p>
        </p:txBody>
      </p:sp>
      <p:grpSp>
        <p:nvGrpSpPr>
          <p:cNvPr id="43012" name="Group 4"/>
          <p:cNvGrpSpPr>
            <a:grpSpLocks/>
          </p:cNvGrpSpPr>
          <p:nvPr/>
        </p:nvGrpSpPr>
        <p:grpSpPr bwMode="auto">
          <a:xfrm>
            <a:off x="0" y="-26988"/>
            <a:ext cx="9144000" cy="1219201"/>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43014" name="Picture 1027" descr="C:\Documents and Settings\Michael Acaster\My Documents\Photos\July August 2007\HPIM1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3015"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43019" name="Picture 1037" descr="C:\Documents and Settings\Michael Acaster\My Documents\AMB Stuff\Publications\Refresh Programme\P3M3 refresh\5171_P3M3Logo_V0_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p:cTn id="7" dur="500" fill="hold"/>
                                        <p:tgtEl>
                                          <p:spTgt spid="430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30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p:cTn id="13" dur="500" fill="hold"/>
                                        <p:tgtEl>
                                          <p:spTgt spid="4301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301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p:cTn id="19" dur="500" fill="hold"/>
                                        <p:tgtEl>
                                          <p:spTgt spid="4301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301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 calcmode="lin" valueType="num">
                                      <p:cBhvr>
                                        <p:cTn id="25" dur="500" fill="hold"/>
                                        <p:tgtEl>
                                          <p:spTgt spid="4301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301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3011">
                                            <p:txEl>
                                              <p:pRg st="4" end="4"/>
                                            </p:txEl>
                                          </p:spTgt>
                                        </p:tgtEl>
                                        <p:attrNameLst>
                                          <p:attrName>style.visibility</p:attrName>
                                        </p:attrNameLst>
                                      </p:cBhvr>
                                      <p:to>
                                        <p:strVal val="visible"/>
                                      </p:to>
                                    </p:set>
                                    <p:anim calcmode="lin" valueType="num">
                                      <p:cBhvr>
                                        <p:cTn id="31" dur="500" fill="hold"/>
                                        <p:tgtEl>
                                          <p:spTgt spid="4301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301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3011">
                                            <p:txEl>
                                              <p:pRg st="5" end="5"/>
                                            </p:txEl>
                                          </p:spTgt>
                                        </p:tgtEl>
                                        <p:attrNameLst>
                                          <p:attrName>style.visibility</p:attrName>
                                        </p:attrNameLst>
                                      </p:cBhvr>
                                      <p:to>
                                        <p:strVal val="visible"/>
                                      </p:to>
                                    </p:set>
                                    <p:anim calcmode="lin" valueType="num">
                                      <p:cBhvr>
                                        <p:cTn id="37" dur="500" fill="hold"/>
                                        <p:tgtEl>
                                          <p:spTgt spid="43011">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3011">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3011">
                                            <p:txEl>
                                              <p:pRg st="6" end="6"/>
                                            </p:txEl>
                                          </p:spTgt>
                                        </p:tgtEl>
                                        <p:attrNameLst>
                                          <p:attrName>style.visibility</p:attrName>
                                        </p:attrNameLst>
                                      </p:cBhvr>
                                      <p:to>
                                        <p:strVal val="visible"/>
                                      </p:to>
                                    </p:set>
                                    <p:anim calcmode="lin" valueType="num">
                                      <p:cBhvr>
                                        <p:cTn id="43" dur="500" fill="hold"/>
                                        <p:tgtEl>
                                          <p:spTgt spid="43011">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43011">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3011">
                                            <p:txEl>
                                              <p:pRg st="7" end="7"/>
                                            </p:txEl>
                                          </p:spTgt>
                                        </p:tgtEl>
                                        <p:attrNameLst>
                                          <p:attrName>style.visibility</p:attrName>
                                        </p:attrNameLst>
                                      </p:cBhvr>
                                      <p:to>
                                        <p:strVal val="visible"/>
                                      </p:to>
                                    </p:set>
                                    <p:anim calcmode="lin" valueType="num">
                                      <p:cBhvr>
                                        <p:cTn id="49" dur="500" fill="hold"/>
                                        <p:tgtEl>
                                          <p:spTgt spid="43011">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3011">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3011">
                                            <p:txEl>
                                              <p:pRg st="8" end="8"/>
                                            </p:txEl>
                                          </p:spTgt>
                                        </p:tgtEl>
                                        <p:attrNameLst>
                                          <p:attrName>style.visibility</p:attrName>
                                        </p:attrNameLst>
                                      </p:cBhvr>
                                      <p:to>
                                        <p:strVal val="visible"/>
                                      </p:to>
                                    </p:set>
                                    <p:anim calcmode="lin" valueType="num">
                                      <p:cBhvr>
                                        <p:cTn id="55" dur="500" fill="hold"/>
                                        <p:tgtEl>
                                          <p:spTgt spid="43011">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43011">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a:xfrm>
            <a:off x="533400" y="1230313"/>
            <a:ext cx="7793038" cy="685800"/>
          </a:xfrm>
        </p:spPr>
        <p:txBody>
          <a:bodyPr lIns="91440" tIns="45720" rIns="91440" bIns="45720" anchor="ctr"/>
          <a:lstStyle/>
          <a:p>
            <a:pPr eaLnBrk="1" hangingPunct="1"/>
            <a:r>
              <a:rPr lang="en-GB" altLang="pl-PL" sz="1600" smtClean="0"/>
              <a:t>OGC’s P3M3:</a:t>
            </a:r>
            <a:br>
              <a:rPr lang="en-GB" altLang="pl-PL" sz="1600" smtClean="0"/>
            </a:br>
            <a:r>
              <a:rPr lang="en-GB" altLang="pl-PL" sz="1600" smtClean="0"/>
              <a:t>The Standard 5 Levels – Project Management</a:t>
            </a:r>
          </a:p>
        </p:txBody>
      </p:sp>
      <p:graphicFrame>
        <p:nvGraphicFramePr>
          <p:cNvPr id="36867" name="Group 1027"/>
          <p:cNvGraphicFramePr>
            <a:graphicFrameLocks noGrp="1"/>
          </p:cNvGraphicFramePr>
          <p:nvPr>
            <p:ph idx="4294967295"/>
          </p:nvPr>
        </p:nvGraphicFramePr>
        <p:xfrm>
          <a:off x="395288" y="1989138"/>
          <a:ext cx="8305800" cy="4712208"/>
        </p:xfrm>
        <a:graphic>
          <a:graphicData uri="http://schemas.openxmlformats.org/drawingml/2006/table">
            <a:tbl>
              <a:tblPr/>
              <a:tblGrid>
                <a:gridCol w="1692275"/>
                <a:gridCol w="1628775"/>
                <a:gridCol w="1663700"/>
                <a:gridCol w="1660525"/>
                <a:gridCol w="1660525"/>
              </a:tblGrid>
              <a:tr h="808038">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1</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Initial Process</a:t>
                      </a:r>
                    </a:p>
                  </a:txBody>
                  <a:tcPr horzOverflow="overflow">
                    <a:lnL w="1905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90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2</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Repeatable Process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90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3</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Defined Process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90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4</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Managed Process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90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5</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Optimised</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Process</a:t>
                      </a:r>
                    </a:p>
                  </a:txBody>
                  <a:tcPr horzOverflow="overflow">
                    <a:lnL w="12700" cap="flat" cmpd="sng" algn="ctr">
                      <a:solidFill>
                        <a:schemeClr val="tx1"/>
                      </a:solidFill>
                      <a:prstDash val="solid"/>
                      <a:miter lim="800000"/>
                      <a:headEnd type="none" w="med" len="med"/>
                      <a:tailEnd type="none" w="med" len="med"/>
                    </a:lnL>
                    <a:lnR w="19050" cap="flat" cmpd="sng" algn="ctr">
                      <a:solidFill>
                        <a:schemeClr val="tx1"/>
                      </a:solidFill>
                      <a:prstDash val="solid"/>
                      <a:miter lim="800000"/>
                      <a:headEnd type="none" w="med" len="med"/>
                      <a:tailEnd type="none" w="med" len="med"/>
                    </a:lnR>
                    <a:lnT w="190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71913">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Does the organisation’s Board recognise programmes and projects and run an informal list of its investments in programmes and projects?</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(There may be no formal tracking and reporting process.)</a:t>
                      </a:r>
                    </a:p>
                  </a:txBody>
                  <a:tcPr horzOverflow="overflow">
                    <a:lnL w="1905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905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Does the organisation ensure that each programme and/or project in its portfolio is run with its own processes and procedures to a minimum specified standard?</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(There may be limited consistency or co-ordination.)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905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300" b="0" i="0" u="none" strike="noStrike" cap="none" normalizeH="0" baseline="0" smtClean="0">
                          <a:ln>
                            <a:noFill/>
                          </a:ln>
                          <a:solidFill>
                            <a:schemeClr val="tx1"/>
                          </a:solidFill>
                          <a:effectLst/>
                          <a:latin typeface="Arial" panose="020B0604020202020204" pitchFamily="34" charset="0"/>
                        </a:rPr>
                        <a:t>Does the organisation have its own centrally controlled programme and project processes </a:t>
                      </a:r>
                      <a:r>
                        <a:rPr kumimoji="0" lang="en-GB" altLang="pl-PL" sz="1300" b="1" i="0" u="none" strike="noStrike" cap="none" normalizeH="0" baseline="0" smtClean="0">
                          <a:ln>
                            <a:noFill/>
                          </a:ln>
                          <a:solidFill>
                            <a:schemeClr val="tx1"/>
                          </a:solidFill>
                          <a:effectLst/>
                          <a:latin typeface="Arial" panose="020B0604020202020204" pitchFamily="34" charset="0"/>
                        </a:rPr>
                        <a:t>and</a:t>
                      </a:r>
                      <a:r>
                        <a:rPr kumimoji="0" lang="en-GB" altLang="pl-PL" sz="1300" b="0" i="1" u="none" strike="noStrike" cap="none" normalizeH="0" baseline="0" smtClean="0">
                          <a:ln>
                            <a:noFill/>
                          </a:ln>
                          <a:solidFill>
                            <a:schemeClr val="tx1"/>
                          </a:solidFill>
                          <a:effectLst/>
                          <a:latin typeface="Arial" panose="020B0604020202020204" pitchFamily="34" charset="0"/>
                        </a:rPr>
                        <a:t> </a:t>
                      </a:r>
                      <a:r>
                        <a:rPr kumimoji="0" lang="en-GB" altLang="pl-PL" sz="1300" b="0" i="0" u="none" strike="noStrike" cap="none" normalizeH="0" baseline="0" smtClean="0">
                          <a:ln>
                            <a:noFill/>
                          </a:ln>
                          <a:solidFill>
                            <a:schemeClr val="tx1"/>
                          </a:solidFill>
                          <a:effectLst/>
                          <a:latin typeface="Arial" panose="020B0604020202020204" pitchFamily="34" charset="0"/>
                        </a:rPr>
                        <a:t>can individual programmes and projects flex within these processes to suit the particular programmes and/or project? And does the organisation have its own portfolio management process?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905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300" b="0" i="0" u="none" strike="noStrike" cap="none" normalizeH="0" baseline="0" smtClean="0">
                          <a:ln>
                            <a:noFill/>
                          </a:ln>
                          <a:solidFill>
                            <a:schemeClr val="tx1"/>
                          </a:solidFill>
                          <a:effectLst/>
                          <a:latin typeface="Arial" panose="020B0604020202020204" pitchFamily="34" charset="0"/>
                        </a:rPr>
                        <a:t>Does the organisation obtain and retain specific management metrics on its whole portfolio of programmes and projects as a means of predicting future performance?</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300" b="0" i="0" u="none" strike="noStrike" cap="none" normalizeH="0" baseline="0" smtClean="0">
                          <a:ln>
                            <a:noFill/>
                          </a:ln>
                          <a:solidFill>
                            <a:schemeClr val="tx1"/>
                          </a:solidFill>
                          <a:effectLst/>
                          <a:latin typeface="Arial" panose="020B0604020202020204" pitchFamily="34" charset="0"/>
                        </a:rPr>
                        <a:t>Does the organisation assess its capacity to manage programmes and projects and prioritise them accordingly?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905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Does the organisation run continuous process improvement </a:t>
                      </a:r>
                      <a:r>
                        <a:rPr kumimoji="0" lang="en-GB" altLang="pl-PL" sz="1400" b="1" i="0" u="none" strike="noStrike" cap="none" normalizeH="0" baseline="0" smtClean="0">
                          <a:ln>
                            <a:noFill/>
                          </a:ln>
                          <a:solidFill>
                            <a:schemeClr val="tx1"/>
                          </a:solidFill>
                          <a:effectLst/>
                          <a:latin typeface="Arial" panose="020B0604020202020204" pitchFamily="34" charset="0"/>
                        </a:rPr>
                        <a:t>with</a:t>
                      </a:r>
                      <a:r>
                        <a:rPr kumimoji="0" lang="en-GB" altLang="pl-PL" sz="1400" b="0" i="0" u="none" strike="noStrike" cap="none" normalizeH="0" baseline="0" smtClean="0">
                          <a:ln>
                            <a:noFill/>
                          </a:ln>
                          <a:solidFill>
                            <a:schemeClr val="tx1"/>
                          </a:solidFill>
                          <a:effectLst/>
                          <a:latin typeface="Arial" panose="020B0604020202020204" pitchFamily="34" charset="0"/>
                        </a:rPr>
                        <a:t> proactive problem and technology management for the portfolio in order to improve its ability to depict performance over time and optimise performance?</a:t>
                      </a:r>
                    </a:p>
                  </a:txBody>
                  <a:tcPr horzOverflow="overflow">
                    <a:lnL w="12700" cap="flat" cmpd="sng" algn="ctr">
                      <a:solidFill>
                        <a:schemeClr val="tx1"/>
                      </a:solidFill>
                      <a:prstDash val="solid"/>
                      <a:miter lim="800000"/>
                      <a:headEnd type="none" w="med" len="med"/>
                      <a:tailEnd type="none" w="med" len="med"/>
                    </a:lnL>
                    <a:lnR w="1905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905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pSp>
        <p:nvGrpSpPr>
          <p:cNvPr id="36887" name="Group 1047"/>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36889" name="Picture 1027" descr="C:\Documents and Settings\Michael Acaster\My Documents\Photos\July August 2007\HPIM1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6890"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36894" name="Picture 1037" descr="C:\Documents and Settings\Michael Acaster\My Documents\AMB Stuff\Publications\Refresh Programme\P3M3 refresh\5171_P3M3Logo_V0_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a:xfrm>
            <a:off x="468313" y="1341438"/>
            <a:ext cx="7793037" cy="685800"/>
          </a:xfrm>
        </p:spPr>
        <p:txBody>
          <a:bodyPr lIns="91440" tIns="45720" rIns="91440" bIns="45720" anchor="ctr"/>
          <a:lstStyle/>
          <a:p>
            <a:pPr eaLnBrk="1" hangingPunct="1"/>
            <a:r>
              <a:rPr lang="en-GB" altLang="pl-PL" sz="1600" smtClean="0"/>
              <a:t> OGC’s P3M3:</a:t>
            </a:r>
            <a:br>
              <a:rPr lang="en-GB" altLang="pl-PL" sz="1600" smtClean="0"/>
            </a:br>
            <a:r>
              <a:rPr lang="en-GB" altLang="pl-PL" sz="1600" smtClean="0"/>
              <a:t> The Standard 5 Levels – Programme Management</a:t>
            </a:r>
          </a:p>
        </p:txBody>
      </p:sp>
      <p:graphicFrame>
        <p:nvGraphicFramePr>
          <p:cNvPr id="37911" name="Group 1047"/>
          <p:cNvGraphicFramePr>
            <a:graphicFrameLocks noGrp="1"/>
          </p:cNvGraphicFramePr>
          <p:nvPr>
            <p:ph idx="4294967295"/>
          </p:nvPr>
        </p:nvGraphicFramePr>
        <p:xfrm>
          <a:off x="381000" y="2133600"/>
          <a:ext cx="8305800" cy="4391025"/>
        </p:xfrm>
        <a:graphic>
          <a:graphicData uri="http://schemas.openxmlformats.org/drawingml/2006/table">
            <a:tbl>
              <a:tblPr/>
              <a:tblGrid>
                <a:gridCol w="1692275"/>
                <a:gridCol w="1706563"/>
                <a:gridCol w="1585912"/>
                <a:gridCol w="1660525"/>
                <a:gridCol w="1660525"/>
              </a:tblGrid>
              <a:tr h="766763">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1</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Initial Process</a:t>
                      </a:r>
                    </a:p>
                  </a:txBody>
                  <a:tcPr horzOverflow="overflow">
                    <a:lnL w="1905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90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2</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Repeatable Process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90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3</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Defined Process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90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4</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Managed Process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90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5</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Optimised</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Process</a:t>
                      </a:r>
                    </a:p>
                  </a:txBody>
                  <a:tcPr horzOverflow="overflow">
                    <a:lnL w="12700" cap="flat" cmpd="sng" algn="ctr">
                      <a:solidFill>
                        <a:schemeClr val="tx1"/>
                      </a:solidFill>
                      <a:prstDash val="solid"/>
                      <a:miter lim="800000"/>
                      <a:headEnd type="none" w="med" len="med"/>
                      <a:tailEnd type="none" w="med" len="med"/>
                    </a:lnL>
                    <a:lnR w="19050" cap="flat" cmpd="sng" algn="ctr">
                      <a:solidFill>
                        <a:schemeClr val="tx1"/>
                      </a:solidFill>
                      <a:prstDash val="solid"/>
                      <a:miter lim="800000"/>
                      <a:headEnd type="none" w="med" len="med"/>
                      <a:tailEnd type="none" w="med" len="med"/>
                    </a:lnR>
                    <a:lnT w="190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576638">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Does the organisation recognise programmes and run them differently to projects?</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(Programmes may be run informally with no standard process or tracking system.)</a:t>
                      </a:r>
                    </a:p>
                  </a:txBody>
                  <a:tcPr horzOverflow="overflow">
                    <a:lnL w="1905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905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Does the organisation ensure that each programme is run with its own processes and procedures to a minimum specified standard?</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(There may be limited consistency or co-ordination between programmes.)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905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Does the organisation have its own centrally controlled programme processes </a:t>
                      </a:r>
                      <a:r>
                        <a:rPr kumimoji="0" lang="en-GB" altLang="pl-PL" sz="1400" b="1" i="0" u="none" strike="noStrike" cap="none" normalizeH="0" baseline="0" smtClean="0">
                          <a:ln>
                            <a:noFill/>
                          </a:ln>
                          <a:solidFill>
                            <a:schemeClr val="tx1"/>
                          </a:solidFill>
                          <a:effectLst/>
                          <a:latin typeface="Arial" panose="020B0604020202020204" pitchFamily="34" charset="0"/>
                        </a:rPr>
                        <a:t>and</a:t>
                      </a:r>
                      <a:r>
                        <a:rPr kumimoji="0" lang="en-GB" altLang="pl-PL" sz="1400" b="0" i="1" u="none" strike="noStrike" cap="none" normalizeH="0" baseline="0" smtClean="0">
                          <a:ln>
                            <a:noFill/>
                          </a:ln>
                          <a:solidFill>
                            <a:schemeClr val="tx1"/>
                          </a:solidFill>
                          <a:effectLst/>
                          <a:latin typeface="Arial" panose="020B0604020202020204" pitchFamily="34" charset="0"/>
                        </a:rPr>
                        <a:t> </a:t>
                      </a:r>
                      <a:r>
                        <a:rPr kumimoji="0" lang="en-GB" altLang="pl-PL" sz="1400" b="0" i="0" u="none" strike="noStrike" cap="none" normalizeH="0" baseline="0" smtClean="0">
                          <a:ln>
                            <a:noFill/>
                          </a:ln>
                          <a:solidFill>
                            <a:schemeClr val="tx1"/>
                          </a:solidFill>
                          <a:effectLst/>
                          <a:latin typeface="Arial" panose="020B0604020202020204" pitchFamily="34" charset="0"/>
                        </a:rPr>
                        <a:t>can individual programmes flex within these processes to suit the particular programme? </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905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Does the organisation obtain and retain specific measurements on its programme management performance </a:t>
                      </a:r>
                      <a:r>
                        <a:rPr kumimoji="0" lang="en-GB" altLang="pl-PL" sz="1400" b="1" i="0" u="none" strike="noStrike" cap="none" normalizeH="0" baseline="0" smtClean="0">
                          <a:ln>
                            <a:noFill/>
                          </a:ln>
                          <a:solidFill>
                            <a:schemeClr val="tx1"/>
                          </a:solidFill>
                          <a:effectLst/>
                          <a:latin typeface="Arial" panose="020B0604020202020204" pitchFamily="34" charset="0"/>
                        </a:rPr>
                        <a:t>and</a:t>
                      </a:r>
                      <a:r>
                        <a:rPr kumimoji="0" lang="en-GB" altLang="pl-PL" sz="1400" b="0" i="0" u="none" strike="noStrike" cap="none" normalizeH="0" baseline="0" smtClean="0">
                          <a:ln>
                            <a:noFill/>
                          </a:ln>
                          <a:solidFill>
                            <a:schemeClr val="tx1"/>
                          </a:solidFill>
                          <a:effectLst/>
                          <a:latin typeface="Arial" panose="020B0604020202020204" pitchFamily="34" charset="0"/>
                        </a:rPr>
                        <a:t> run a quality management organisation to better predict future programme outcomes?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905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Does the organisation run continuous process improvement </a:t>
                      </a:r>
                      <a:r>
                        <a:rPr kumimoji="0" lang="en-GB" altLang="pl-PL" sz="1400" b="1" i="0" u="none" strike="noStrike" cap="none" normalizeH="0" baseline="0" smtClean="0">
                          <a:ln>
                            <a:noFill/>
                          </a:ln>
                          <a:solidFill>
                            <a:schemeClr val="tx1"/>
                          </a:solidFill>
                          <a:effectLst/>
                          <a:latin typeface="Arial" panose="020B0604020202020204" pitchFamily="34" charset="0"/>
                        </a:rPr>
                        <a:t>with</a:t>
                      </a:r>
                      <a:r>
                        <a:rPr kumimoji="0" lang="en-GB" altLang="pl-PL" sz="1400" b="0" i="0" u="none" strike="noStrike" cap="none" normalizeH="0" baseline="0" smtClean="0">
                          <a:ln>
                            <a:noFill/>
                          </a:ln>
                          <a:solidFill>
                            <a:schemeClr val="tx1"/>
                          </a:solidFill>
                          <a:effectLst/>
                          <a:latin typeface="Arial" panose="020B0604020202020204" pitchFamily="34" charset="0"/>
                        </a:rPr>
                        <a:t> proactive problem and technology management for programmes in order to improve its ability to depict performance over time and optimise processes?</a:t>
                      </a:r>
                    </a:p>
                  </a:txBody>
                  <a:tcPr horzOverflow="overflow">
                    <a:lnL w="12700" cap="flat" cmpd="sng" algn="ctr">
                      <a:solidFill>
                        <a:schemeClr val="tx1"/>
                      </a:solidFill>
                      <a:prstDash val="solid"/>
                      <a:miter lim="800000"/>
                      <a:headEnd type="none" w="med" len="med"/>
                      <a:tailEnd type="none" w="med" len="med"/>
                    </a:lnL>
                    <a:lnR w="1905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905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pSp>
        <p:nvGrpSpPr>
          <p:cNvPr id="37912" name="Group 1048"/>
          <p:cNvGrpSpPr>
            <a:grpSpLocks/>
          </p:cNvGrpSpPr>
          <p:nvPr/>
        </p:nvGrpSpPr>
        <p:grpSpPr bwMode="auto">
          <a:xfrm>
            <a:off x="0" y="-26988"/>
            <a:ext cx="9144000" cy="1219201"/>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37914" name="Picture 1027" descr="C:\Documents and Settings\Michael Acaster\My Documents\Photos\July August 2007\HPIM1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7915"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37919" name="Picture 1037" descr="C:\Documents and Settings\Michael Acaster\My Documents\AMB Stuff\Publications\Refresh Programme\P3M3 refresh\5171_P3M3Logo_V0_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395288" y="1268413"/>
            <a:ext cx="7793037" cy="647700"/>
          </a:xfrm>
        </p:spPr>
        <p:txBody>
          <a:bodyPr lIns="91440" tIns="45720" rIns="91440" bIns="45720" anchor="ctr"/>
          <a:lstStyle/>
          <a:p>
            <a:pPr eaLnBrk="1" hangingPunct="1"/>
            <a:r>
              <a:rPr lang="en-GB" altLang="pl-PL" sz="1600" smtClean="0"/>
              <a:t>OGC’s P3M3:</a:t>
            </a:r>
            <a:br>
              <a:rPr lang="en-GB" altLang="pl-PL" sz="1600" smtClean="0"/>
            </a:br>
            <a:r>
              <a:rPr lang="en-GB" altLang="pl-PL" sz="1600" smtClean="0"/>
              <a:t>The Standard 5 Levels – Portfolio Management</a:t>
            </a:r>
          </a:p>
        </p:txBody>
      </p:sp>
      <p:graphicFrame>
        <p:nvGraphicFramePr>
          <p:cNvPr id="38943" name="Group 1055"/>
          <p:cNvGraphicFramePr>
            <a:graphicFrameLocks noGrp="1"/>
          </p:cNvGraphicFramePr>
          <p:nvPr>
            <p:ph idx="4294967295"/>
          </p:nvPr>
        </p:nvGraphicFramePr>
        <p:xfrm>
          <a:off x="179388" y="1844675"/>
          <a:ext cx="8785225" cy="4989513"/>
        </p:xfrm>
        <a:graphic>
          <a:graphicData uri="http://schemas.openxmlformats.org/drawingml/2006/table">
            <a:tbl>
              <a:tblPr/>
              <a:tblGrid>
                <a:gridCol w="1790700"/>
                <a:gridCol w="1722437"/>
                <a:gridCol w="1758950"/>
                <a:gridCol w="1757363"/>
                <a:gridCol w="1755775"/>
              </a:tblGrid>
              <a:tr h="806450">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1</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Initial Process</a:t>
                      </a:r>
                    </a:p>
                  </a:txBody>
                  <a:tcPr horzOverflow="overflow">
                    <a:lnL w="1905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90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2</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Repeatable Process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90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3</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Defined Process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90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4</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Managed Process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90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1" i="0" u="none" strike="noStrike" cap="none" normalizeH="0" baseline="0" smtClean="0">
                          <a:ln>
                            <a:noFill/>
                          </a:ln>
                          <a:solidFill>
                            <a:schemeClr val="tx1"/>
                          </a:solidFill>
                          <a:effectLst/>
                          <a:latin typeface="Arial" panose="020B0604020202020204" pitchFamily="34" charset="0"/>
                        </a:rPr>
                        <a:t>Level 5</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Optimised</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Process</a:t>
                      </a:r>
                    </a:p>
                  </a:txBody>
                  <a:tcPr horzOverflow="overflow">
                    <a:lnL w="12700" cap="flat" cmpd="sng" algn="ctr">
                      <a:solidFill>
                        <a:schemeClr val="tx1"/>
                      </a:solidFill>
                      <a:prstDash val="solid"/>
                      <a:miter lim="800000"/>
                      <a:headEnd type="none" w="med" len="med"/>
                      <a:tailEnd type="none" w="med" len="med"/>
                    </a:lnL>
                    <a:lnR w="19050" cap="flat" cmpd="sng" algn="ctr">
                      <a:solidFill>
                        <a:schemeClr val="tx1"/>
                      </a:solidFill>
                      <a:prstDash val="solid"/>
                      <a:miter lim="800000"/>
                      <a:headEnd type="none" w="med" len="med"/>
                      <a:tailEnd type="none" w="med" len="med"/>
                    </a:lnR>
                    <a:lnT w="1905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017963">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Does the organisation’s Board recognise programmes and projects and run an informal list of its investments in programmes and projects?</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(There may be no formal tracking and reporting process.)</a:t>
                      </a:r>
                    </a:p>
                  </a:txBody>
                  <a:tcPr horzOverflow="overflow">
                    <a:lnL w="1905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905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Does the organisation ensure that each programme and/or project in its portfolio is run with its own processes and procedures to a minimum specified standard?</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(There may be limited consistency or co-ordination.)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905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Does the organisation have its own centrally controlled programme and project processes </a:t>
                      </a:r>
                      <a:r>
                        <a:rPr kumimoji="0" lang="en-GB" altLang="pl-PL" sz="1400" b="1" i="0" u="none" strike="noStrike" cap="none" normalizeH="0" baseline="0" smtClean="0">
                          <a:ln>
                            <a:noFill/>
                          </a:ln>
                          <a:solidFill>
                            <a:schemeClr val="tx1"/>
                          </a:solidFill>
                          <a:effectLst/>
                          <a:latin typeface="Arial" panose="020B0604020202020204" pitchFamily="34" charset="0"/>
                        </a:rPr>
                        <a:t>and</a:t>
                      </a:r>
                      <a:r>
                        <a:rPr kumimoji="0" lang="en-GB" altLang="pl-PL" sz="1400" b="0" i="1" u="none" strike="noStrike" cap="none" normalizeH="0" baseline="0" smtClean="0">
                          <a:ln>
                            <a:noFill/>
                          </a:ln>
                          <a:solidFill>
                            <a:schemeClr val="tx1"/>
                          </a:solidFill>
                          <a:effectLst/>
                          <a:latin typeface="Arial" panose="020B0604020202020204" pitchFamily="34" charset="0"/>
                        </a:rPr>
                        <a:t> </a:t>
                      </a:r>
                      <a:r>
                        <a:rPr kumimoji="0" lang="en-GB" altLang="pl-PL" sz="1400" b="0" i="0" u="none" strike="noStrike" cap="none" normalizeH="0" baseline="0" smtClean="0">
                          <a:ln>
                            <a:noFill/>
                          </a:ln>
                          <a:solidFill>
                            <a:schemeClr val="tx1"/>
                          </a:solidFill>
                          <a:effectLst/>
                          <a:latin typeface="Arial" panose="020B0604020202020204" pitchFamily="34" charset="0"/>
                        </a:rPr>
                        <a:t>can individual programmes and projects flex within these processes to suit the particular programmes and/or project? And does the organisation have its own portfolio management process?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905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Does the organisation obtain and retain specific management metrics on its whole portfolio of programmes and projects as a means of predicting future performance?</a:t>
                      </a:r>
                    </a:p>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Does the organisation assess its capacity to manage programmes and projects and prioritise them accordingly?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905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150000"/>
                        <a:buFont typeface="Wingdings" panose="05000000000000000000" pitchFamily="2" charset="2"/>
                        <a:defRPr>
                          <a:solidFill>
                            <a:schemeClr val="tx1"/>
                          </a:solidFill>
                          <a:latin typeface="Arial" panose="020B0604020202020204" pitchFamily="34" charset="0"/>
                        </a:defRPr>
                      </a:lvl1pPr>
                      <a:lvl2pPr marL="384175" eaLnBrk="0" hangingPunct="0">
                        <a:spcBef>
                          <a:spcPct val="20000"/>
                        </a:spcBef>
                        <a:buClr>
                          <a:schemeClr val="tx2"/>
                        </a:buClr>
                        <a:buFont typeface="Wingdings" panose="05000000000000000000" pitchFamily="2" charset="2"/>
                        <a:defRPr>
                          <a:solidFill>
                            <a:schemeClr val="tx1"/>
                          </a:solidFill>
                          <a:latin typeface="Arial" panose="020B0604020202020204" pitchFamily="34" charset="0"/>
                        </a:defRPr>
                      </a:lvl2pPr>
                      <a:lvl3pPr marL="1138238" eaLnBrk="0" hangingPunct="0">
                        <a:spcBef>
                          <a:spcPct val="20000"/>
                        </a:spcBef>
                        <a:buClr>
                          <a:schemeClr val="tx1"/>
                        </a:buClr>
                        <a:defRPr>
                          <a:solidFill>
                            <a:schemeClr val="tx1"/>
                          </a:solidFill>
                          <a:latin typeface="Arial" panose="020B0604020202020204" pitchFamily="34" charset="0"/>
                        </a:defRPr>
                      </a:lvl3pPr>
                      <a:lvl4pPr marL="1711325" eaLnBrk="0" hangingPunct="0">
                        <a:spcBef>
                          <a:spcPct val="20000"/>
                        </a:spcBef>
                        <a:buClr>
                          <a:schemeClr val="accent2"/>
                        </a:buClr>
                        <a:buSzPct val="55000"/>
                        <a:buFont typeface="Wingdings" panose="05000000000000000000" pitchFamily="2" charset="2"/>
                        <a:defRPr>
                          <a:solidFill>
                            <a:schemeClr val="tx1"/>
                          </a:solidFill>
                          <a:latin typeface="Arial" panose="020B0604020202020204" pitchFamily="34" charset="0"/>
                        </a:defRPr>
                      </a:lvl4pPr>
                      <a:lvl5pPr marL="2130425" eaLnBrk="0" hangingPunct="0">
                        <a:spcBef>
                          <a:spcPct val="20000"/>
                        </a:spcBef>
                        <a:buClr>
                          <a:schemeClr val="accent1"/>
                        </a:buClr>
                        <a:buSzPct val="50000"/>
                        <a:buFont typeface="Wingdings" panose="05000000000000000000" pitchFamily="2" charset="2"/>
                        <a:defRPr>
                          <a:solidFill>
                            <a:schemeClr val="tx1"/>
                          </a:solidFill>
                          <a:latin typeface="Arial" panose="020B0604020202020204" pitchFamily="34" charset="0"/>
                        </a:defRPr>
                      </a:lvl5pPr>
                      <a:lvl6pPr marL="25876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6pPr>
                      <a:lvl7pPr marL="30448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7pPr>
                      <a:lvl8pPr marL="35020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8pPr>
                      <a:lvl9pPr marL="3959225" eaLnBrk="0" fontAlgn="base" hangingPunct="0">
                        <a:spcBef>
                          <a:spcPct val="20000"/>
                        </a:spcBef>
                        <a:spcAft>
                          <a:spcPct val="0"/>
                        </a:spcAft>
                        <a:buClr>
                          <a:schemeClr val="accent1"/>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150000"/>
                        <a:buFont typeface="Wingdings" panose="05000000000000000000" pitchFamily="2" charset="2"/>
                        <a:buNone/>
                        <a:tabLst/>
                      </a:pPr>
                      <a:r>
                        <a:rPr kumimoji="0" lang="en-GB" altLang="pl-PL" sz="1400" b="0" i="0" u="none" strike="noStrike" cap="none" normalizeH="0" baseline="0" smtClean="0">
                          <a:ln>
                            <a:noFill/>
                          </a:ln>
                          <a:solidFill>
                            <a:schemeClr val="tx1"/>
                          </a:solidFill>
                          <a:effectLst/>
                          <a:latin typeface="Arial" panose="020B0604020202020204" pitchFamily="34" charset="0"/>
                        </a:rPr>
                        <a:t>Does the organisation run continuous process improvement </a:t>
                      </a:r>
                      <a:r>
                        <a:rPr kumimoji="0" lang="en-GB" altLang="pl-PL" sz="1400" b="1" i="0" u="none" strike="noStrike" cap="none" normalizeH="0" baseline="0" smtClean="0">
                          <a:ln>
                            <a:noFill/>
                          </a:ln>
                          <a:solidFill>
                            <a:schemeClr val="tx1"/>
                          </a:solidFill>
                          <a:effectLst/>
                          <a:latin typeface="Arial" panose="020B0604020202020204" pitchFamily="34" charset="0"/>
                        </a:rPr>
                        <a:t>with</a:t>
                      </a:r>
                      <a:r>
                        <a:rPr kumimoji="0" lang="en-GB" altLang="pl-PL" sz="1400" b="0" i="0" u="none" strike="noStrike" cap="none" normalizeH="0" baseline="0" smtClean="0">
                          <a:ln>
                            <a:noFill/>
                          </a:ln>
                          <a:solidFill>
                            <a:schemeClr val="tx1"/>
                          </a:solidFill>
                          <a:effectLst/>
                          <a:latin typeface="Arial" panose="020B0604020202020204" pitchFamily="34" charset="0"/>
                        </a:rPr>
                        <a:t> proactive problem and technology management for the portfolio in order to improve its ability to depict performance over time and optimise performance?</a:t>
                      </a:r>
                    </a:p>
                  </a:txBody>
                  <a:tcPr horzOverflow="overflow">
                    <a:lnL w="12700" cap="flat" cmpd="sng" algn="ctr">
                      <a:solidFill>
                        <a:schemeClr val="tx1"/>
                      </a:solidFill>
                      <a:prstDash val="solid"/>
                      <a:miter lim="800000"/>
                      <a:headEnd type="none" w="med" len="med"/>
                      <a:tailEnd type="none" w="med" len="med"/>
                    </a:lnL>
                    <a:lnR w="1905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905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pSp>
        <p:nvGrpSpPr>
          <p:cNvPr id="38944" name="Group 1056"/>
          <p:cNvGrpSpPr>
            <a:grpSpLocks/>
          </p:cNvGrpSpPr>
          <p:nvPr/>
        </p:nvGrpSpPr>
        <p:grpSpPr bwMode="auto">
          <a:xfrm>
            <a:off x="0" y="0"/>
            <a:ext cx="9144000" cy="1219200"/>
            <a:chOff x="0" y="0"/>
            <a:chExt cx="5760" cy="768"/>
          </a:xfrm>
        </p:grpSpPr>
        <p:sp>
          <p:nvSpPr>
            <p:cNvPr id="23554" name="Rectangle 1026"/>
            <p:cNvSpPr>
              <a:spLocks noChangeArrowheads="1"/>
            </p:cNvSpPr>
            <p:nvPr/>
          </p:nvSpPr>
          <p:spPr bwMode="auto">
            <a:xfrm>
              <a:off x="1536" y="0"/>
              <a:ext cx="3072" cy="576"/>
            </a:xfrm>
            <a:prstGeom prst="rect">
              <a:avLst/>
            </a:prstGeom>
            <a:solidFill>
              <a:srgbClr val="94CEC7"/>
            </a:solidFill>
            <a:ln w="9525">
              <a:solidFill>
                <a:srgbClr val="94CEC7"/>
              </a:solid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GB" altLang="pl-PL"/>
            </a:p>
          </p:txBody>
        </p:sp>
        <p:pic>
          <p:nvPicPr>
            <p:cNvPr id="38946" name="Picture 1027" descr="C:\Documents and Settings\Michael Acaster\My Documents\Photos\July August 2007\HPIM14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 y="0"/>
              <a:ext cx="1152"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8947" name="Group 1032"/>
            <p:cNvGrpSpPr>
              <a:grpSpLocks/>
            </p:cNvGrpSpPr>
            <p:nvPr/>
          </p:nvGrpSpPr>
          <p:grpSpPr bwMode="auto">
            <a:xfrm>
              <a:off x="0" y="571"/>
              <a:ext cx="5760" cy="197"/>
              <a:chOff x="0" y="4123"/>
              <a:chExt cx="5760" cy="197"/>
            </a:xfrm>
          </p:grpSpPr>
          <p:sp>
            <p:nvSpPr>
              <p:cNvPr id="23561" name="Rectangle 1033"/>
              <p:cNvSpPr>
                <a:spLocks noChangeArrowheads="1"/>
              </p:cNvSpPr>
              <p:nvPr/>
            </p:nvSpPr>
            <p:spPr bwMode="auto">
              <a:xfrm>
                <a:off x="0" y="4127"/>
                <a:ext cx="4608" cy="193"/>
              </a:xfrm>
              <a:prstGeom prst="rect">
                <a:avLst/>
              </a:prstGeom>
              <a:solidFill>
                <a:srgbClr val="000000"/>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2" name="Rectangle 1034"/>
              <p:cNvSpPr>
                <a:spLocks noChangeArrowheads="1"/>
              </p:cNvSpPr>
              <p:nvPr/>
            </p:nvSpPr>
            <p:spPr bwMode="auto">
              <a:xfrm>
                <a:off x="4608" y="4128"/>
                <a:ext cx="1152" cy="192"/>
              </a:xfrm>
              <a:prstGeom prst="rect">
                <a:avLst/>
              </a:prstGeom>
              <a:solidFill>
                <a:schemeClr val="tx2"/>
              </a:solidFill>
              <a:ln w="0">
                <a:noFill/>
                <a:miter lim="800000"/>
                <a:headEnd/>
                <a:tailEnd/>
              </a:ln>
              <a:effec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GB" altLang="pl-PL">
                    <a:latin typeface="Times" panose="02020603050405020304" pitchFamily="18" charset="0"/>
                  </a:rPr>
                  <a:t> </a:t>
                </a:r>
              </a:p>
            </p:txBody>
          </p:sp>
          <p:sp>
            <p:nvSpPr>
              <p:cNvPr id="23563" name="Line 1035"/>
              <p:cNvSpPr>
                <a:spLocks noChangeShapeType="1"/>
              </p:cNvSpPr>
              <p:nvPr/>
            </p:nvSpPr>
            <p:spPr bwMode="auto">
              <a:xfrm>
                <a:off x="4608" y="4123"/>
                <a:ext cx="0" cy="197"/>
              </a:xfrm>
              <a:prstGeom prst="line">
                <a:avLst/>
              </a:prstGeom>
              <a:noFill/>
              <a:ln w="12700">
                <a:solidFill>
                  <a:schemeClr val="bg1"/>
                </a:solidFill>
                <a:round/>
                <a:headEnd/>
                <a:tailEnd/>
              </a:ln>
              <a:effectLst/>
            </p:spPr>
            <p:txBody>
              <a:bodyPr wrap="none" anchor="ctr"/>
              <a:lstStyle/>
              <a:p>
                <a:pPr>
                  <a:defRPr/>
                </a:pPr>
                <a:endParaRPr lang="en-GB"/>
              </a:p>
            </p:txBody>
          </p:sp>
        </p:grpSp>
        <p:pic>
          <p:nvPicPr>
            <p:cNvPr id="38951" name="Picture 1037" descr="C:\Documents and Settings\Michael Acaster\My Documents\AMB Stuff\Publications\Refresh Programme\P3M3 refresh\5171_P3M3Logo_V0_1_.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06"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P3M3">
  <a:themeElements>
    <a:clrScheme name="P3M3 1">
      <a:dk1>
        <a:srgbClr val="000000"/>
      </a:dk1>
      <a:lt1>
        <a:srgbClr val="FFFFFF"/>
      </a:lt1>
      <a:dk2>
        <a:srgbClr val="426BBA"/>
      </a:dk2>
      <a:lt2>
        <a:srgbClr val="808080"/>
      </a:lt2>
      <a:accent1>
        <a:srgbClr val="426BBA"/>
      </a:accent1>
      <a:accent2>
        <a:srgbClr val="993489"/>
      </a:accent2>
      <a:accent3>
        <a:srgbClr val="FFFFFF"/>
      </a:accent3>
      <a:accent4>
        <a:srgbClr val="000000"/>
      </a:accent4>
      <a:accent5>
        <a:srgbClr val="B0BAD9"/>
      </a:accent5>
      <a:accent6>
        <a:srgbClr val="8A2E7C"/>
      </a:accent6>
      <a:hlink>
        <a:srgbClr val="EABC00"/>
      </a:hlink>
      <a:folHlink>
        <a:srgbClr val="BF0049"/>
      </a:folHlink>
    </a:clrScheme>
    <a:fontScheme name="P3M3">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P3M3 1">
        <a:dk1>
          <a:srgbClr val="000000"/>
        </a:dk1>
        <a:lt1>
          <a:srgbClr val="FFFFFF"/>
        </a:lt1>
        <a:dk2>
          <a:srgbClr val="426BBA"/>
        </a:dk2>
        <a:lt2>
          <a:srgbClr val="808080"/>
        </a:lt2>
        <a:accent1>
          <a:srgbClr val="426BBA"/>
        </a:accent1>
        <a:accent2>
          <a:srgbClr val="993489"/>
        </a:accent2>
        <a:accent3>
          <a:srgbClr val="FFFFFF"/>
        </a:accent3>
        <a:accent4>
          <a:srgbClr val="000000"/>
        </a:accent4>
        <a:accent5>
          <a:srgbClr val="B0BAD9"/>
        </a:accent5>
        <a:accent6>
          <a:srgbClr val="8A2E7C"/>
        </a:accent6>
        <a:hlink>
          <a:srgbClr val="EABC00"/>
        </a:hlink>
        <a:folHlink>
          <a:srgbClr val="BF0049"/>
        </a:folHlink>
      </a:clrScheme>
      <a:clrMap bg1="lt1" tx1="dk1" bg2="lt2" tx2="dk2" accent1="accent1" accent2="accent2" accent3="accent3" accent4="accent4" accent5="accent5" accent6="accent6" hlink="hlink" folHlink="folHlink"/>
    </a:extraClrScheme>
    <a:extraClrScheme>
      <a:clrScheme name="P3M3 2">
        <a:dk1>
          <a:srgbClr val="000000"/>
        </a:dk1>
        <a:lt1>
          <a:srgbClr val="FFFFFF"/>
        </a:lt1>
        <a:dk2>
          <a:srgbClr val="426BBA"/>
        </a:dk2>
        <a:lt2>
          <a:srgbClr val="808080"/>
        </a:lt2>
        <a:accent1>
          <a:srgbClr val="426BBA"/>
        </a:accent1>
        <a:accent2>
          <a:srgbClr val="4A75C2"/>
        </a:accent2>
        <a:accent3>
          <a:srgbClr val="FFFFFF"/>
        </a:accent3>
        <a:accent4>
          <a:srgbClr val="000000"/>
        </a:accent4>
        <a:accent5>
          <a:srgbClr val="B0BAD9"/>
        </a:accent5>
        <a:accent6>
          <a:srgbClr val="4269B0"/>
        </a:accent6>
        <a:hlink>
          <a:srgbClr val="7F9DD3"/>
        </a:hlink>
        <a:folHlink>
          <a:srgbClr val="B7C8E7"/>
        </a:folHlink>
      </a:clrScheme>
      <a:clrMap bg1="lt1" tx1="dk1" bg2="lt2" tx2="dk2" accent1="accent1" accent2="accent2" accent3="accent3" accent4="accent4" accent5="accent5" accent6="accent6" hlink="hlink" folHlink="folHlink"/>
    </a:extraClrScheme>
    <a:extraClrScheme>
      <a:clrScheme name="P3M3 3">
        <a:dk1>
          <a:srgbClr val="000000"/>
        </a:dk1>
        <a:lt1>
          <a:srgbClr val="FFFFFF"/>
        </a:lt1>
        <a:dk2>
          <a:srgbClr val="426BBA"/>
        </a:dk2>
        <a:lt2>
          <a:srgbClr val="808080"/>
        </a:lt2>
        <a:accent1>
          <a:srgbClr val="426BBA"/>
        </a:accent1>
        <a:accent2>
          <a:srgbClr val="FF3300"/>
        </a:accent2>
        <a:accent3>
          <a:srgbClr val="FFFFFF"/>
        </a:accent3>
        <a:accent4>
          <a:srgbClr val="000000"/>
        </a:accent4>
        <a:accent5>
          <a:srgbClr val="B0BAD9"/>
        </a:accent5>
        <a:accent6>
          <a:srgbClr val="E72D00"/>
        </a:accent6>
        <a:hlink>
          <a:srgbClr val="FF9900"/>
        </a:hlink>
        <a:folHlink>
          <a:srgbClr val="33CC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1370</TotalTime>
  <Words>1859</Words>
  <Application>Microsoft Office PowerPoint</Application>
  <PresentationFormat>On-screen Show (4:3)</PresentationFormat>
  <Paragraphs>296</Paragraphs>
  <Slides>23</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Lucida Grande</vt:lpstr>
      <vt:lpstr>ヒラギノ角ゴ ProN W3</vt:lpstr>
      <vt:lpstr>Arial</vt:lpstr>
      <vt:lpstr>Arial Black</vt:lpstr>
      <vt:lpstr>Calibri</vt:lpstr>
      <vt:lpstr>Tahoma</vt:lpstr>
      <vt:lpstr>Times</vt:lpstr>
      <vt:lpstr>Times New Roman</vt:lpstr>
      <vt:lpstr>Wingdings</vt:lpstr>
      <vt:lpstr>P3M3</vt:lpstr>
      <vt:lpstr>Portfolio Programme and Project Management Maturity Model (P3M3TM) Alan Harpham, The APM Group </vt:lpstr>
      <vt:lpstr>What is a Benchmark or Maturity Model?</vt:lpstr>
      <vt:lpstr>Other Maturity Models</vt:lpstr>
      <vt:lpstr>OGC Context</vt:lpstr>
      <vt:lpstr>Scope of refresh</vt:lpstr>
      <vt:lpstr>Requirement</vt:lpstr>
      <vt:lpstr>OGC’s P3M3: The Standard 5 Levels – Project Management</vt:lpstr>
      <vt:lpstr> OGC’s P3M3:  The Standard 5 Levels – Programme Management</vt:lpstr>
      <vt:lpstr>OGC’s P3M3: The Standard 5 Levels – Portfolio Management</vt:lpstr>
      <vt:lpstr>Rewrite</vt:lpstr>
      <vt:lpstr>The Team</vt:lpstr>
      <vt:lpstr>Objectives &amp; Scope</vt:lpstr>
      <vt:lpstr>P3M3 </vt:lpstr>
      <vt:lpstr>PowerPoint Presentation</vt:lpstr>
      <vt:lpstr>How they integrate and overlap</vt:lpstr>
      <vt:lpstr>PowerPoint Presentation</vt:lpstr>
      <vt:lpstr>The 7 perspectives</vt:lpstr>
      <vt:lpstr>PowerPoint Presentation</vt:lpstr>
      <vt:lpstr>Each Perspective at each Level</vt:lpstr>
      <vt:lpstr>How it might look</vt:lpstr>
      <vt:lpstr>PowerPoint Presentation</vt:lpstr>
      <vt:lpstr>Finally</vt:lpstr>
      <vt:lpstr>Best Practice User Group™ aims to be the official user group of choice for programmes, projects and risks.  Our mission: To help users adopt, use, share and shape the application of OGC PPM Products</vt:lpstr>
    </vt:vector>
  </TitlesOfParts>
  <Company>Aspire Europe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Rod Sowden</dc:creator>
  <cp:lastModifiedBy>Mirosław Dąbrowski</cp:lastModifiedBy>
  <cp:revision>161</cp:revision>
  <dcterms:created xsi:type="dcterms:W3CDTF">2008-01-31T09:49:21Z</dcterms:created>
  <dcterms:modified xsi:type="dcterms:W3CDTF">2014-10-06T15:09:32Z</dcterms:modified>
</cp:coreProperties>
</file>