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9" r:id="rId2"/>
  </p:sldMasterIdLst>
  <p:notesMasterIdLst>
    <p:notesMasterId r:id="rId37"/>
  </p:notesMasterIdLst>
  <p:handoutMasterIdLst>
    <p:handoutMasterId r:id="rId38"/>
  </p:handoutMasterIdLst>
  <p:sldIdLst>
    <p:sldId id="301" r:id="rId3"/>
    <p:sldId id="302" r:id="rId4"/>
    <p:sldId id="303" r:id="rId5"/>
    <p:sldId id="256" r:id="rId6"/>
    <p:sldId id="270" r:id="rId7"/>
    <p:sldId id="262" r:id="rId8"/>
    <p:sldId id="285" r:id="rId9"/>
    <p:sldId id="258" r:id="rId10"/>
    <p:sldId id="275" r:id="rId11"/>
    <p:sldId id="263" r:id="rId12"/>
    <p:sldId id="264" r:id="rId13"/>
    <p:sldId id="265" r:id="rId14"/>
    <p:sldId id="293" r:id="rId15"/>
    <p:sldId id="272" r:id="rId16"/>
    <p:sldId id="306" r:id="rId17"/>
    <p:sldId id="274" r:id="rId18"/>
    <p:sldId id="276" r:id="rId19"/>
    <p:sldId id="277" r:id="rId20"/>
    <p:sldId id="278" r:id="rId21"/>
    <p:sldId id="279" r:id="rId22"/>
    <p:sldId id="280" r:id="rId23"/>
    <p:sldId id="294" r:id="rId24"/>
    <p:sldId id="295" r:id="rId25"/>
    <p:sldId id="296" r:id="rId26"/>
    <p:sldId id="297" r:id="rId27"/>
    <p:sldId id="298" r:id="rId28"/>
    <p:sldId id="284" r:id="rId29"/>
    <p:sldId id="299" r:id="rId30"/>
    <p:sldId id="287" r:id="rId31"/>
    <p:sldId id="288" r:id="rId32"/>
    <p:sldId id="283" r:id="rId33"/>
    <p:sldId id="300" r:id="rId34"/>
    <p:sldId id="304" r:id="rId35"/>
    <p:sldId id="305" r:id="rId36"/>
  </p:sldIdLst>
  <p:sldSz cx="9144000" cy="6858000" type="screen4x3"/>
  <p:notesSz cx="6731000" cy="9855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gcmacast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EAEAEA"/>
    <a:srgbClr val="F79E41"/>
    <a:srgbClr val="8685A5"/>
    <a:srgbClr val="89B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18" autoAdjust="0"/>
    <p:restoredTop sz="78964" autoAdjust="0"/>
  </p:normalViewPr>
  <p:slideViewPr>
    <p:cSldViewPr>
      <p:cViewPr varScale="1">
        <p:scale>
          <a:sx n="186" d="100"/>
          <a:sy n="186" d="100"/>
        </p:scale>
        <p:origin x="1128"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6238" cy="492125"/>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GB"/>
          </a:p>
        </p:txBody>
      </p:sp>
      <p:sp>
        <p:nvSpPr>
          <p:cNvPr id="3" name="Date Placeholder 2"/>
          <p:cNvSpPr>
            <a:spLocks noGrp="1"/>
          </p:cNvSpPr>
          <p:nvPr>
            <p:ph type="dt" sz="quarter" idx="1"/>
          </p:nvPr>
        </p:nvSpPr>
        <p:spPr>
          <a:xfrm>
            <a:off x="3813175" y="0"/>
            <a:ext cx="2916238" cy="49212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182992FE-C06E-4807-A5C0-BC575CDFE4F2}" type="datetimeFigureOut">
              <a:rPr lang="en-GB"/>
              <a:pPr>
                <a:defRPr/>
              </a:pPr>
              <a:t>05/10/2014</a:t>
            </a:fld>
            <a:endParaRPr lang="en-GB"/>
          </a:p>
        </p:txBody>
      </p:sp>
      <p:sp>
        <p:nvSpPr>
          <p:cNvPr id="4" name="Footer Placeholder 3"/>
          <p:cNvSpPr>
            <a:spLocks noGrp="1"/>
          </p:cNvSpPr>
          <p:nvPr>
            <p:ph type="ftr" sz="quarter" idx="2"/>
          </p:nvPr>
        </p:nvSpPr>
        <p:spPr>
          <a:xfrm>
            <a:off x="0" y="9361488"/>
            <a:ext cx="2916238" cy="492125"/>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r>
              <a:rPr lang="en-GB"/>
              <a:t>UNCLASSIFIED</a:t>
            </a:r>
          </a:p>
        </p:txBody>
      </p:sp>
      <p:sp>
        <p:nvSpPr>
          <p:cNvPr id="5" name="Slide Number Placeholder 4"/>
          <p:cNvSpPr>
            <a:spLocks noGrp="1"/>
          </p:cNvSpPr>
          <p:nvPr>
            <p:ph type="sldNum" sz="quarter" idx="3"/>
          </p:nvPr>
        </p:nvSpPr>
        <p:spPr>
          <a:xfrm>
            <a:off x="3813175" y="9361488"/>
            <a:ext cx="2916238" cy="4921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8761A75F-C6B0-4ABC-A740-97A96CF0076A}" type="slidenum">
              <a:rPr lang="en-GB"/>
              <a:pPr>
                <a:defRPr/>
              </a:pPr>
              <a:t>‹#›</a:t>
            </a:fld>
            <a:endParaRPr lang="en-GB"/>
          </a:p>
        </p:txBody>
      </p:sp>
    </p:spTree>
    <p:extLst>
      <p:ext uri="{BB962C8B-B14F-4D97-AF65-F5344CB8AC3E}">
        <p14:creationId xmlns:p14="http://schemas.microsoft.com/office/powerpoint/2010/main" val="3549553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6238" cy="492125"/>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GB"/>
          </a:p>
        </p:txBody>
      </p:sp>
      <p:sp>
        <p:nvSpPr>
          <p:cNvPr id="3" name="Date Placeholder 2"/>
          <p:cNvSpPr>
            <a:spLocks noGrp="1"/>
          </p:cNvSpPr>
          <p:nvPr>
            <p:ph type="dt" idx="1"/>
          </p:nvPr>
        </p:nvSpPr>
        <p:spPr>
          <a:xfrm>
            <a:off x="3813175" y="0"/>
            <a:ext cx="2916238" cy="49212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A672128C-A174-4910-BDBE-8290E3DC498C}" type="datetimeFigureOut">
              <a:rPr lang="en-GB"/>
              <a:pPr>
                <a:defRPr/>
              </a:pPr>
              <a:t>05/10/2014</a:t>
            </a:fld>
            <a:endParaRPr lang="en-GB"/>
          </a:p>
        </p:txBody>
      </p:sp>
      <p:sp>
        <p:nvSpPr>
          <p:cNvPr id="4" name="Slide Image Placeholder 3"/>
          <p:cNvSpPr>
            <a:spLocks noGrp="1" noRot="1" noChangeAspect="1"/>
          </p:cNvSpPr>
          <p:nvPr>
            <p:ph type="sldImg" idx="2"/>
          </p:nvPr>
        </p:nvSpPr>
        <p:spPr>
          <a:xfrm>
            <a:off x="901700" y="739775"/>
            <a:ext cx="4927600" cy="36957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3100" y="4681538"/>
            <a:ext cx="5384800" cy="4433887"/>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361488"/>
            <a:ext cx="2916238" cy="492125"/>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r>
              <a:rPr lang="en-GB"/>
              <a:t>UNCLASSIFIED</a:t>
            </a:r>
          </a:p>
        </p:txBody>
      </p:sp>
      <p:sp>
        <p:nvSpPr>
          <p:cNvPr id="7" name="Slide Number Placeholder 6"/>
          <p:cNvSpPr>
            <a:spLocks noGrp="1"/>
          </p:cNvSpPr>
          <p:nvPr>
            <p:ph type="sldNum" sz="quarter" idx="5"/>
          </p:nvPr>
        </p:nvSpPr>
        <p:spPr>
          <a:xfrm>
            <a:off x="3813175" y="9361488"/>
            <a:ext cx="2916238" cy="4921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6123A20-38B8-4E05-AAFB-7C3C684AC99F}" type="slidenum">
              <a:rPr lang="en-GB"/>
              <a:pPr>
                <a:defRPr/>
              </a:pPr>
              <a:t>‹#›</a:t>
            </a:fld>
            <a:endParaRPr lang="en-GB"/>
          </a:p>
        </p:txBody>
      </p:sp>
    </p:spTree>
    <p:extLst>
      <p:ext uri="{BB962C8B-B14F-4D97-AF65-F5344CB8AC3E}">
        <p14:creationId xmlns:p14="http://schemas.microsoft.com/office/powerpoint/2010/main" val="208023998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endParaRPr lang="en-GB" smtClean="0"/>
          </a:p>
        </p:txBody>
      </p:sp>
      <p:sp>
        <p:nvSpPr>
          <p:cNvPr id="28675" name="Footer Placeholder 3"/>
          <p:cNvSpPr>
            <a:spLocks noGrp="1"/>
          </p:cNvSpPr>
          <p:nvPr>
            <p:ph type="ftr" sz="quarter" idx="4"/>
          </p:nvPr>
        </p:nvSpPr>
        <p:spPr bwMode="auto">
          <a:xfrm>
            <a:off x="0" y="9361488"/>
            <a:ext cx="6731000" cy="492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GB" sz="1100">
                <a:solidFill>
                  <a:srgbClr val="000000"/>
                </a:solidFill>
              </a:rPr>
              <a:t>UNCLASSIFIED</a:t>
            </a:r>
          </a:p>
        </p:txBody>
      </p:sp>
      <p:sp>
        <p:nvSpPr>
          <p:cNvPr id="28676" name="Slide Number Placeholder 4"/>
          <p:cNvSpPr>
            <a:spLocks noGrp="1"/>
          </p:cNvSpPr>
          <p:nvPr>
            <p:ph type="sldNum" sz="quarter" idx="5"/>
          </p:nvPr>
        </p:nvSpPr>
        <p:spPr bwMode="auto">
          <a:noFill/>
          <a:ln>
            <a:miter lim="800000"/>
            <a:headEnd/>
            <a:tailEnd/>
          </a:ln>
        </p:spPr>
        <p:txBody>
          <a:bodyPr/>
          <a:lstStyle/>
          <a:p>
            <a:fld id="{965FF9B6-541C-499F-979B-4B19DD9D1AFE}" type="slidenum">
              <a:rPr lang="en-GB" smtClean="0"/>
              <a:pPr/>
              <a:t>1</a:t>
            </a:fld>
            <a:endParaRPr lang="en-GB" smtClean="0"/>
          </a:p>
        </p:txBody>
      </p:sp>
    </p:spTree>
    <p:extLst>
      <p:ext uri="{BB962C8B-B14F-4D97-AF65-F5344CB8AC3E}">
        <p14:creationId xmlns:p14="http://schemas.microsoft.com/office/powerpoint/2010/main" val="557108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a:lstStyle/>
          <a:p>
            <a:r>
              <a:rPr lang="en-GB" smtClean="0"/>
              <a:t>MoV is applicable to hard projects like Construction, where there is a physical output that can be seen and touched, as well as soft projects, for example, transformational change in an organisation.</a:t>
            </a:r>
          </a:p>
          <a:p>
            <a:r>
              <a:rPr lang="en-GB" smtClean="0"/>
              <a:t>The earlier MoV is applied in a project, the greater are the opportunities to add value.</a:t>
            </a:r>
          </a:p>
          <a:p>
            <a:r>
              <a:rPr lang="en-GB" smtClean="0"/>
              <a:t>Early in a project, fewer decisions will have been taken and signed off. There is, therefore, much greater freedom to make changes to improve value. </a:t>
            </a:r>
          </a:p>
          <a:p>
            <a:r>
              <a:rPr lang="en-GB" smtClean="0"/>
              <a:t>The further a project has progressed the more resources will have been consumed. A major change at a late stage may involve abandoning something into which a lot of resource has been sunk and cannot be recovered. </a:t>
            </a:r>
          </a:p>
          <a:p>
            <a:r>
              <a:rPr lang="en-GB" smtClean="0"/>
              <a:t>A third factor will be the willingness of the project contributors to accept change. For example. if a contributor is working to a fixed fee they will be very unwilling to make changes even if value is increased. In a transformational change project, people may be unwilling to change the ways that they have always worked.</a:t>
            </a:r>
          </a:p>
          <a:p>
            <a:endParaRPr lang="en-GB" smtClean="0"/>
          </a:p>
          <a:p>
            <a:endParaRPr lang="en-GB" smtClean="0"/>
          </a:p>
          <a:p>
            <a:r>
              <a:rPr lang="en-GB" smtClean="0"/>
              <a:t>70 secs</a:t>
            </a:r>
          </a:p>
        </p:txBody>
      </p:sp>
    </p:spTree>
    <p:extLst>
      <p:ext uri="{BB962C8B-B14F-4D97-AF65-F5344CB8AC3E}">
        <p14:creationId xmlns:p14="http://schemas.microsoft.com/office/powerpoint/2010/main" val="148848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a:lstStyle/>
          <a:p>
            <a:r>
              <a:rPr lang="en-GB" smtClean="0"/>
              <a:t>MoV is based on seven principles. If you are not using these principles you are not using it properly</a:t>
            </a:r>
          </a:p>
          <a:p>
            <a:r>
              <a:rPr lang="en-GB" smtClean="0"/>
              <a:t>It needs to be fully aligned with the organisation’s strategic objectives </a:t>
            </a:r>
            <a:br>
              <a:rPr lang="en-GB" smtClean="0"/>
            </a:br>
            <a:r>
              <a:rPr lang="en-GB" smtClean="0"/>
              <a:t>It should focus on the functions that are necessary and sufficient in order to deliver the required programme and project outcomes</a:t>
            </a:r>
            <a:br>
              <a:rPr lang="en-GB" smtClean="0"/>
            </a:br>
            <a:r>
              <a:rPr lang="en-GB" smtClean="0"/>
              <a:t>It should engage with all key stakeholders, reconciling their differing needs to deliver a balance of benefits acceptable to all </a:t>
            </a:r>
            <a:br>
              <a:rPr lang="en-GB" smtClean="0"/>
            </a:br>
            <a:r>
              <a:rPr lang="en-GB" smtClean="0"/>
              <a:t>It should be applied through all stages of the total lifecycle of the programme or project, not just at the outset. </a:t>
            </a:r>
            <a:br>
              <a:rPr lang="en-GB" smtClean="0"/>
            </a:br>
            <a:r>
              <a:rPr lang="en-GB" smtClean="0"/>
              <a:t>It must be tailored to suit the subject project’s environment, size, complexity, criticality and risk</a:t>
            </a:r>
            <a:br>
              <a:rPr lang="en-GB" smtClean="0"/>
            </a:br>
            <a:r>
              <a:rPr lang="en-GB" smtClean="0"/>
              <a:t>MoV applications should encourage learning from experience and improvement </a:t>
            </a:r>
          </a:p>
          <a:p>
            <a:r>
              <a:rPr lang="en-GB" smtClean="0"/>
              <a:t>The application of MoV needs to be supported by effective management, delivered through clearly defined roles and responsibilities and a supportive, value-adding culture</a:t>
            </a:r>
          </a:p>
          <a:p>
            <a:endParaRPr lang="en-GB" smtClean="0"/>
          </a:p>
          <a:p>
            <a:r>
              <a:rPr lang="en-GB" smtClean="0"/>
              <a:t>75 secs</a:t>
            </a:r>
          </a:p>
        </p:txBody>
      </p:sp>
    </p:spTree>
    <p:extLst>
      <p:ext uri="{BB962C8B-B14F-4D97-AF65-F5344CB8AC3E}">
        <p14:creationId xmlns:p14="http://schemas.microsoft.com/office/powerpoint/2010/main" val="1521318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a:lstStyle/>
          <a:p>
            <a:r>
              <a:rPr lang="en-GB" smtClean="0"/>
              <a:t>There are seven fundamental groups of MoV Processes:</a:t>
            </a:r>
          </a:p>
          <a:p>
            <a:r>
              <a:rPr lang="en-GB" smtClean="0"/>
              <a:t>Frame the programme or project involves gaining an understanding of the objectives and issues that need to be addressed  </a:t>
            </a:r>
          </a:p>
          <a:p>
            <a:r>
              <a:rPr lang="en-GB" smtClean="0"/>
              <a:t>Gather information includes procuring information relating to the project,  the expectations from the study, identifying suitable team members,  understanding stakeholders needs and other project related information</a:t>
            </a:r>
          </a:p>
          <a:p>
            <a:r>
              <a:rPr lang="en-GB" smtClean="0"/>
              <a:t>This is then analysed to form useful input to the MoV Study</a:t>
            </a:r>
          </a:p>
          <a:p>
            <a:r>
              <a:rPr lang="en-GB" smtClean="0"/>
              <a:t>The team then use the information  to develop ways in which to improve value</a:t>
            </a:r>
          </a:p>
          <a:p>
            <a:r>
              <a:rPr lang="en-GB" smtClean="0"/>
              <a:t>They then select those that have most potential for practical and beneficial implementation</a:t>
            </a:r>
          </a:p>
          <a:p>
            <a:r>
              <a:rPr lang="en-GB" smtClean="0"/>
              <a:t>They work up the selected ideas into fully developed value improving proposals for decision and implementation </a:t>
            </a:r>
          </a:p>
          <a:p>
            <a:r>
              <a:rPr lang="en-GB" smtClean="0"/>
              <a:t>All the above effort will be wasted if there is not a clear plan for implementing the outputs and monitoring their effective delivery. </a:t>
            </a:r>
          </a:p>
          <a:p>
            <a:endParaRPr lang="en-GB" smtClean="0"/>
          </a:p>
          <a:p>
            <a:r>
              <a:rPr lang="en-GB" smtClean="0"/>
              <a:t>75secs</a:t>
            </a:r>
          </a:p>
        </p:txBody>
      </p:sp>
    </p:spTree>
    <p:extLst>
      <p:ext uri="{BB962C8B-B14F-4D97-AF65-F5344CB8AC3E}">
        <p14:creationId xmlns:p14="http://schemas.microsoft.com/office/powerpoint/2010/main" val="963529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endParaRPr lang="en-GB" smtClean="0"/>
          </a:p>
        </p:txBody>
      </p:sp>
      <p:sp>
        <p:nvSpPr>
          <p:cNvPr id="53251" name="Footer Placeholder 3"/>
          <p:cNvSpPr>
            <a:spLocks noGrp="1"/>
          </p:cNvSpPr>
          <p:nvPr>
            <p:ph type="ftr" sz="quarter" idx="4"/>
          </p:nvPr>
        </p:nvSpPr>
        <p:spPr bwMode="auto">
          <a:xfrm>
            <a:off x="0" y="9361488"/>
            <a:ext cx="6731000" cy="492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GB" sz="1100">
                <a:solidFill>
                  <a:srgbClr val="000000"/>
                </a:solidFill>
              </a:rPr>
              <a:t>UNCLASSIFIED</a:t>
            </a:r>
          </a:p>
        </p:txBody>
      </p:sp>
      <p:sp>
        <p:nvSpPr>
          <p:cNvPr id="53252" name="Slide Number Placeholder 4"/>
          <p:cNvSpPr>
            <a:spLocks noGrp="1"/>
          </p:cNvSpPr>
          <p:nvPr>
            <p:ph type="sldNum" sz="quarter" idx="5"/>
          </p:nvPr>
        </p:nvSpPr>
        <p:spPr bwMode="auto">
          <a:noFill/>
          <a:ln>
            <a:miter lim="800000"/>
            <a:headEnd/>
            <a:tailEnd/>
          </a:ln>
        </p:spPr>
        <p:txBody>
          <a:bodyPr/>
          <a:lstStyle/>
          <a:p>
            <a:fld id="{1FC3EA92-3811-458A-88FB-639BAFCC04C0}" type="slidenum">
              <a:rPr lang="en-GB" smtClean="0"/>
              <a:pPr/>
              <a:t>13</a:t>
            </a:fld>
            <a:endParaRPr lang="en-GB" smtClean="0"/>
          </a:p>
        </p:txBody>
      </p:sp>
    </p:spTree>
    <p:extLst>
      <p:ext uri="{BB962C8B-B14F-4D97-AF65-F5344CB8AC3E}">
        <p14:creationId xmlns:p14="http://schemas.microsoft.com/office/powerpoint/2010/main" val="3867042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a:lstStyle/>
          <a:p>
            <a:r>
              <a:rPr lang="en-GB" smtClean="0"/>
              <a:t>There are two groups of techniques that are used in MoV</a:t>
            </a:r>
          </a:p>
          <a:p>
            <a:r>
              <a:rPr lang="en-GB" smtClean="0"/>
              <a:t>The first group comprises those that are used exclusively with MoV</a:t>
            </a:r>
          </a:p>
          <a:p>
            <a:r>
              <a:rPr lang="en-GB" smtClean="0"/>
              <a:t>Arguably the most important of this group is Function Analysis – analysing what things do rather than what they are </a:t>
            </a:r>
          </a:p>
          <a:p>
            <a:r>
              <a:rPr lang="en-GB" smtClean="0"/>
              <a:t>Function analysis provides the key to gaining a better understanding of a programme or project, making decisions based on value and generating innovative proposals to improve value.</a:t>
            </a:r>
          </a:p>
          <a:p>
            <a:endParaRPr lang="en-GB" smtClean="0"/>
          </a:p>
          <a:p>
            <a:r>
              <a:rPr lang="en-GB" smtClean="0"/>
              <a:t>There are several types of Function Analysis. All are based on the same logic: Asking how something is done and, conversely, asking why it is done. </a:t>
            </a:r>
          </a:p>
          <a:p>
            <a:r>
              <a:rPr lang="en-GB" smtClean="0"/>
              <a:t>This slide shows the Function Analysis System Technique or FAST diagram that is widely used in many circumstances. In Portfolios, Programmes, Projects and operational MoV studies the Customer FAST, relating to customer needs is the most commonly used.</a:t>
            </a:r>
          </a:p>
          <a:p>
            <a:endParaRPr lang="en-GB" smtClean="0"/>
          </a:p>
          <a:p>
            <a:r>
              <a:rPr lang="en-GB" smtClean="0"/>
              <a:t>75secs</a:t>
            </a:r>
          </a:p>
        </p:txBody>
      </p:sp>
    </p:spTree>
    <p:extLst>
      <p:ext uri="{BB962C8B-B14F-4D97-AF65-F5344CB8AC3E}">
        <p14:creationId xmlns:p14="http://schemas.microsoft.com/office/powerpoint/2010/main" val="2599127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endParaRPr lang="en-GB" smtClean="0"/>
          </a:p>
        </p:txBody>
      </p:sp>
      <p:sp>
        <p:nvSpPr>
          <p:cNvPr id="57347" name="Footer Placeholder 3"/>
          <p:cNvSpPr>
            <a:spLocks noGrp="1"/>
          </p:cNvSpPr>
          <p:nvPr>
            <p:ph type="ftr" sz="quarter" idx="4"/>
          </p:nvPr>
        </p:nvSpPr>
        <p:spPr bwMode="auto">
          <a:xfrm>
            <a:off x="0" y="9361488"/>
            <a:ext cx="6731000" cy="492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GB" sz="1100">
                <a:solidFill>
                  <a:srgbClr val="000000"/>
                </a:solidFill>
              </a:rPr>
              <a:t>UNCLASSIFIED</a:t>
            </a:r>
          </a:p>
        </p:txBody>
      </p:sp>
      <p:sp>
        <p:nvSpPr>
          <p:cNvPr id="57348" name="Slide Number Placeholder 4"/>
          <p:cNvSpPr>
            <a:spLocks noGrp="1"/>
          </p:cNvSpPr>
          <p:nvPr>
            <p:ph type="sldNum" sz="quarter" idx="5"/>
          </p:nvPr>
        </p:nvSpPr>
        <p:spPr bwMode="auto">
          <a:noFill/>
          <a:ln>
            <a:miter lim="800000"/>
            <a:headEnd/>
            <a:tailEnd/>
          </a:ln>
        </p:spPr>
        <p:txBody>
          <a:bodyPr/>
          <a:lstStyle/>
          <a:p>
            <a:fld id="{918CFD15-3CE7-49CB-9C8E-F0495ABD712E}" type="slidenum">
              <a:rPr lang="en-GB" smtClean="0"/>
              <a:pPr/>
              <a:t>15</a:t>
            </a:fld>
            <a:endParaRPr lang="en-GB" smtClean="0"/>
          </a:p>
        </p:txBody>
      </p:sp>
    </p:spTree>
    <p:extLst>
      <p:ext uri="{BB962C8B-B14F-4D97-AF65-F5344CB8AC3E}">
        <p14:creationId xmlns:p14="http://schemas.microsoft.com/office/powerpoint/2010/main" val="1326168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a:lstStyle/>
          <a:p>
            <a:r>
              <a:rPr lang="en-GB" smtClean="0"/>
              <a:t>This slide shows a simplified Value Tree for a Hospital</a:t>
            </a:r>
          </a:p>
          <a:p>
            <a:r>
              <a:rPr lang="en-GB" smtClean="0"/>
              <a:t>Taking the first Value Driver, Treat General and \Acute Care patients, the design team need to consider, amongst other things, How they will receive outpatients and how they will enhance the quality of inpatient environment. The Design team’s response to these considerations was to design a large outpatient reception area and provide lots of natural ventilation and daylight.</a:t>
            </a:r>
          </a:p>
          <a:p>
            <a:r>
              <a:rPr lang="en-GB" smtClean="0"/>
              <a:t>Not only does the Value Tree provide an excellent description of the project, thus informing the project brief, but it provides the basis for generating innovative alternative solutions to improve value.</a:t>
            </a:r>
          </a:p>
          <a:p>
            <a:endParaRPr lang="en-GB" smtClean="0"/>
          </a:p>
          <a:p>
            <a:r>
              <a:rPr lang="en-GB" smtClean="0"/>
              <a:t>45 secs</a:t>
            </a:r>
          </a:p>
        </p:txBody>
      </p:sp>
    </p:spTree>
    <p:extLst>
      <p:ext uri="{BB962C8B-B14F-4D97-AF65-F5344CB8AC3E}">
        <p14:creationId xmlns:p14="http://schemas.microsoft.com/office/powerpoint/2010/main" val="64042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a:lstStyle/>
          <a:p>
            <a:r>
              <a:rPr lang="en-GB" smtClean="0"/>
              <a:t>By prioritising the Value Drivers to align with the Project Sponsor’s or owner’s and end users’ priorities one generates a Value Profile.</a:t>
            </a:r>
          </a:p>
          <a:p>
            <a:r>
              <a:rPr lang="en-GB" smtClean="0"/>
              <a:t>At Portfolio level this same technique provides a method of articulating an organisation’s value priorities.</a:t>
            </a:r>
          </a:p>
          <a:p>
            <a:r>
              <a:rPr lang="en-GB" smtClean="0"/>
              <a:t>At project level it makes it possible to redistribute the use of resources to where they will add most value, whilst retaining other essential features.</a:t>
            </a:r>
          </a:p>
          <a:p>
            <a:endParaRPr lang="en-GB" smtClean="0"/>
          </a:p>
          <a:p>
            <a:r>
              <a:rPr lang="en-GB" smtClean="0"/>
              <a:t>30 secs</a:t>
            </a:r>
          </a:p>
        </p:txBody>
      </p:sp>
    </p:spTree>
    <p:extLst>
      <p:ext uri="{BB962C8B-B14F-4D97-AF65-F5344CB8AC3E}">
        <p14:creationId xmlns:p14="http://schemas.microsoft.com/office/powerpoint/2010/main" val="1946664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a:lstStyle/>
          <a:p>
            <a:r>
              <a:rPr lang="en-GB" smtClean="0"/>
              <a:t>The Value Profile described in the previous slide. provides the basis for generating a Value Index.</a:t>
            </a:r>
          </a:p>
          <a:p>
            <a:r>
              <a:rPr lang="en-GB" smtClean="0"/>
              <a:t>By assessing performance against each value Driver using agreed metrics, this indicates how well a project satisfies key stakeholders’ needs</a:t>
            </a:r>
          </a:p>
          <a:p>
            <a:r>
              <a:rPr lang="en-GB" smtClean="0"/>
              <a:t>It does not, however, indicate if it is value for money.</a:t>
            </a:r>
          </a:p>
          <a:p>
            <a:endParaRPr lang="en-GB" smtClean="0"/>
          </a:p>
          <a:p>
            <a:endParaRPr lang="en-GB" smtClean="0"/>
          </a:p>
          <a:p>
            <a:r>
              <a:rPr lang="en-GB" smtClean="0"/>
              <a:t>45 secs</a:t>
            </a:r>
          </a:p>
        </p:txBody>
      </p:sp>
    </p:spTree>
    <p:extLst>
      <p:ext uri="{BB962C8B-B14F-4D97-AF65-F5344CB8AC3E}">
        <p14:creationId xmlns:p14="http://schemas.microsoft.com/office/powerpoint/2010/main" val="2237366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bwMode="auto">
          <a:noFill/>
        </p:spPr>
        <p:txBody>
          <a:bodyPr/>
          <a:lstStyle/>
          <a:p>
            <a:r>
              <a:rPr lang="en-GB" smtClean="0"/>
              <a:t>Taking this progression one stage further, by dividing the value scores by the cost of delivering each Value Driver, one can calculate the Value for Money ratio for each individual Value Driver and also for the project as a whole. The higher the value for money ratio, the greater is the value for money.</a:t>
            </a:r>
          </a:p>
          <a:p>
            <a:r>
              <a:rPr lang="en-GB" smtClean="0"/>
              <a:t>Remember this measures value for money for both monetary and non monetary benefits.</a:t>
            </a:r>
          </a:p>
          <a:p>
            <a:endParaRPr lang="en-GB" smtClean="0"/>
          </a:p>
          <a:p>
            <a:r>
              <a:rPr lang="en-GB" smtClean="0"/>
              <a:t>30secs</a:t>
            </a:r>
          </a:p>
        </p:txBody>
      </p:sp>
    </p:spTree>
    <p:extLst>
      <p:ext uri="{BB962C8B-B14F-4D97-AF65-F5344CB8AC3E}">
        <p14:creationId xmlns:p14="http://schemas.microsoft.com/office/powerpoint/2010/main" val="3607849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endParaRPr lang="en-GB" smtClean="0"/>
          </a:p>
        </p:txBody>
      </p:sp>
      <p:sp>
        <p:nvSpPr>
          <p:cNvPr id="30723" name="Footer Placeholder 3"/>
          <p:cNvSpPr>
            <a:spLocks noGrp="1"/>
          </p:cNvSpPr>
          <p:nvPr>
            <p:ph type="ftr" sz="quarter" idx="4"/>
          </p:nvPr>
        </p:nvSpPr>
        <p:spPr bwMode="auto">
          <a:xfrm>
            <a:off x="0" y="9361488"/>
            <a:ext cx="6731000" cy="492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GB" sz="1100">
                <a:solidFill>
                  <a:srgbClr val="000000"/>
                </a:solidFill>
              </a:rPr>
              <a:t>UNCLASSIFIED</a:t>
            </a:r>
          </a:p>
        </p:txBody>
      </p:sp>
      <p:sp>
        <p:nvSpPr>
          <p:cNvPr id="30724" name="Slide Number Placeholder 4"/>
          <p:cNvSpPr>
            <a:spLocks noGrp="1"/>
          </p:cNvSpPr>
          <p:nvPr>
            <p:ph type="sldNum" sz="quarter" idx="5"/>
          </p:nvPr>
        </p:nvSpPr>
        <p:spPr bwMode="auto">
          <a:noFill/>
          <a:ln>
            <a:miter lim="800000"/>
            <a:headEnd/>
            <a:tailEnd/>
          </a:ln>
        </p:spPr>
        <p:txBody>
          <a:bodyPr/>
          <a:lstStyle/>
          <a:p>
            <a:fld id="{073B1F8F-07A9-4491-AEAC-010AD99F497A}" type="slidenum">
              <a:rPr lang="en-GB" smtClean="0"/>
              <a:pPr/>
              <a:t>2</a:t>
            </a:fld>
            <a:endParaRPr lang="en-GB" smtClean="0"/>
          </a:p>
        </p:txBody>
      </p:sp>
    </p:spTree>
    <p:extLst>
      <p:ext uri="{BB962C8B-B14F-4D97-AF65-F5344CB8AC3E}">
        <p14:creationId xmlns:p14="http://schemas.microsoft.com/office/powerpoint/2010/main" val="4113793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p:spPr>
      </p:sp>
      <p:sp>
        <p:nvSpPr>
          <p:cNvPr id="67586" name="Rectangle 3"/>
          <p:cNvSpPr>
            <a:spLocks noGrp="1"/>
          </p:cNvSpPr>
          <p:nvPr>
            <p:ph type="body" idx="1"/>
          </p:nvPr>
        </p:nvSpPr>
        <p:spPr bwMode="auto">
          <a:noFill/>
        </p:spPr>
        <p:txBody>
          <a:bodyPr/>
          <a:lstStyle/>
          <a:p>
            <a:pPr marL="228600" indent="-228600"/>
            <a:r>
              <a:rPr lang="en-GB" smtClean="0"/>
              <a:t>Value Engineering is the original technique from which MoV has evolved. It has been used in almost all sectors of industry and commerce to great effect for about 50 years. Value Engineering is still one of the most common techniques in use today.</a:t>
            </a:r>
          </a:p>
          <a:p>
            <a:pPr marL="228600" indent="-228600"/>
            <a:r>
              <a:rPr lang="en-GB" smtClean="0"/>
              <a:t>Value Engineering is applied to an existing product, process or design to improve value.</a:t>
            </a:r>
          </a:p>
          <a:p>
            <a:pPr marL="228600" indent="-228600"/>
            <a:r>
              <a:rPr lang="en-GB" smtClean="0"/>
              <a:t>It uses the same principles as described earlier.</a:t>
            </a:r>
          </a:p>
          <a:p>
            <a:pPr marL="228600" indent="-228600"/>
            <a:r>
              <a:rPr lang="en-GB" smtClean="0"/>
              <a:t>The details may vary between different organisations but it comprises essentially eight steps:</a:t>
            </a:r>
          </a:p>
          <a:p>
            <a:pPr marL="228600" indent="-228600">
              <a:buFontTx/>
              <a:buAutoNum type="arabicPeriod"/>
            </a:pPr>
            <a:r>
              <a:rPr lang="en-GB" smtClean="0"/>
              <a:t>Gathering information</a:t>
            </a:r>
          </a:p>
          <a:p>
            <a:pPr marL="228600" indent="-228600">
              <a:buFontTx/>
              <a:buAutoNum type="arabicPeriod"/>
            </a:pPr>
            <a:r>
              <a:rPr lang="en-GB" smtClean="0"/>
              <a:t>Analysing it</a:t>
            </a:r>
          </a:p>
          <a:p>
            <a:pPr marL="228600" indent="-228600">
              <a:buFontTx/>
              <a:buAutoNum type="arabicPeriod"/>
            </a:pPr>
            <a:r>
              <a:rPr lang="en-GB" smtClean="0"/>
              <a:t>Using it to generate innovative ideas to improve value</a:t>
            </a:r>
          </a:p>
          <a:p>
            <a:pPr marL="228600" indent="-228600">
              <a:buFontTx/>
              <a:buAutoNum type="arabicPeriod"/>
            </a:pPr>
            <a:r>
              <a:rPr lang="en-GB" smtClean="0"/>
              <a:t>Evaluating these and selecting those that warrant further development</a:t>
            </a:r>
          </a:p>
          <a:p>
            <a:pPr marL="228600" indent="-228600">
              <a:buFontTx/>
              <a:buAutoNum type="arabicPeriod"/>
            </a:pPr>
            <a:r>
              <a:rPr lang="en-GB" smtClean="0"/>
              <a:t>Developing selected ideas into full Value Improving Proposals</a:t>
            </a:r>
          </a:p>
          <a:p>
            <a:pPr marL="228600" indent="-228600">
              <a:buFontTx/>
              <a:buAutoNum type="arabicPeriod"/>
            </a:pPr>
            <a:r>
              <a:rPr lang="en-GB" smtClean="0"/>
              <a:t>Presenting these to management to build  implementation decisions</a:t>
            </a:r>
          </a:p>
          <a:p>
            <a:pPr marL="228600" indent="-228600">
              <a:buFontTx/>
              <a:buAutoNum type="arabicPeriod"/>
            </a:pPr>
            <a:r>
              <a:rPr lang="en-GB" smtClean="0"/>
              <a:t>Implementing the changes</a:t>
            </a:r>
          </a:p>
          <a:p>
            <a:pPr marL="228600" indent="-228600">
              <a:buFontTx/>
              <a:buAutoNum type="arabicPeriod"/>
            </a:pPr>
            <a:r>
              <a:rPr lang="en-GB" smtClean="0"/>
              <a:t>Monitoring progress to ensure the expected benefits are realised.</a:t>
            </a:r>
          </a:p>
          <a:p>
            <a:pPr marL="228600" indent="-228600">
              <a:buFontTx/>
              <a:buAutoNum type="arabicPeriod"/>
            </a:pPr>
            <a:endParaRPr lang="en-GB" smtClean="0"/>
          </a:p>
          <a:p>
            <a:pPr marL="228600" indent="-228600"/>
            <a:r>
              <a:rPr lang="en-GB" smtClean="0"/>
              <a:t>70secs</a:t>
            </a:r>
          </a:p>
          <a:p>
            <a:pPr marL="228600" indent="-228600"/>
            <a:endParaRPr lang="en-GB" smtClean="0"/>
          </a:p>
          <a:p>
            <a:pPr marL="228600" indent="-228600"/>
            <a:endParaRPr lang="en-GB" smtClean="0"/>
          </a:p>
        </p:txBody>
      </p:sp>
    </p:spTree>
    <p:extLst>
      <p:ext uri="{BB962C8B-B14F-4D97-AF65-F5344CB8AC3E}">
        <p14:creationId xmlns:p14="http://schemas.microsoft.com/office/powerpoint/2010/main" val="582263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p:spPr>
      </p:sp>
      <p:sp>
        <p:nvSpPr>
          <p:cNvPr id="69634" name="Rectangle 3"/>
          <p:cNvSpPr>
            <a:spLocks noGrp="1"/>
          </p:cNvSpPr>
          <p:nvPr>
            <p:ph type="body" idx="1"/>
          </p:nvPr>
        </p:nvSpPr>
        <p:spPr bwMode="auto">
          <a:noFill/>
        </p:spPr>
        <p:txBody>
          <a:bodyPr/>
          <a:lstStyle/>
          <a:p>
            <a:r>
              <a:rPr lang="en-GB" smtClean="0"/>
              <a:t>There many other techniques which may be used in the application of MoV. Details of many of these may be found in the MoV Guide and on the TSO on line repository for MoV</a:t>
            </a:r>
          </a:p>
          <a:p>
            <a:endParaRPr lang="en-GB" smtClean="0"/>
          </a:p>
          <a:p>
            <a:r>
              <a:rPr lang="en-GB" smtClean="0"/>
              <a:t>20secs</a:t>
            </a:r>
          </a:p>
        </p:txBody>
      </p:sp>
    </p:spTree>
    <p:extLst>
      <p:ext uri="{BB962C8B-B14F-4D97-AF65-F5344CB8AC3E}">
        <p14:creationId xmlns:p14="http://schemas.microsoft.com/office/powerpoint/2010/main" val="3469385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endParaRPr lang="en-GB" smtClean="0"/>
          </a:p>
        </p:txBody>
      </p:sp>
      <p:sp>
        <p:nvSpPr>
          <p:cNvPr id="71683" name="Footer Placeholder 3"/>
          <p:cNvSpPr>
            <a:spLocks noGrp="1"/>
          </p:cNvSpPr>
          <p:nvPr>
            <p:ph type="ftr" sz="quarter" idx="4"/>
          </p:nvPr>
        </p:nvSpPr>
        <p:spPr bwMode="auto">
          <a:xfrm>
            <a:off x="0" y="9361488"/>
            <a:ext cx="6731000" cy="492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GB" sz="1100">
                <a:solidFill>
                  <a:srgbClr val="000000"/>
                </a:solidFill>
              </a:rPr>
              <a:t>UNCLASSIFIED</a:t>
            </a:r>
          </a:p>
        </p:txBody>
      </p:sp>
      <p:sp>
        <p:nvSpPr>
          <p:cNvPr id="71684" name="Slide Number Placeholder 4"/>
          <p:cNvSpPr>
            <a:spLocks noGrp="1"/>
          </p:cNvSpPr>
          <p:nvPr>
            <p:ph type="sldNum" sz="quarter" idx="5"/>
          </p:nvPr>
        </p:nvSpPr>
        <p:spPr bwMode="auto">
          <a:noFill/>
          <a:ln>
            <a:miter lim="800000"/>
            <a:headEnd/>
            <a:tailEnd/>
          </a:ln>
        </p:spPr>
        <p:txBody>
          <a:bodyPr/>
          <a:lstStyle/>
          <a:p>
            <a:fld id="{534CCB15-4C1D-4463-9416-F268CDABA93C}" type="slidenum">
              <a:rPr lang="en-GB" smtClean="0"/>
              <a:pPr/>
              <a:t>22</a:t>
            </a:fld>
            <a:endParaRPr lang="en-GB" smtClean="0"/>
          </a:p>
        </p:txBody>
      </p:sp>
    </p:spTree>
    <p:extLst>
      <p:ext uri="{BB962C8B-B14F-4D97-AF65-F5344CB8AC3E}">
        <p14:creationId xmlns:p14="http://schemas.microsoft.com/office/powerpoint/2010/main" val="1951152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endParaRPr lang="en-GB" smtClean="0"/>
          </a:p>
        </p:txBody>
      </p:sp>
      <p:sp>
        <p:nvSpPr>
          <p:cNvPr id="73731" name="Footer Placeholder 3"/>
          <p:cNvSpPr>
            <a:spLocks noGrp="1"/>
          </p:cNvSpPr>
          <p:nvPr>
            <p:ph type="ftr" sz="quarter" idx="4"/>
          </p:nvPr>
        </p:nvSpPr>
        <p:spPr bwMode="auto">
          <a:xfrm>
            <a:off x="0" y="9361488"/>
            <a:ext cx="6731000" cy="492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GB" sz="1100">
                <a:solidFill>
                  <a:srgbClr val="000000"/>
                </a:solidFill>
              </a:rPr>
              <a:t>UNCLASSIFIED</a:t>
            </a:r>
          </a:p>
        </p:txBody>
      </p:sp>
      <p:sp>
        <p:nvSpPr>
          <p:cNvPr id="73732" name="Slide Number Placeholder 4"/>
          <p:cNvSpPr>
            <a:spLocks noGrp="1"/>
          </p:cNvSpPr>
          <p:nvPr>
            <p:ph type="sldNum" sz="quarter" idx="5"/>
          </p:nvPr>
        </p:nvSpPr>
        <p:spPr bwMode="auto">
          <a:noFill/>
          <a:ln>
            <a:miter lim="800000"/>
            <a:headEnd/>
            <a:tailEnd/>
          </a:ln>
        </p:spPr>
        <p:txBody>
          <a:bodyPr/>
          <a:lstStyle/>
          <a:p>
            <a:fld id="{54A0E2CE-25FD-47E8-8336-0B1A500484A1}" type="slidenum">
              <a:rPr lang="en-GB" smtClean="0"/>
              <a:pPr/>
              <a:t>23</a:t>
            </a:fld>
            <a:endParaRPr lang="en-GB" smtClean="0"/>
          </a:p>
        </p:txBody>
      </p:sp>
    </p:spTree>
    <p:extLst>
      <p:ext uri="{BB962C8B-B14F-4D97-AF65-F5344CB8AC3E}">
        <p14:creationId xmlns:p14="http://schemas.microsoft.com/office/powerpoint/2010/main" val="2279742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endParaRPr lang="en-GB" smtClean="0"/>
          </a:p>
        </p:txBody>
      </p:sp>
      <p:sp>
        <p:nvSpPr>
          <p:cNvPr id="75779" name="Footer Placeholder 3"/>
          <p:cNvSpPr>
            <a:spLocks noGrp="1"/>
          </p:cNvSpPr>
          <p:nvPr>
            <p:ph type="ftr" sz="quarter" idx="4"/>
          </p:nvPr>
        </p:nvSpPr>
        <p:spPr bwMode="auto">
          <a:xfrm>
            <a:off x="0" y="9361488"/>
            <a:ext cx="6731000" cy="492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GB" sz="1100">
                <a:solidFill>
                  <a:srgbClr val="000000"/>
                </a:solidFill>
              </a:rPr>
              <a:t>UNCLASSIFIED</a:t>
            </a:r>
          </a:p>
        </p:txBody>
      </p:sp>
      <p:sp>
        <p:nvSpPr>
          <p:cNvPr id="75780" name="Slide Number Placeholder 4"/>
          <p:cNvSpPr>
            <a:spLocks noGrp="1"/>
          </p:cNvSpPr>
          <p:nvPr>
            <p:ph type="sldNum" sz="quarter" idx="5"/>
          </p:nvPr>
        </p:nvSpPr>
        <p:spPr bwMode="auto">
          <a:noFill/>
          <a:ln>
            <a:miter lim="800000"/>
            <a:headEnd/>
            <a:tailEnd/>
          </a:ln>
        </p:spPr>
        <p:txBody>
          <a:bodyPr/>
          <a:lstStyle/>
          <a:p>
            <a:fld id="{8970A863-062B-41D6-9B4F-8A80429FACD8}" type="slidenum">
              <a:rPr lang="en-GB" smtClean="0"/>
              <a:pPr/>
              <a:t>24</a:t>
            </a:fld>
            <a:endParaRPr lang="en-GB" smtClean="0"/>
          </a:p>
        </p:txBody>
      </p:sp>
    </p:spTree>
    <p:extLst>
      <p:ext uri="{BB962C8B-B14F-4D97-AF65-F5344CB8AC3E}">
        <p14:creationId xmlns:p14="http://schemas.microsoft.com/office/powerpoint/2010/main" val="3958812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endParaRPr lang="en-GB" smtClean="0"/>
          </a:p>
        </p:txBody>
      </p:sp>
      <p:sp>
        <p:nvSpPr>
          <p:cNvPr id="77827" name="Footer Placeholder 3"/>
          <p:cNvSpPr>
            <a:spLocks noGrp="1"/>
          </p:cNvSpPr>
          <p:nvPr>
            <p:ph type="ftr" sz="quarter" idx="4"/>
          </p:nvPr>
        </p:nvSpPr>
        <p:spPr bwMode="auto">
          <a:xfrm>
            <a:off x="0" y="9361488"/>
            <a:ext cx="6731000" cy="492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GB" sz="1100">
                <a:solidFill>
                  <a:srgbClr val="000000"/>
                </a:solidFill>
              </a:rPr>
              <a:t>UNCLASSIFIED</a:t>
            </a:r>
          </a:p>
        </p:txBody>
      </p:sp>
      <p:sp>
        <p:nvSpPr>
          <p:cNvPr id="77828" name="Slide Number Placeholder 4"/>
          <p:cNvSpPr>
            <a:spLocks noGrp="1"/>
          </p:cNvSpPr>
          <p:nvPr>
            <p:ph type="sldNum" sz="quarter" idx="5"/>
          </p:nvPr>
        </p:nvSpPr>
        <p:spPr bwMode="auto">
          <a:noFill/>
          <a:ln>
            <a:miter lim="800000"/>
            <a:headEnd/>
            <a:tailEnd/>
          </a:ln>
        </p:spPr>
        <p:txBody>
          <a:bodyPr/>
          <a:lstStyle/>
          <a:p>
            <a:fld id="{D97192D9-F415-4E2B-A28E-83D72AD866CA}" type="slidenum">
              <a:rPr lang="en-GB" smtClean="0"/>
              <a:pPr/>
              <a:t>25</a:t>
            </a:fld>
            <a:endParaRPr lang="en-GB" smtClean="0"/>
          </a:p>
        </p:txBody>
      </p:sp>
    </p:spTree>
    <p:extLst>
      <p:ext uri="{BB962C8B-B14F-4D97-AF65-F5344CB8AC3E}">
        <p14:creationId xmlns:p14="http://schemas.microsoft.com/office/powerpoint/2010/main" val="440871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endParaRPr lang="en-GB" smtClean="0"/>
          </a:p>
        </p:txBody>
      </p:sp>
      <p:sp>
        <p:nvSpPr>
          <p:cNvPr id="79875" name="Footer Placeholder 3"/>
          <p:cNvSpPr>
            <a:spLocks noGrp="1"/>
          </p:cNvSpPr>
          <p:nvPr>
            <p:ph type="ftr" sz="quarter" idx="4"/>
          </p:nvPr>
        </p:nvSpPr>
        <p:spPr bwMode="auto">
          <a:xfrm>
            <a:off x="0" y="9361488"/>
            <a:ext cx="6731000" cy="492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GB" sz="1100">
                <a:solidFill>
                  <a:srgbClr val="000000"/>
                </a:solidFill>
              </a:rPr>
              <a:t>UNCLASSIFIED</a:t>
            </a:r>
          </a:p>
        </p:txBody>
      </p:sp>
      <p:sp>
        <p:nvSpPr>
          <p:cNvPr id="79876" name="Slide Number Placeholder 4"/>
          <p:cNvSpPr>
            <a:spLocks noGrp="1"/>
          </p:cNvSpPr>
          <p:nvPr>
            <p:ph type="sldNum" sz="quarter" idx="5"/>
          </p:nvPr>
        </p:nvSpPr>
        <p:spPr bwMode="auto">
          <a:noFill/>
          <a:ln>
            <a:miter lim="800000"/>
            <a:headEnd/>
            <a:tailEnd/>
          </a:ln>
        </p:spPr>
        <p:txBody>
          <a:bodyPr/>
          <a:lstStyle/>
          <a:p>
            <a:fld id="{AF3AB620-F3C2-4824-9273-53BFCD16C7C0}" type="slidenum">
              <a:rPr lang="en-GB" smtClean="0"/>
              <a:pPr/>
              <a:t>26</a:t>
            </a:fld>
            <a:endParaRPr lang="en-GB" smtClean="0"/>
          </a:p>
        </p:txBody>
      </p:sp>
    </p:spTree>
    <p:extLst>
      <p:ext uri="{BB962C8B-B14F-4D97-AF65-F5344CB8AC3E}">
        <p14:creationId xmlns:p14="http://schemas.microsoft.com/office/powerpoint/2010/main" val="493549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a:lstStyle/>
          <a:p>
            <a:r>
              <a:rPr lang="en-GB" smtClean="0"/>
              <a:t>The full MoV guide contains guidance on implementing MoV, a chapter relating to the environment within which MoV is applied and how to respond to external influences</a:t>
            </a:r>
          </a:p>
          <a:p>
            <a:r>
              <a:rPr lang="en-GB" smtClean="0"/>
              <a:t>There is a chapter on embedding the process into an organisation</a:t>
            </a:r>
          </a:p>
          <a:p>
            <a:r>
              <a:rPr lang="en-GB" smtClean="0"/>
              <a:t>Appendices include document checklists, a toolbox of commonly used techniques, how to undertake a health check to assess how well your organisation is using MoV and a section of organisational maturity and individual competence.</a:t>
            </a:r>
          </a:p>
          <a:p>
            <a:r>
              <a:rPr lang="en-GB" smtClean="0"/>
              <a:t>There is also a pocket book sized Executive guide to Value management, aimed to inspire senior managers to use MoV within their organisations</a:t>
            </a:r>
          </a:p>
          <a:p>
            <a:endParaRPr lang="en-GB" smtClean="0"/>
          </a:p>
          <a:p>
            <a:r>
              <a:rPr lang="en-GB" smtClean="0"/>
              <a:t>50</a:t>
            </a:r>
          </a:p>
        </p:txBody>
      </p:sp>
    </p:spTree>
    <p:extLst>
      <p:ext uri="{BB962C8B-B14F-4D97-AF65-F5344CB8AC3E}">
        <p14:creationId xmlns:p14="http://schemas.microsoft.com/office/powerpoint/2010/main" val="848702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endParaRPr lang="en-GB" smtClean="0"/>
          </a:p>
        </p:txBody>
      </p:sp>
      <p:sp>
        <p:nvSpPr>
          <p:cNvPr id="83971" name="Footer Placeholder 3"/>
          <p:cNvSpPr>
            <a:spLocks noGrp="1"/>
          </p:cNvSpPr>
          <p:nvPr>
            <p:ph type="ftr" sz="quarter" idx="4"/>
          </p:nvPr>
        </p:nvSpPr>
        <p:spPr bwMode="auto">
          <a:xfrm>
            <a:off x="0" y="9361488"/>
            <a:ext cx="6731000" cy="492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GB" sz="1100">
                <a:solidFill>
                  <a:srgbClr val="000000"/>
                </a:solidFill>
              </a:rPr>
              <a:t>UNCLASSIFIED</a:t>
            </a:r>
          </a:p>
        </p:txBody>
      </p:sp>
      <p:sp>
        <p:nvSpPr>
          <p:cNvPr id="83972" name="Slide Number Placeholder 4"/>
          <p:cNvSpPr>
            <a:spLocks noGrp="1"/>
          </p:cNvSpPr>
          <p:nvPr>
            <p:ph type="sldNum" sz="quarter" idx="5"/>
          </p:nvPr>
        </p:nvSpPr>
        <p:spPr bwMode="auto">
          <a:noFill/>
          <a:ln>
            <a:miter lim="800000"/>
            <a:headEnd/>
            <a:tailEnd/>
          </a:ln>
        </p:spPr>
        <p:txBody>
          <a:bodyPr/>
          <a:lstStyle/>
          <a:p>
            <a:fld id="{678720CD-49E2-4CEF-B4DE-0FDCCC220854}" type="slidenum">
              <a:rPr lang="en-GB" smtClean="0"/>
              <a:pPr/>
              <a:t>28</a:t>
            </a:fld>
            <a:endParaRPr lang="en-GB" smtClean="0"/>
          </a:p>
        </p:txBody>
      </p:sp>
    </p:spTree>
    <p:extLst>
      <p:ext uri="{BB962C8B-B14F-4D97-AF65-F5344CB8AC3E}">
        <p14:creationId xmlns:p14="http://schemas.microsoft.com/office/powerpoint/2010/main" val="3078184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endParaRPr lang="en-GB" smtClean="0"/>
          </a:p>
        </p:txBody>
      </p:sp>
      <p:sp>
        <p:nvSpPr>
          <p:cNvPr id="86019" name="Footer Placeholder 3"/>
          <p:cNvSpPr>
            <a:spLocks noGrp="1"/>
          </p:cNvSpPr>
          <p:nvPr>
            <p:ph type="ftr" sz="quarter" idx="4"/>
          </p:nvPr>
        </p:nvSpPr>
        <p:spPr bwMode="auto">
          <a:xfrm>
            <a:off x="0" y="9361488"/>
            <a:ext cx="6731000" cy="492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GB" sz="1100">
                <a:solidFill>
                  <a:srgbClr val="000000"/>
                </a:solidFill>
              </a:rPr>
              <a:t>UNCLASSIFIED</a:t>
            </a:r>
          </a:p>
        </p:txBody>
      </p:sp>
      <p:sp>
        <p:nvSpPr>
          <p:cNvPr id="86020" name="Slide Number Placeholder 4"/>
          <p:cNvSpPr>
            <a:spLocks noGrp="1"/>
          </p:cNvSpPr>
          <p:nvPr>
            <p:ph type="sldNum" sz="quarter" idx="5"/>
          </p:nvPr>
        </p:nvSpPr>
        <p:spPr bwMode="auto">
          <a:noFill/>
          <a:ln>
            <a:miter lim="800000"/>
            <a:headEnd/>
            <a:tailEnd/>
          </a:ln>
        </p:spPr>
        <p:txBody>
          <a:bodyPr/>
          <a:lstStyle/>
          <a:p>
            <a:fld id="{F984BFAF-0AF2-47A7-BB0D-6E7497C37371}" type="slidenum">
              <a:rPr lang="en-GB" smtClean="0"/>
              <a:pPr/>
              <a:t>29</a:t>
            </a:fld>
            <a:endParaRPr lang="en-GB" smtClean="0"/>
          </a:p>
        </p:txBody>
      </p:sp>
    </p:spTree>
    <p:extLst>
      <p:ext uri="{BB962C8B-B14F-4D97-AF65-F5344CB8AC3E}">
        <p14:creationId xmlns:p14="http://schemas.microsoft.com/office/powerpoint/2010/main" val="403225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endParaRPr lang="en-GB" smtClean="0"/>
          </a:p>
        </p:txBody>
      </p:sp>
      <p:sp>
        <p:nvSpPr>
          <p:cNvPr id="32771" name="Footer Placeholder 3"/>
          <p:cNvSpPr>
            <a:spLocks noGrp="1"/>
          </p:cNvSpPr>
          <p:nvPr>
            <p:ph type="ftr" sz="quarter" idx="4"/>
          </p:nvPr>
        </p:nvSpPr>
        <p:spPr bwMode="auto">
          <a:xfrm>
            <a:off x="0" y="9361488"/>
            <a:ext cx="6731000" cy="492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GB" sz="1100">
                <a:solidFill>
                  <a:srgbClr val="000000"/>
                </a:solidFill>
              </a:rPr>
              <a:t>UNCLASSIFIED</a:t>
            </a:r>
          </a:p>
        </p:txBody>
      </p:sp>
      <p:sp>
        <p:nvSpPr>
          <p:cNvPr id="32772" name="Slide Number Placeholder 4"/>
          <p:cNvSpPr>
            <a:spLocks noGrp="1"/>
          </p:cNvSpPr>
          <p:nvPr>
            <p:ph type="sldNum" sz="quarter" idx="5"/>
          </p:nvPr>
        </p:nvSpPr>
        <p:spPr bwMode="auto">
          <a:noFill/>
          <a:ln>
            <a:miter lim="800000"/>
            <a:headEnd/>
            <a:tailEnd/>
          </a:ln>
        </p:spPr>
        <p:txBody>
          <a:bodyPr/>
          <a:lstStyle/>
          <a:p>
            <a:fld id="{6AD06CDA-40D8-4C4F-AE95-FD8AD0D295A5}" type="slidenum">
              <a:rPr lang="en-GB" smtClean="0"/>
              <a:pPr/>
              <a:t>3</a:t>
            </a:fld>
            <a:endParaRPr lang="en-GB" smtClean="0"/>
          </a:p>
        </p:txBody>
      </p:sp>
    </p:spTree>
    <p:extLst>
      <p:ext uri="{BB962C8B-B14F-4D97-AF65-F5344CB8AC3E}">
        <p14:creationId xmlns:p14="http://schemas.microsoft.com/office/powerpoint/2010/main" val="1426387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endParaRPr lang="en-GB" smtClean="0"/>
          </a:p>
        </p:txBody>
      </p:sp>
      <p:sp>
        <p:nvSpPr>
          <p:cNvPr id="88067" name="Footer Placeholder 3"/>
          <p:cNvSpPr>
            <a:spLocks noGrp="1"/>
          </p:cNvSpPr>
          <p:nvPr>
            <p:ph type="ftr" sz="quarter" idx="4"/>
          </p:nvPr>
        </p:nvSpPr>
        <p:spPr bwMode="auto">
          <a:xfrm>
            <a:off x="0" y="9361488"/>
            <a:ext cx="6731000" cy="492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GB" sz="1100">
                <a:solidFill>
                  <a:srgbClr val="000000"/>
                </a:solidFill>
              </a:rPr>
              <a:t>UNCLASSIFIED</a:t>
            </a:r>
          </a:p>
        </p:txBody>
      </p:sp>
      <p:sp>
        <p:nvSpPr>
          <p:cNvPr id="88068" name="Slide Number Placeholder 4"/>
          <p:cNvSpPr>
            <a:spLocks noGrp="1"/>
          </p:cNvSpPr>
          <p:nvPr>
            <p:ph type="sldNum" sz="quarter" idx="5"/>
          </p:nvPr>
        </p:nvSpPr>
        <p:spPr bwMode="auto">
          <a:noFill/>
          <a:ln>
            <a:miter lim="800000"/>
            <a:headEnd/>
            <a:tailEnd/>
          </a:ln>
        </p:spPr>
        <p:txBody>
          <a:bodyPr/>
          <a:lstStyle/>
          <a:p>
            <a:fld id="{30C56447-38F6-47DD-A08C-951BE463C07E}" type="slidenum">
              <a:rPr lang="en-GB" smtClean="0"/>
              <a:pPr/>
              <a:t>30</a:t>
            </a:fld>
            <a:endParaRPr lang="en-GB" smtClean="0"/>
          </a:p>
        </p:txBody>
      </p:sp>
    </p:spTree>
    <p:extLst>
      <p:ext uri="{BB962C8B-B14F-4D97-AF65-F5344CB8AC3E}">
        <p14:creationId xmlns:p14="http://schemas.microsoft.com/office/powerpoint/2010/main" val="2373566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bwMode="auto">
          <a:noFill/>
          <a:ln>
            <a:solidFill>
              <a:srgbClr val="000000"/>
            </a:solidFill>
            <a:miter lim="800000"/>
            <a:headEnd/>
            <a:tailEnd/>
          </a:ln>
        </p:spPr>
      </p:sp>
      <p:sp>
        <p:nvSpPr>
          <p:cNvPr id="90114" name="Rectangle 3"/>
          <p:cNvSpPr>
            <a:spLocks noGrp="1"/>
          </p:cNvSpPr>
          <p:nvPr>
            <p:ph type="body" idx="1"/>
          </p:nvPr>
        </p:nvSpPr>
        <p:spPr bwMode="auto">
          <a:noFill/>
        </p:spPr>
        <p:txBody>
          <a:bodyPr/>
          <a:lstStyle/>
          <a:p>
            <a:r>
              <a:rPr lang="en-GB" smtClean="0"/>
              <a:t>I hope you have enjoyed this presentation and that it has given you an insight into what MoV is and how it will benefit your organisation</a:t>
            </a:r>
          </a:p>
          <a:p>
            <a:endParaRPr lang="en-GB" smtClean="0"/>
          </a:p>
          <a:p>
            <a:r>
              <a:rPr lang="en-GB" smtClean="0"/>
              <a:t>If you require further information, please visit the APM Group’s  Website at www.ampgroup.co.uk</a:t>
            </a:r>
          </a:p>
          <a:p>
            <a:endParaRPr lang="en-GB" smtClean="0"/>
          </a:p>
          <a:p>
            <a:r>
              <a:rPr lang="en-GB" smtClean="0"/>
              <a:t>Thank you</a:t>
            </a:r>
          </a:p>
          <a:p>
            <a:endParaRPr lang="en-GB" smtClean="0"/>
          </a:p>
          <a:p>
            <a:endParaRPr lang="en-GB" smtClean="0"/>
          </a:p>
          <a:p>
            <a:r>
              <a:rPr lang="en-GB" smtClean="0"/>
              <a:t>20 secs</a:t>
            </a:r>
          </a:p>
          <a:p>
            <a:endParaRPr lang="en-GB" smtClean="0"/>
          </a:p>
          <a:p>
            <a:r>
              <a:rPr lang="en-GB" smtClean="0"/>
              <a:t>Total 1110 secs = 18.5 mins</a:t>
            </a:r>
          </a:p>
        </p:txBody>
      </p:sp>
    </p:spTree>
    <p:extLst>
      <p:ext uri="{BB962C8B-B14F-4D97-AF65-F5344CB8AC3E}">
        <p14:creationId xmlns:p14="http://schemas.microsoft.com/office/powerpoint/2010/main" val="2152524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endParaRPr lang="en-GB" smtClean="0"/>
          </a:p>
        </p:txBody>
      </p:sp>
      <p:sp>
        <p:nvSpPr>
          <p:cNvPr id="92163" name="Footer Placeholder 3"/>
          <p:cNvSpPr>
            <a:spLocks noGrp="1"/>
          </p:cNvSpPr>
          <p:nvPr>
            <p:ph type="ftr" sz="quarter" idx="4"/>
          </p:nvPr>
        </p:nvSpPr>
        <p:spPr bwMode="auto">
          <a:xfrm>
            <a:off x="0" y="9361488"/>
            <a:ext cx="6731000" cy="492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GB" sz="1100">
                <a:solidFill>
                  <a:srgbClr val="000000"/>
                </a:solidFill>
              </a:rPr>
              <a:t>UNCLASSIFIED</a:t>
            </a:r>
          </a:p>
        </p:txBody>
      </p:sp>
      <p:sp>
        <p:nvSpPr>
          <p:cNvPr id="92164" name="Slide Number Placeholder 4"/>
          <p:cNvSpPr>
            <a:spLocks noGrp="1"/>
          </p:cNvSpPr>
          <p:nvPr>
            <p:ph type="sldNum" sz="quarter" idx="5"/>
          </p:nvPr>
        </p:nvSpPr>
        <p:spPr bwMode="auto">
          <a:noFill/>
          <a:ln>
            <a:miter lim="800000"/>
            <a:headEnd/>
            <a:tailEnd/>
          </a:ln>
        </p:spPr>
        <p:txBody>
          <a:bodyPr/>
          <a:lstStyle/>
          <a:p>
            <a:fld id="{F0B473E4-6513-4841-B4E6-A0F4A9D4B0BA}" type="slidenum">
              <a:rPr lang="en-GB" smtClean="0"/>
              <a:pPr/>
              <a:t>32</a:t>
            </a:fld>
            <a:endParaRPr lang="en-GB" smtClean="0"/>
          </a:p>
        </p:txBody>
      </p:sp>
    </p:spTree>
    <p:extLst>
      <p:ext uri="{BB962C8B-B14F-4D97-AF65-F5344CB8AC3E}">
        <p14:creationId xmlns:p14="http://schemas.microsoft.com/office/powerpoint/2010/main" val="874637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endParaRPr lang="en-GB" smtClean="0"/>
          </a:p>
        </p:txBody>
      </p:sp>
      <p:sp>
        <p:nvSpPr>
          <p:cNvPr id="94211" name="Footer Placeholder 3"/>
          <p:cNvSpPr>
            <a:spLocks noGrp="1"/>
          </p:cNvSpPr>
          <p:nvPr>
            <p:ph type="ftr" sz="quarter" idx="4"/>
          </p:nvPr>
        </p:nvSpPr>
        <p:spPr bwMode="auto">
          <a:xfrm>
            <a:off x="0" y="9361488"/>
            <a:ext cx="6731000" cy="492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GB" sz="1100">
                <a:solidFill>
                  <a:srgbClr val="000000"/>
                </a:solidFill>
              </a:rPr>
              <a:t>UNCLASSIFIED</a:t>
            </a:r>
          </a:p>
        </p:txBody>
      </p:sp>
      <p:sp>
        <p:nvSpPr>
          <p:cNvPr id="94212" name="Slide Number Placeholder 4"/>
          <p:cNvSpPr>
            <a:spLocks noGrp="1"/>
          </p:cNvSpPr>
          <p:nvPr>
            <p:ph type="sldNum" sz="quarter" idx="5"/>
          </p:nvPr>
        </p:nvSpPr>
        <p:spPr bwMode="auto">
          <a:noFill/>
          <a:ln>
            <a:miter lim="800000"/>
            <a:headEnd/>
            <a:tailEnd/>
          </a:ln>
        </p:spPr>
        <p:txBody>
          <a:bodyPr/>
          <a:lstStyle/>
          <a:p>
            <a:fld id="{0E640815-8718-461E-8DB9-03ED0CCF5FD1}" type="slidenum">
              <a:rPr lang="en-GB" smtClean="0"/>
              <a:pPr/>
              <a:t>33</a:t>
            </a:fld>
            <a:endParaRPr lang="en-GB" smtClean="0"/>
          </a:p>
        </p:txBody>
      </p:sp>
    </p:spTree>
    <p:extLst>
      <p:ext uri="{BB962C8B-B14F-4D97-AF65-F5344CB8AC3E}">
        <p14:creationId xmlns:p14="http://schemas.microsoft.com/office/powerpoint/2010/main" val="25445528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endParaRPr lang="en-GB" smtClean="0"/>
          </a:p>
        </p:txBody>
      </p:sp>
      <p:sp>
        <p:nvSpPr>
          <p:cNvPr id="96259" name="Footer Placeholder 3"/>
          <p:cNvSpPr>
            <a:spLocks noGrp="1"/>
          </p:cNvSpPr>
          <p:nvPr>
            <p:ph type="ftr" sz="quarter" idx="4"/>
          </p:nvPr>
        </p:nvSpPr>
        <p:spPr bwMode="auto">
          <a:xfrm>
            <a:off x="0" y="9361488"/>
            <a:ext cx="6731000" cy="492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GB" sz="1100">
                <a:solidFill>
                  <a:srgbClr val="000000"/>
                </a:solidFill>
              </a:rPr>
              <a:t>UNCLASSIFIED</a:t>
            </a:r>
          </a:p>
        </p:txBody>
      </p:sp>
      <p:sp>
        <p:nvSpPr>
          <p:cNvPr id="96260" name="Slide Number Placeholder 4"/>
          <p:cNvSpPr>
            <a:spLocks noGrp="1"/>
          </p:cNvSpPr>
          <p:nvPr>
            <p:ph type="sldNum" sz="quarter" idx="5"/>
          </p:nvPr>
        </p:nvSpPr>
        <p:spPr bwMode="auto">
          <a:noFill/>
          <a:ln>
            <a:miter lim="800000"/>
            <a:headEnd/>
            <a:tailEnd/>
          </a:ln>
        </p:spPr>
        <p:txBody>
          <a:bodyPr/>
          <a:lstStyle/>
          <a:p>
            <a:fld id="{86728822-5C30-4399-8E94-3E0DE003611C}" type="slidenum">
              <a:rPr lang="en-GB" smtClean="0"/>
              <a:pPr/>
              <a:t>34</a:t>
            </a:fld>
            <a:endParaRPr lang="en-GB" smtClean="0"/>
          </a:p>
        </p:txBody>
      </p:sp>
    </p:spTree>
    <p:extLst>
      <p:ext uri="{BB962C8B-B14F-4D97-AF65-F5344CB8AC3E}">
        <p14:creationId xmlns:p14="http://schemas.microsoft.com/office/powerpoint/2010/main" val="309612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spcBef>
                <a:spcPct val="0"/>
              </a:spcBef>
            </a:pPr>
            <a:r>
              <a:rPr lang="en-GB" smtClean="0"/>
              <a:t>My name is Michael Dallas, I am a director of APMG Ltd and I have been practicing Value Management for over twenty years. </a:t>
            </a:r>
          </a:p>
          <a:p>
            <a:pPr eaLnBrk="1" hangingPunct="1">
              <a:spcBef>
                <a:spcPct val="0"/>
              </a:spcBef>
            </a:pPr>
            <a:r>
              <a:rPr lang="en-GB" smtClean="0"/>
              <a:t>As lead Author of the OGC Best practice guide Management of Value, MoV, I am pleased to present this overview of the Guide and how it relates to other Best Practice guides for the Portfolio, Programme and Project Management community</a:t>
            </a:r>
          </a:p>
          <a:p>
            <a:pPr eaLnBrk="1" hangingPunct="1">
              <a:spcBef>
                <a:spcPct val="0"/>
              </a:spcBef>
            </a:pPr>
            <a:endParaRPr lang="en-GB" smtClean="0"/>
          </a:p>
          <a:p>
            <a:pPr eaLnBrk="1" hangingPunct="1">
              <a:spcBef>
                <a:spcPct val="0"/>
              </a:spcBef>
            </a:pPr>
            <a:r>
              <a:rPr lang="en-GB" smtClean="0"/>
              <a:t>20secs</a:t>
            </a:r>
          </a:p>
        </p:txBody>
      </p:sp>
      <p:sp>
        <p:nvSpPr>
          <p:cNvPr id="34819" name="Footer Placeholder 3"/>
          <p:cNvSpPr>
            <a:spLocks noGrp="1"/>
          </p:cNvSpPr>
          <p:nvPr>
            <p:ph type="ftr" sz="quarter" idx="4"/>
          </p:nvPr>
        </p:nvSpPr>
        <p:spPr bwMode="auto">
          <a:xfrm>
            <a:off x="0" y="9361488"/>
            <a:ext cx="6731000" cy="492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GB" sz="1100">
                <a:solidFill>
                  <a:srgbClr val="000000"/>
                </a:solidFill>
              </a:rPr>
              <a:t>UNCLASSIFIED</a:t>
            </a:r>
          </a:p>
        </p:txBody>
      </p:sp>
      <p:sp>
        <p:nvSpPr>
          <p:cNvPr id="34820" name="Slide Number Placeholder 4"/>
          <p:cNvSpPr>
            <a:spLocks noGrp="1"/>
          </p:cNvSpPr>
          <p:nvPr>
            <p:ph type="sldNum" sz="quarter" idx="5"/>
          </p:nvPr>
        </p:nvSpPr>
        <p:spPr bwMode="auto">
          <a:noFill/>
          <a:ln>
            <a:miter lim="800000"/>
            <a:headEnd/>
            <a:tailEnd/>
          </a:ln>
        </p:spPr>
        <p:txBody>
          <a:bodyPr/>
          <a:lstStyle/>
          <a:p>
            <a:fld id="{65724145-E5D3-445F-9BAC-BE536161A6CE}" type="slidenum">
              <a:rPr lang="en-GB" smtClean="0"/>
              <a:pPr/>
              <a:t>4</a:t>
            </a:fld>
            <a:endParaRPr lang="en-GB" smtClean="0"/>
          </a:p>
        </p:txBody>
      </p:sp>
    </p:spTree>
    <p:extLst>
      <p:ext uri="{BB962C8B-B14F-4D97-AF65-F5344CB8AC3E}">
        <p14:creationId xmlns:p14="http://schemas.microsoft.com/office/powerpoint/2010/main" val="74154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a:lstStyle/>
          <a:p>
            <a:pPr>
              <a:lnSpc>
                <a:spcPct val="90000"/>
              </a:lnSpc>
            </a:pPr>
            <a:r>
              <a:rPr lang="en-GB" sz="1000" smtClean="0"/>
              <a:t>This presentation will cover:</a:t>
            </a:r>
          </a:p>
          <a:p>
            <a:pPr>
              <a:lnSpc>
                <a:spcPct val="90000"/>
              </a:lnSpc>
            </a:pPr>
            <a:r>
              <a:rPr lang="en-GB" sz="1000" smtClean="0"/>
              <a:t>Context of MoV with other Best Practice Guides</a:t>
            </a:r>
          </a:p>
          <a:p>
            <a:pPr>
              <a:lnSpc>
                <a:spcPct val="90000"/>
              </a:lnSpc>
            </a:pPr>
            <a:r>
              <a:rPr lang="en-GB" sz="1000" smtClean="0"/>
              <a:t>Its Purpose</a:t>
            </a:r>
          </a:p>
          <a:p>
            <a:pPr>
              <a:lnSpc>
                <a:spcPct val="90000"/>
              </a:lnSpc>
            </a:pPr>
            <a:r>
              <a:rPr lang="en-GB" sz="1000" smtClean="0"/>
              <a:t>What it  and why it is important</a:t>
            </a:r>
          </a:p>
          <a:p>
            <a:pPr>
              <a:lnSpc>
                <a:spcPct val="90000"/>
              </a:lnSpc>
            </a:pPr>
            <a:r>
              <a:rPr lang="en-GB" sz="1000" smtClean="0"/>
              <a:t>Where and when it should be used</a:t>
            </a:r>
          </a:p>
          <a:p>
            <a:pPr>
              <a:lnSpc>
                <a:spcPct val="90000"/>
              </a:lnSpc>
            </a:pPr>
            <a:r>
              <a:rPr lang="en-GB" sz="1000" smtClean="0"/>
              <a:t>Underlying Principles</a:t>
            </a:r>
          </a:p>
          <a:p>
            <a:pPr>
              <a:lnSpc>
                <a:spcPct val="90000"/>
              </a:lnSpc>
            </a:pPr>
            <a:r>
              <a:rPr lang="en-GB" sz="1000" smtClean="0"/>
              <a:t>Key Processes</a:t>
            </a:r>
          </a:p>
          <a:p>
            <a:pPr>
              <a:lnSpc>
                <a:spcPct val="90000"/>
              </a:lnSpc>
            </a:pPr>
            <a:r>
              <a:rPr lang="en-GB" sz="1000" smtClean="0"/>
              <a:t>Techniques that are unique to MoV</a:t>
            </a:r>
          </a:p>
          <a:p>
            <a:pPr>
              <a:lnSpc>
                <a:spcPct val="90000"/>
              </a:lnSpc>
            </a:pPr>
            <a:r>
              <a:rPr lang="en-GB" sz="1000" smtClean="0"/>
              <a:t>A link to other commonly used techniques</a:t>
            </a:r>
          </a:p>
          <a:p>
            <a:pPr>
              <a:lnSpc>
                <a:spcPct val="90000"/>
              </a:lnSpc>
            </a:pPr>
            <a:r>
              <a:rPr lang="en-GB" sz="1000" smtClean="0"/>
              <a:t>An approach to implementation</a:t>
            </a:r>
          </a:p>
          <a:p>
            <a:pPr>
              <a:lnSpc>
                <a:spcPct val="90000"/>
              </a:lnSpc>
            </a:pPr>
            <a:r>
              <a:rPr lang="en-GB" sz="1000" smtClean="0"/>
              <a:t>Responding to external and internal influences</a:t>
            </a:r>
          </a:p>
          <a:p>
            <a:pPr>
              <a:lnSpc>
                <a:spcPct val="90000"/>
              </a:lnSpc>
            </a:pPr>
            <a:r>
              <a:rPr lang="en-GB" sz="1000" smtClean="0"/>
              <a:t>A resume of other parts to the guide</a:t>
            </a:r>
          </a:p>
          <a:p>
            <a:pPr>
              <a:lnSpc>
                <a:spcPct val="90000"/>
              </a:lnSpc>
            </a:pPr>
            <a:r>
              <a:rPr lang="en-GB" sz="1000" smtClean="0"/>
              <a:t>Fit with other Best Practice publications</a:t>
            </a:r>
          </a:p>
          <a:p>
            <a:pPr>
              <a:lnSpc>
                <a:spcPct val="90000"/>
              </a:lnSpc>
            </a:pPr>
            <a:endParaRPr lang="en-GB" sz="1000" smtClean="0"/>
          </a:p>
          <a:p>
            <a:pPr>
              <a:lnSpc>
                <a:spcPct val="90000"/>
              </a:lnSpc>
            </a:pPr>
            <a:r>
              <a:rPr lang="en-GB" sz="1000" smtClean="0"/>
              <a:t>That’s a lot to fit into 20 minutes so I’d better get on with it!</a:t>
            </a:r>
          </a:p>
          <a:p>
            <a:pPr>
              <a:lnSpc>
                <a:spcPct val="90000"/>
              </a:lnSpc>
            </a:pPr>
            <a:endParaRPr lang="en-GB" sz="1000" smtClean="0"/>
          </a:p>
          <a:p>
            <a:pPr>
              <a:lnSpc>
                <a:spcPct val="90000"/>
              </a:lnSpc>
            </a:pPr>
            <a:r>
              <a:rPr lang="en-GB" sz="1000" smtClean="0"/>
              <a:t>45</a:t>
            </a:r>
          </a:p>
        </p:txBody>
      </p:sp>
    </p:spTree>
    <p:extLst>
      <p:ext uri="{BB962C8B-B14F-4D97-AF65-F5344CB8AC3E}">
        <p14:creationId xmlns:p14="http://schemas.microsoft.com/office/powerpoint/2010/main" val="3975083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a:normAutofit lnSpcReduction="10000"/>
          </a:bodyPr>
          <a:lstStyle/>
          <a:p>
            <a:r>
              <a:rPr lang="en-GB" smtClean="0"/>
              <a:t>MoV is a vital tool in remaining competitive, maximising productivity and improving profitability in times of plenty as well as times of austerity.</a:t>
            </a:r>
          </a:p>
          <a:p>
            <a:endParaRPr lang="en-GB" smtClean="0"/>
          </a:p>
          <a:p>
            <a:r>
              <a:rPr lang="en-GB" smtClean="0"/>
              <a:t>It maximises return on investments, makes better use of potentially scarce resources, delivering value for money for customers</a:t>
            </a:r>
          </a:p>
          <a:p>
            <a:r>
              <a:rPr lang="en-GB" smtClean="0"/>
              <a:t>MoV may be used to improve efficiency in the delivery of services and eliminating wasteful practices</a:t>
            </a:r>
          </a:p>
          <a:p>
            <a:endParaRPr lang="en-GB" smtClean="0"/>
          </a:p>
          <a:p>
            <a:r>
              <a:rPr lang="en-GB" smtClean="0"/>
              <a:t>When it is necessary to to make cost reductions, MoV provides a way to do this with minimum the impact on essential quality. </a:t>
            </a:r>
          </a:p>
          <a:p>
            <a:endParaRPr lang="en-GB" smtClean="0"/>
          </a:p>
          <a:p>
            <a:r>
              <a:rPr lang="en-GB" smtClean="0"/>
              <a:t>It also provides objective methods to stop those projects and services that add least value.</a:t>
            </a:r>
          </a:p>
          <a:p>
            <a:endParaRPr lang="en-GB" smtClean="0"/>
          </a:p>
          <a:p>
            <a:endParaRPr lang="en-GB" smtClean="0"/>
          </a:p>
          <a:p>
            <a:r>
              <a:rPr lang="en-GB" smtClean="0"/>
              <a:t>Organisations must always endeavour to maximise the return on their investments, eliminate waste and make optimum use of resources</a:t>
            </a:r>
          </a:p>
          <a:p>
            <a:endParaRPr lang="en-GB" smtClean="0"/>
          </a:p>
          <a:p>
            <a:r>
              <a:rPr lang="en-GB" smtClean="0"/>
              <a:t>MoV provides an effective process to contribute to all the above aims.</a:t>
            </a:r>
          </a:p>
          <a:p>
            <a:endParaRPr lang="en-GB" smtClean="0"/>
          </a:p>
          <a:p>
            <a:r>
              <a:rPr lang="en-GB" smtClean="0"/>
              <a:t>45 secs</a:t>
            </a:r>
          </a:p>
          <a:p>
            <a:endParaRPr lang="en-GB" smtClean="0"/>
          </a:p>
        </p:txBody>
      </p:sp>
    </p:spTree>
    <p:extLst>
      <p:ext uri="{BB962C8B-B14F-4D97-AF65-F5344CB8AC3E}">
        <p14:creationId xmlns:p14="http://schemas.microsoft.com/office/powerpoint/2010/main" val="4177561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endParaRPr lang="en-GB" smtClean="0"/>
          </a:p>
        </p:txBody>
      </p:sp>
      <p:sp>
        <p:nvSpPr>
          <p:cNvPr id="40963" name="Footer Placeholder 3"/>
          <p:cNvSpPr>
            <a:spLocks noGrp="1"/>
          </p:cNvSpPr>
          <p:nvPr>
            <p:ph type="ftr" sz="quarter" idx="4"/>
          </p:nvPr>
        </p:nvSpPr>
        <p:spPr bwMode="auto">
          <a:xfrm>
            <a:off x="0" y="9361488"/>
            <a:ext cx="6731000" cy="492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GB" sz="1100">
                <a:solidFill>
                  <a:srgbClr val="000000"/>
                </a:solidFill>
              </a:rPr>
              <a:t>UNCLASSIFIED</a:t>
            </a:r>
          </a:p>
        </p:txBody>
      </p:sp>
      <p:sp>
        <p:nvSpPr>
          <p:cNvPr id="40964" name="Slide Number Placeholder 4"/>
          <p:cNvSpPr>
            <a:spLocks noGrp="1"/>
          </p:cNvSpPr>
          <p:nvPr>
            <p:ph type="sldNum" sz="quarter" idx="5"/>
          </p:nvPr>
        </p:nvSpPr>
        <p:spPr bwMode="auto">
          <a:noFill/>
          <a:ln>
            <a:miter lim="800000"/>
            <a:headEnd/>
            <a:tailEnd/>
          </a:ln>
        </p:spPr>
        <p:txBody>
          <a:bodyPr/>
          <a:lstStyle/>
          <a:p>
            <a:fld id="{5A3F5D59-39EA-4C01-8AF7-C25F61165A05}" type="slidenum">
              <a:rPr lang="en-GB" smtClean="0"/>
              <a:pPr/>
              <a:t>7</a:t>
            </a:fld>
            <a:endParaRPr lang="en-GB" smtClean="0"/>
          </a:p>
        </p:txBody>
      </p:sp>
    </p:spTree>
    <p:extLst>
      <p:ext uri="{BB962C8B-B14F-4D97-AF65-F5344CB8AC3E}">
        <p14:creationId xmlns:p14="http://schemas.microsoft.com/office/powerpoint/2010/main" val="20720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a:lstStyle/>
          <a:p>
            <a:r>
              <a:rPr lang="en-GB" smtClean="0"/>
              <a:t>MoV joins a suite of products aimed at encouraging the use of best practice in the management of Portfolios, Programmes and Projects.</a:t>
            </a:r>
          </a:p>
          <a:p>
            <a:r>
              <a:rPr lang="en-GB" smtClean="0"/>
              <a:t>MoV may also be applied to operations</a:t>
            </a:r>
          </a:p>
          <a:p>
            <a:r>
              <a:rPr lang="en-GB" smtClean="0"/>
              <a:t>MoV it is applicable across portfolios, programmes and projects and should be integrated with them rather than applied as a bolt on extra.</a:t>
            </a:r>
          </a:p>
          <a:p>
            <a:r>
              <a:rPr lang="en-GB" smtClean="0"/>
              <a:t>I will be describing how MoV contributes to these other products at the end of this presentation</a:t>
            </a:r>
          </a:p>
          <a:p>
            <a:endParaRPr lang="en-GB" smtClean="0"/>
          </a:p>
          <a:p>
            <a:endParaRPr lang="en-GB" smtClean="0"/>
          </a:p>
          <a:p>
            <a:r>
              <a:rPr lang="en-GB" smtClean="0"/>
              <a:t>30secs</a:t>
            </a:r>
          </a:p>
        </p:txBody>
      </p:sp>
    </p:spTree>
    <p:extLst>
      <p:ext uri="{BB962C8B-B14F-4D97-AF65-F5344CB8AC3E}">
        <p14:creationId xmlns:p14="http://schemas.microsoft.com/office/powerpoint/2010/main" val="3798052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a:lstStyle/>
          <a:p>
            <a:r>
              <a:rPr lang="en-GB" smtClean="0"/>
              <a:t>MoV is about maximising value while taking account of differing stakeholders needs and an organisation’s value priorities.</a:t>
            </a:r>
          </a:p>
          <a:p>
            <a:r>
              <a:rPr lang="en-GB" smtClean="0"/>
              <a:t>To maximise value it is necessary to reconcile the needs of all key stakeholders</a:t>
            </a:r>
          </a:p>
          <a:p>
            <a:r>
              <a:rPr lang="en-GB" smtClean="0"/>
              <a:t>Differing organisations will have different priorities on their use of resources</a:t>
            </a:r>
          </a:p>
          <a:p>
            <a:r>
              <a:rPr lang="en-GB" smtClean="0"/>
              <a:t>And it is essential to maximise the  ratio of satisfaction of needs (benefits delivered)  with the use of resources</a:t>
            </a:r>
          </a:p>
          <a:p>
            <a:r>
              <a:rPr lang="en-GB" b="1" smtClean="0"/>
              <a:t>MoV is all about maximising value in line with the programme and project objectives and the key stakeholder requirements. It is not simply about minimising costs. </a:t>
            </a:r>
          </a:p>
          <a:p>
            <a:endParaRPr lang="en-GB" smtClean="0"/>
          </a:p>
          <a:p>
            <a:r>
              <a:rPr lang="en-GB" smtClean="0"/>
              <a:t>MoV is a collective term that embraces many processes that are aimed at maximising value which are explained or signposted within this guide.</a:t>
            </a:r>
          </a:p>
          <a:p>
            <a:pPr lvl="1"/>
            <a:endParaRPr lang="en-GB" smtClean="0"/>
          </a:p>
          <a:p>
            <a:pPr lvl="1"/>
            <a:r>
              <a:rPr lang="en-GB" smtClean="0"/>
              <a:t>45 secs</a:t>
            </a:r>
          </a:p>
        </p:txBody>
      </p:sp>
    </p:spTree>
    <p:extLst>
      <p:ext uri="{BB962C8B-B14F-4D97-AF65-F5344CB8AC3E}">
        <p14:creationId xmlns:p14="http://schemas.microsoft.com/office/powerpoint/2010/main" val="3882689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pPr>
              <a:defRPr/>
            </a:pPr>
            <a:r>
              <a:rPr lang="en-GB"/>
              <a:t>UNCLASSIFIED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r>
              <a:rPr lang="en-GB"/>
              <a:t>UNCLASSIFIED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r>
              <a:rPr lang="en-GB"/>
              <a:t>UNCLASSIFIED</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F7060BCA-E520-4AEB-89FD-6F568B4E7578}" type="datetime1">
              <a:rPr lang="en-US"/>
              <a:pPr>
                <a:defRPr/>
              </a:pPr>
              <a:t>10/5/2014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6EEACDD-57DB-44EA-863E-D659FE826618}"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18E61E4-9F63-4DDF-9259-3E29CD9114BF}" type="datetime1">
              <a:rPr lang="en-US"/>
              <a:pPr>
                <a:defRPr/>
              </a:pPr>
              <a:t>10/5/2014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B1A3ADB-A8E9-40E9-9149-4B498611AC8F}"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5757E44-481F-4380-ACB9-BA6E06C189C7}" type="datetime1">
              <a:rPr lang="en-US"/>
              <a:pPr>
                <a:defRPr/>
              </a:pPr>
              <a:t>10/5/2014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7F3F7BD-CAA0-4CBD-8723-E69E3A04063B}"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C876B2D-F243-472E-8E13-A47192D7F8F8}" type="datetime1">
              <a:rPr lang="en-US"/>
              <a:pPr>
                <a:defRPr/>
              </a:pPr>
              <a:t>10/5/2014</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7E01893-7477-4656-9E9D-E3102B94D3B4}"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D4C4C4C-11F7-4E99-9031-24A91637A650}" type="datetime1">
              <a:rPr lang="en-US"/>
              <a:pPr>
                <a:defRPr/>
              </a:pPr>
              <a:t>10/5/2014</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B8435D3-ABA8-4D5E-A5F9-003410FE1266}"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CB9C78B-B434-4C78-A35F-4906B7D3BE27}" type="datetime1">
              <a:rPr lang="en-US"/>
              <a:pPr>
                <a:defRPr/>
              </a:pPr>
              <a:t>10/5/2014</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6698110-D6E4-48CD-AA55-6AA9E094B418}"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900E48C-6BE4-457A-8F12-45ECBF6CFE20}" type="datetime1">
              <a:rPr lang="en-US"/>
              <a:pPr>
                <a:defRPr/>
              </a:pPr>
              <a:t>10/5/2014</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3959655-CD12-4635-82B7-31E437404573}"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2288F17-D89B-477E-83DA-54163C7FF87A}" type="datetime1">
              <a:rPr lang="en-US"/>
              <a:pPr>
                <a:defRPr/>
              </a:pPr>
              <a:t>10/5/2014</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F07F83-B30E-41BE-BE6D-CFC92930AB8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r>
              <a:rPr lang="en-GB"/>
              <a:t>UNCLASSIFIED</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AD53D6B-54C9-49BF-865E-573740EBE27D}" type="datetime1">
              <a:rPr lang="en-US"/>
              <a:pPr>
                <a:defRPr/>
              </a:pPr>
              <a:t>10/5/2014</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59012B8-AFD2-4534-A44A-B3B6414CD79D}"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7C8379E-54DC-468D-8077-26AFDE71E654}" type="datetime1">
              <a:rPr lang="en-US"/>
              <a:pPr>
                <a:defRPr/>
              </a:pPr>
              <a:t>10/5/2014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894147B-4C5C-40A1-A08C-773B475661EC}"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4813"/>
            <a:ext cx="2057400" cy="5721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04813"/>
            <a:ext cx="6019800" cy="5721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9D73906-582F-4F6F-AD26-5E2D3AD554BF}" type="datetime1">
              <a:rPr lang="en-US"/>
              <a:pPr>
                <a:defRPr/>
              </a:pPr>
              <a:t>10/5/2014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0F01271-1AA4-40CC-B51E-C2198BC9E4E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GB"/>
              <a:t>UNCLASSIFIED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0"/>
          </p:nvPr>
        </p:nvSpPr>
        <p:spPr/>
        <p:txBody>
          <a:bodyPr/>
          <a:lstStyle>
            <a:lvl1pPr>
              <a:defRPr/>
            </a:lvl1pPr>
          </a:lstStyle>
          <a:p>
            <a:pPr>
              <a:defRPr/>
            </a:pPr>
            <a:r>
              <a:rPr lang="en-GB"/>
              <a:t>UNCLASSIFIED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10"/>
          </p:nvPr>
        </p:nvSpPr>
        <p:spPr/>
        <p:txBody>
          <a:bodyPr/>
          <a:lstStyle>
            <a:lvl1pPr>
              <a:defRPr/>
            </a:lvl1pPr>
          </a:lstStyle>
          <a:p>
            <a:pPr>
              <a:defRPr/>
            </a:pPr>
            <a:r>
              <a:rPr lang="en-GB"/>
              <a:t>UNCLASSIFIED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r>
              <a:rPr lang="en-GB"/>
              <a:t>UNCLASSIFIED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GB"/>
              <a:t>UNCLASSIFIED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GB"/>
              <a:t>UNCLASSIFIED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pic>
        <p:nvPicPr>
          <p:cNvPr id="1026" name="Picture 7" descr="header"/>
          <p:cNvPicPr>
            <a:picLocks noChangeAspect="1" noChangeArrowheads="1"/>
          </p:cNvPicPr>
          <p:nvPr userDrawn="1"/>
        </p:nvPicPr>
        <p:blipFill>
          <a:blip r:embed="rId13"/>
          <a:srcRect/>
          <a:stretch>
            <a:fillRect/>
          </a:stretch>
        </p:blipFill>
        <p:spPr bwMode="auto">
          <a:xfrm>
            <a:off x="0" y="0"/>
            <a:ext cx="9144000" cy="1052513"/>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16287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 name="Footer Placeholder 3"/>
          <p:cNvSpPr>
            <a:spLocks noGrp="1"/>
          </p:cNvSpPr>
          <p:nvPr>
            <p:ph type="ftr" sz="quarter" idx="3"/>
          </p:nvPr>
        </p:nvSpPr>
        <p:spPr>
          <a:xfrm>
            <a:off x="3175000" y="6350000"/>
            <a:ext cx="2540000" cy="254000"/>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pPr>
              <a:defRPr/>
            </a:pPr>
            <a:r>
              <a:rPr lang="en-GB"/>
              <a:t>UNCLASSIFIED</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defRPr>
      </a:lvl2pPr>
      <a:lvl3pPr algn="ctr" rtl="0" eaLnBrk="0" fontAlgn="base" hangingPunct="0">
        <a:spcBef>
          <a:spcPct val="0"/>
        </a:spcBef>
        <a:spcAft>
          <a:spcPct val="0"/>
        </a:spcAft>
        <a:defRPr sz="2800">
          <a:solidFill>
            <a:schemeClr val="tx2"/>
          </a:solidFill>
          <a:latin typeface="Arial" charset="0"/>
        </a:defRPr>
      </a:lvl3pPr>
      <a:lvl4pPr algn="ctr" rtl="0" eaLnBrk="0" fontAlgn="base" hangingPunct="0">
        <a:spcBef>
          <a:spcPct val="0"/>
        </a:spcBef>
        <a:spcAft>
          <a:spcPct val="0"/>
        </a:spcAft>
        <a:defRPr sz="2800">
          <a:solidFill>
            <a:schemeClr val="tx2"/>
          </a:solidFill>
          <a:latin typeface="Arial" charset="0"/>
        </a:defRPr>
      </a:lvl4pPr>
      <a:lvl5pPr algn="ctr" rtl="0" eaLnBrk="0" fontAlgn="base" hangingPunct="0">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10" descr="header"/>
          <p:cNvPicPr>
            <a:picLocks noChangeAspect="1" noChangeArrowheads="1"/>
          </p:cNvPicPr>
          <p:nvPr userDrawn="1"/>
        </p:nvPicPr>
        <p:blipFill>
          <a:blip r:embed="rId13"/>
          <a:srcRect/>
          <a:stretch>
            <a:fillRect/>
          </a:stretch>
        </p:blipFill>
        <p:spPr bwMode="auto">
          <a:xfrm>
            <a:off x="0" y="0"/>
            <a:ext cx="9144000" cy="1052513"/>
          </a:xfrm>
          <a:prstGeom prst="rect">
            <a:avLst/>
          </a:prstGeom>
          <a:noFill/>
          <a:ln w="9525">
            <a:noFill/>
            <a:miter lim="800000"/>
            <a:headEnd/>
            <a:tailEnd/>
          </a:ln>
        </p:spPr>
      </p:pic>
      <p:sp>
        <p:nvSpPr>
          <p:cNvPr id="13315" name="Rectangle 2"/>
          <p:cNvSpPr>
            <a:spLocks noGrp="1" noChangeArrowheads="1"/>
          </p:cNvSpPr>
          <p:nvPr>
            <p:ph type="title"/>
          </p:nvPr>
        </p:nvSpPr>
        <p:spPr bwMode="auto">
          <a:xfrm>
            <a:off x="3059113" y="404813"/>
            <a:ext cx="5627687" cy="503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13316" name="Rectangle 3"/>
          <p:cNvSpPr>
            <a:spLocks noGrp="1" noChangeArrowheads="1"/>
          </p:cNvSpPr>
          <p:nvPr>
            <p:ph type="body" idx="1"/>
          </p:nvPr>
        </p:nvSpPr>
        <p:spPr bwMode="auto">
          <a:xfrm>
            <a:off x="457200" y="11255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79E41"/>
                </a:solidFill>
              </a:defRPr>
            </a:lvl1pPr>
          </a:lstStyle>
          <a:p>
            <a:pPr>
              <a:defRPr/>
            </a:pPr>
            <a:fld id="{25478948-E9E3-4DC1-80A2-DDCF8A22E786}" type="datetime1">
              <a:rPr lang="en-US"/>
              <a:pPr>
                <a:defRPr/>
              </a:pPr>
              <a:t>10/5/2014</a:t>
            </a:fld>
            <a:endParaRPr lang="en-GB"/>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79E41"/>
                </a:solidFill>
              </a:defRPr>
            </a:lvl1pPr>
          </a:lstStyle>
          <a:p>
            <a:pPr>
              <a:defRPr/>
            </a:pPr>
            <a:endParaRPr lang="en-GB"/>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57CF801-E937-4C2C-92C5-17F32A670127}" type="slidenum">
              <a:rPr lang="en-GB"/>
              <a:pPr>
                <a:defRPr/>
              </a:pPr>
              <a:t>‹#›</a:t>
            </a:fld>
            <a:endParaRPr lang="en-GB"/>
          </a:p>
        </p:txBody>
      </p:sp>
      <p:sp>
        <p:nvSpPr>
          <p:cNvPr id="7" name="Footer Placeholder 4"/>
          <p:cNvSpPr txBox="1">
            <a:spLocks/>
          </p:cNvSpPr>
          <p:nvPr userDrawn="1"/>
        </p:nvSpPr>
        <p:spPr>
          <a:xfrm>
            <a:off x="6300788" y="6376988"/>
            <a:ext cx="2447925" cy="365125"/>
          </a:xfrm>
          <a:prstGeom prst="rect">
            <a:avLst/>
          </a:prstGeom>
        </p:spPr>
        <p:txBody>
          <a:bodyPr anchor="ctr"/>
          <a:lstStyle/>
          <a:p>
            <a:pPr algn="ctr">
              <a:defRPr/>
            </a:pPr>
            <a:endParaRPr lang="en-GB" sz="1200">
              <a:solidFill>
                <a:srgbClr val="898989"/>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hf hdr="0" ft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rgbClr val="8685A5"/>
        </a:buClr>
        <a:buFont typeface="Arial" charset="0"/>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rgbClr val="8685A5"/>
        </a:buClr>
        <a:buFont typeface="Wingdings" pitchFamily="2" charset="2"/>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lr>
          <a:srgbClr val="8685A5"/>
        </a:buClr>
        <a:buFont typeface="Wingdings" pitchFamily="2" charset="2"/>
        <a:buChar char="§"/>
        <a:defRPr sz="1200">
          <a:solidFill>
            <a:schemeClr val="tx1"/>
          </a:solidFill>
          <a:latin typeface="+mn-lt"/>
        </a:defRPr>
      </a:lvl5pPr>
      <a:lvl6pPr marL="2514600" indent="-228600" algn="l" rtl="0" fontAlgn="base">
        <a:spcBef>
          <a:spcPct val="20000"/>
        </a:spcBef>
        <a:spcAft>
          <a:spcPct val="0"/>
        </a:spcAft>
        <a:buClr>
          <a:srgbClr val="8685A5"/>
        </a:buClr>
        <a:buSzPct val="70000"/>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rgbClr val="8685A5"/>
        </a:buClr>
        <a:buSzPct val="70000"/>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rgbClr val="8685A5"/>
        </a:buClr>
        <a:buSzPct val="70000"/>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rgbClr val="8685A5"/>
        </a:buClr>
        <a:buSzPct val="70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4.wmf"/><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a:spLocks noGrp="1" noChangeArrowheads="1"/>
          </p:cNvSpPr>
          <p:nvPr>
            <p:ph type="sldNum" sz="quarter" idx="12"/>
          </p:nvPr>
        </p:nvSpPr>
        <p:spPr>
          <a:noFill/>
        </p:spPr>
        <p:txBody>
          <a:bodyPr/>
          <a:lstStyle/>
          <a:p>
            <a:fld id="{B5F75232-5652-4FF7-9F1F-3E33E24942C1}" type="slidenum">
              <a:rPr lang="en-GB" smtClean="0"/>
              <a:pPr/>
              <a:t>1</a:t>
            </a:fld>
            <a:endParaRPr lang="en-GB" smtClean="0"/>
          </a:p>
        </p:txBody>
      </p:sp>
      <p:sp>
        <p:nvSpPr>
          <p:cNvPr id="27650" name="Title 8"/>
          <p:cNvSpPr>
            <a:spLocks noGrp="1"/>
          </p:cNvSpPr>
          <p:nvPr>
            <p:ph type="title"/>
          </p:nvPr>
        </p:nvSpPr>
        <p:spPr>
          <a:xfrm>
            <a:off x="457200" y="1196975"/>
            <a:ext cx="3008313" cy="1152525"/>
          </a:xfrm>
        </p:spPr>
        <p:txBody>
          <a:bodyPr/>
          <a:lstStyle/>
          <a:p>
            <a:r>
              <a:rPr lang="en-GB" sz="2800" smtClean="0"/>
              <a:t>Launch of Management of Value (MoV™)</a:t>
            </a:r>
          </a:p>
        </p:txBody>
      </p:sp>
      <p:pic>
        <p:nvPicPr>
          <p:cNvPr id="27651" name="Picture Placeholder 7" descr="CG100.png"/>
          <p:cNvPicPr>
            <a:picLocks noGrp="1" noChangeAspect="1"/>
          </p:cNvPicPr>
          <p:nvPr>
            <p:ph idx="1"/>
          </p:nvPr>
        </p:nvPicPr>
        <p:blipFill>
          <a:blip r:embed="rId3"/>
          <a:srcRect/>
          <a:stretch>
            <a:fillRect/>
          </a:stretch>
        </p:blipFill>
        <p:spPr>
          <a:xfrm>
            <a:off x="4410075" y="1039813"/>
            <a:ext cx="4194175" cy="5413375"/>
          </a:xfrm>
          <a:ln>
            <a:solidFill>
              <a:schemeClr val="tx1"/>
            </a:solidFill>
          </a:ln>
        </p:spPr>
      </p:pic>
      <p:sp>
        <p:nvSpPr>
          <p:cNvPr id="27652" name="Text Placeholder 9"/>
          <p:cNvSpPr>
            <a:spLocks noGrp="1"/>
          </p:cNvSpPr>
          <p:nvPr>
            <p:ph type="body" sz="half" idx="2"/>
          </p:nvPr>
        </p:nvSpPr>
        <p:spPr>
          <a:xfrm>
            <a:off x="468313" y="2349500"/>
            <a:ext cx="3008312" cy="4103688"/>
          </a:xfrm>
        </p:spPr>
        <p:txBody>
          <a:bodyPr/>
          <a:lstStyle/>
          <a:p>
            <a:endParaRPr lang="en-GB" smtClean="0"/>
          </a:p>
        </p:txBody>
      </p:sp>
      <p:sp>
        <p:nvSpPr>
          <p:cNvPr id="7"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
          <p:cNvSpPr>
            <a:spLocks noGrp="1" noChangeArrowheads="1"/>
          </p:cNvSpPr>
          <p:nvPr>
            <p:ph type="sldNum" sz="quarter" idx="12"/>
          </p:nvPr>
        </p:nvSpPr>
        <p:spPr>
          <a:noFill/>
        </p:spPr>
        <p:txBody>
          <a:bodyPr/>
          <a:lstStyle/>
          <a:p>
            <a:fld id="{1D72C44E-6096-443F-8B03-F91BC95A2C0D}" type="slidenum">
              <a:rPr lang="en-GB" smtClean="0"/>
              <a:pPr/>
              <a:t>10</a:t>
            </a:fld>
            <a:endParaRPr lang="en-GB" smtClean="0"/>
          </a:p>
        </p:txBody>
      </p:sp>
      <p:sp>
        <p:nvSpPr>
          <p:cNvPr id="46082" name="Rectangle 2"/>
          <p:cNvSpPr>
            <a:spLocks noGrp="1" noChangeArrowheads="1"/>
          </p:cNvSpPr>
          <p:nvPr>
            <p:ph type="title"/>
          </p:nvPr>
        </p:nvSpPr>
        <p:spPr/>
        <p:txBody>
          <a:bodyPr/>
          <a:lstStyle/>
          <a:p>
            <a:r>
              <a:rPr lang="en-GB" smtClean="0"/>
              <a:t> Where and when should I use it?</a:t>
            </a:r>
          </a:p>
        </p:txBody>
      </p:sp>
      <p:sp>
        <p:nvSpPr>
          <p:cNvPr id="46083" name="Rectangle 3"/>
          <p:cNvSpPr>
            <a:spLocks noGrp="1" noChangeArrowheads="1"/>
          </p:cNvSpPr>
          <p:nvPr>
            <p:ph type="body" idx="1"/>
          </p:nvPr>
        </p:nvSpPr>
        <p:spPr>
          <a:xfrm>
            <a:off x="457200" y="1125538"/>
            <a:ext cx="8229600" cy="1727200"/>
          </a:xfrm>
        </p:spPr>
        <p:txBody>
          <a:bodyPr/>
          <a:lstStyle/>
          <a:p>
            <a:r>
              <a:rPr lang="en-GB" sz="2400" smtClean="0"/>
              <a:t>MoV is applicable to hard and soft projects in all sectors</a:t>
            </a:r>
            <a:br>
              <a:rPr lang="en-GB" sz="2400" smtClean="0"/>
            </a:br>
            <a:endParaRPr lang="en-GB" sz="2400" smtClean="0"/>
          </a:p>
          <a:p>
            <a:r>
              <a:rPr lang="en-GB" sz="2400" smtClean="0"/>
              <a:t>More opportunities early in project lifecycle</a:t>
            </a:r>
          </a:p>
        </p:txBody>
      </p:sp>
      <p:pic>
        <p:nvPicPr>
          <p:cNvPr id="46084" name="Picture 6"/>
          <p:cNvPicPr>
            <a:picLocks noChangeAspect="1" noChangeArrowheads="1"/>
          </p:cNvPicPr>
          <p:nvPr/>
        </p:nvPicPr>
        <p:blipFill>
          <a:blip r:embed="rId3"/>
          <a:srcRect/>
          <a:stretch>
            <a:fillRect/>
          </a:stretch>
        </p:blipFill>
        <p:spPr bwMode="auto">
          <a:xfrm>
            <a:off x="827088" y="2657475"/>
            <a:ext cx="7345362" cy="3883025"/>
          </a:xfrm>
          <a:prstGeom prst="rect">
            <a:avLst/>
          </a:prstGeom>
          <a:noFill/>
          <a:ln w="9525">
            <a:noFill/>
            <a:miter lim="800000"/>
            <a:headEnd/>
            <a:tailEnd/>
          </a:ln>
        </p:spPr>
      </p:pic>
      <p:sp>
        <p:nvSpPr>
          <p:cNvPr id="7"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6"/>
          <p:cNvSpPr>
            <a:spLocks noGrp="1" noChangeArrowheads="1"/>
          </p:cNvSpPr>
          <p:nvPr>
            <p:ph type="sldNum" sz="quarter" idx="12"/>
          </p:nvPr>
        </p:nvSpPr>
        <p:spPr>
          <a:noFill/>
        </p:spPr>
        <p:txBody>
          <a:bodyPr/>
          <a:lstStyle/>
          <a:p>
            <a:fld id="{3C1E3722-F153-411A-A744-8504FFEC3BEF}" type="slidenum">
              <a:rPr lang="en-GB" smtClean="0"/>
              <a:pPr/>
              <a:t>11</a:t>
            </a:fld>
            <a:endParaRPr lang="en-GB" smtClean="0"/>
          </a:p>
        </p:txBody>
      </p:sp>
      <p:sp>
        <p:nvSpPr>
          <p:cNvPr id="48130" name="Rectangle 2"/>
          <p:cNvSpPr>
            <a:spLocks noGrp="1" noChangeArrowheads="1"/>
          </p:cNvSpPr>
          <p:nvPr>
            <p:ph type="title"/>
          </p:nvPr>
        </p:nvSpPr>
        <p:spPr/>
        <p:txBody>
          <a:bodyPr/>
          <a:lstStyle/>
          <a:p>
            <a:r>
              <a:rPr lang="en-GB" smtClean="0"/>
              <a:t>MoV Principles</a:t>
            </a:r>
          </a:p>
        </p:txBody>
      </p:sp>
      <p:sp>
        <p:nvSpPr>
          <p:cNvPr id="48131" name="Rectangle 3"/>
          <p:cNvSpPr>
            <a:spLocks noGrp="1" noChangeArrowheads="1"/>
          </p:cNvSpPr>
          <p:nvPr>
            <p:ph type="body" idx="1"/>
          </p:nvPr>
        </p:nvSpPr>
        <p:spPr/>
        <p:txBody>
          <a:bodyPr/>
          <a:lstStyle/>
          <a:p>
            <a:pPr marL="381000" indent="-381000">
              <a:lnSpc>
                <a:spcPct val="150000"/>
              </a:lnSpc>
              <a:buFont typeface="Arial" charset="0"/>
              <a:buNone/>
            </a:pPr>
            <a:r>
              <a:rPr lang="en-GB" sz="2400" b="1" smtClean="0"/>
              <a:t>Based on seven sound principles</a:t>
            </a:r>
          </a:p>
          <a:p>
            <a:pPr lvl="1">
              <a:lnSpc>
                <a:spcPct val="150000"/>
              </a:lnSpc>
              <a:buFontTx/>
              <a:buAutoNum type="arabicPeriod"/>
            </a:pPr>
            <a:r>
              <a:rPr lang="en-GB" sz="2000" b="1" smtClean="0"/>
              <a:t>Align with organisational objectives</a:t>
            </a:r>
          </a:p>
          <a:p>
            <a:pPr lvl="1">
              <a:lnSpc>
                <a:spcPct val="150000"/>
              </a:lnSpc>
              <a:buFontTx/>
              <a:buAutoNum type="arabicPeriod"/>
            </a:pPr>
            <a:r>
              <a:rPr lang="en-GB" sz="2000" b="1" smtClean="0"/>
              <a:t>Focus on functions and required outcomes</a:t>
            </a:r>
          </a:p>
          <a:p>
            <a:pPr lvl="1">
              <a:lnSpc>
                <a:spcPct val="150000"/>
              </a:lnSpc>
              <a:buFontTx/>
              <a:buAutoNum type="arabicPeriod"/>
            </a:pPr>
            <a:r>
              <a:rPr lang="en-GB" sz="2000" b="1" smtClean="0"/>
              <a:t>Balance the variables to maximise value</a:t>
            </a:r>
          </a:p>
          <a:p>
            <a:pPr lvl="1">
              <a:lnSpc>
                <a:spcPct val="150000"/>
              </a:lnSpc>
              <a:buFontTx/>
              <a:buAutoNum type="arabicPeriod"/>
            </a:pPr>
            <a:r>
              <a:rPr lang="en-GB" sz="2000" b="1" smtClean="0"/>
              <a:t>Apply throughout the investment decision</a:t>
            </a:r>
          </a:p>
          <a:p>
            <a:pPr lvl="1">
              <a:lnSpc>
                <a:spcPct val="150000"/>
              </a:lnSpc>
              <a:buFontTx/>
              <a:buAutoNum type="arabicPeriod"/>
            </a:pPr>
            <a:r>
              <a:rPr lang="en-GB" sz="2000" b="1" smtClean="0"/>
              <a:t>Tailor to suit the subject</a:t>
            </a:r>
          </a:p>
          <a:p>
            <a:pPr lvl="1">
              <a:lnSpc>
                <a:spcPct val="150000"/>
              </a:lnSpc>
              <a:buFontTx/>
              <a:buAutoNum type="arabicPeriod"/>
            </a:pPr>
            <a:r>
              <a:rPr lang="en-GB" sz="2000" b="1" smtClean="0"/>
              <a:t>Learn from experience and improve</a:t>
            </a:r>
          </a:p>
          <a:p>
            <a:pPr lvl="1">
              <a:lnSpc>
                <a:spcPct val="150000"/>
              </a:lnSpc>
              <a:buFontTx/>
              <a:buAutoNum type="arabicPeriod"/>
            </a:pPr>
            <a:r>
              <a:rPr lang="en-GB" sz="2000" b="1" smtClean="0"/>
              <a:t>Assign clear roles and responsibilities and build a supportive culture</a:t>
            </a:r>
          </a:p>
        </p:txBody>
      </p:sp>
      <p:sp>
        <p:nvSpPr>
          <p:cNvPr id="6"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a:spLocks noGrp="1" noChangeArrowheads="1"/>
          </p:cNvSpPr>
          <p:nvPr>
            <p:ph type="sldNum" sz="quarter" idx="12"/>
          </p:nvPr>
        </p:nvSpPr>
        <p:spPr>
          <a:noFill/>
        </p:spPr>
        <p:txBody>
          <a:bodyPr/>
          <a:lstStyle/>
          <a:p>
            <a:fld id="{3F422BE7-0C63-4783-9D6B-2D58C8686AD0}" type="slidenum">
              <a:rPr lang="en-GB" smtClean="0"/>
              <a:pPr/>
              <a:t>12</a:t>
            </a:fld>
            <a:endParaRPr lang="en-GB" smtClean="0"/>
          </a:p>
        </p:txBody>
      </p:sp>
      <p:sp>
        <p:nvSpPr>
          <p:cNvPr id="50178" name="Rectangle 2"/>
          <p:cNvSpPr>
            <a:spLocks noGrp="1" noChangeArrowheads="1"/>
          </p:cNvSpPr>
          <p:nvPr>
            <p:ph type="title"/>
          </p:nvPr>
        </p:nvSpPr>
        <p:spPr/>
        <p:txBody>
          <a:bodyPr/>
          <a:lstStyle/>
          <a:p>
            <a:r>
              <a:rPr lang="en-GB" smtClean="0"/>
              <a:t>MoV Processes</a:t>
            </a:r>
          </a:p>
        </p:txBody>
      </p:sp>
      <p:sp>
        <p:nvSpPr>
          <p:cNvPr id="50179" name="Rectangle 3"/>
          <p:cNvSpPr>
            <a:spLocks noGrp="1" noChangeArrowheads="1"/>
          </p:cNvSpPr>
          <p:nvPr>
            <p:ph type="body" idx="1"/>
          </p:nvPr>
        </p:nvSpPr>
        <p:spPr/>
        <p:txBody>
          <a:bodyPr/>
          <a:lstStyle/>
          <a:p>
            <a:pPr marL="381000" indent="-381000">
              <a:lnSpc>
                <a:spcPct val="150000"/>
              </a:lnSpc>
              <a:buFont typeface="Arial" charset="0"/>
              <a:buNone/>
            </a:pPr>
            <a:r>
              <a:rPr lang="en-GB" sz="2400" b="1" smtClean="0"/>
              <a:t>Underpinned by seven fundamental processes</a:t>
            </a:r>
          </a:p>
          <a:p>
            <a:pPr lvl="1">
              <a:lnSpc>
                <a:spcPct val="150000"/>
              </a:lnSpc>
              <a:buFontTx/>
              <a:buAutoNum type="arabicPeriod"/>
            </a:pPr>
            <a:r>
              <a:rPr lang="en-GB" sz="2000" b="1" smtClean="0"/>
              <a:t>Frame the programme or project</a:t>
            </a:r>
            <a:r>
              <a:rPr lang="en-GB" sz="2000" smtClean="0"/>
              <a:t>.  </a:t>
            </a:r>
          </a:p>
          <a:p>
            <a:pPr lvl="1">
              <a:lnSpc>
                <a:spcPct val="150000"/>
              </a:lnSpc>
              <a:buFontTx/>
              <a:buAutoNum type="arabicPeriod"/>
            </a:pPr>
            <a:r>
              <a:rPr lang="en-GB" sz="2000" b="1" smtClean="0"/>
              <a:t>Gather information</a:t>
            </a:r>
          </a:p>
          <a:p>
            <a:pPr lvl="1">
              <a:lnSpc>
                <a:spcPct val="150000"/>
              </a:lnSpc>
              <a:buFontTx/>
              <a:buAutoNum type="arabicPeriod"/>
            </a:pPr>
            <a:r>
              <a:rPr lang="en-GB" sz="2000" b="1" smtClean="0"/>
              <a:t>Analyse information</a:t>
            </a:r>
          </a:p>
          <a:p>
            <a:pPr lvl="1">
              <a:lnSpc>
                <a:spcPct val="150000"/>
              </a:lnSpc>
              <a:buFontTx/>
              <a:buAutoNum type="arabicPeriod"/>
            </a:pPr>
            <a:r>
              <a:rPr lang="en-GB" sz="2000" b="1" smtClean="0"/>
              <a:t>Process information</a:t>
            </a:r>
          </a:p>
          <a:p>
            <a:pPr lvl="1">
              <a:lnSpc>
                <a:spcPct val="150000"/>
              </a:lnSpc>
              <a:buFontTx/>
              <a:buAutoNum type="arabicPeriod"/>
            </a:pPr>
            <a:r>
              <a:rPr lang="en-GB" sz="2000" b="1" smtClean="0"/>
              <a:t>Evaluate and select</a:t>
            </a:r>
          </a:p>
          <a:p>
            <a:pPr lvl="1">
              <a:lnSpc>
                <a:spcPct val="150000"/>
              </a:lnSpc>
              <a:buFontTx/>
              <a:buAutoNum type="arabicPeriod"/>
            </a:pPr>
            <a:r>
              <a:rPr lang="en-GB" sz="2000" b="1" smtClean="0"/>
              <a:t>Develop Value Improving Proposals</a:t>
            </a:r>
          </a:p>
          <a:p>
            <a:pPr lvl="1">
              <a:lnSpc>
                <a:spcPct val="150000"/>
              </a:lnSpc>
              <a:buFontTx/>
              <a:buAutoNum type="arabicPeriod"/>
            </a:pPr>
            <a:r>
              <a:rPr lang="en-GB" sz="2000" b="1" smtClean="0"/>
              <a:t>Implement and share outputs</a:t>
            </a:r>
            <a:endParaRPr lang="en-GB" sz="2000" smtClean="0"/>
          </a:p>
        </p:txBody>
      </p:sp>
      <p:sp>
        <p:nvSpPr>
          <p:cNvPr id="6"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6"/>
          <p:cNvSpPr>
            <a:spLocks noGrp="1" noChangeArrowheads="1"/>
          </p:cNvSpPr>
          <p:nvPr>
            <p:ph type="sldNum" sz="quarter" idx="12"/>
          </p:nvPr>
        </p:nvSpPr>
        <p:spPr>
          <a:noFill/>
        </p:spPr>
        <p:txBody>
          <a:bodyPr/>
          <a:lstStyle/>
          <a:p>
            <a:fld id="{5C36AF24-16B9-4FCC-A319-3E5CC13CDED5}" type="slidenum">
              <a:rPr lang="en-GB" smtClean="0"/>
              <a:pPr/>
              <a:t>13</a:t>
            </a:fld>
            <a:endParaRPr lang="en-GB" smtClean="0"/>
          </a:p>
        </p:txBody>
      </p:sp>
      <p:pic>
        <p:nvPicPr>
          <p:cNvPr id="52226" name="Picture 6"/>
          <p:cNvPicPr>
            <a:picLocks noChangeAspect="1" noChangeArrowheads="1"/>
          </p:cNvPicPr>
          <p:nvPr/>
        </p:nvPicPr>
        <p:blipFill>
          <a:blip r:embed="rId3"/>
          <a:srcRect/>
          <a:stretch>
            <a:fillRect/>
          </a:stretch>
        </p:blipFill>
        <p:spPr bwMode="auto">
          <a:xfrm>
            <a:off x="1101725" y="981075"/>
            <a:ext cx="6423025" cy="4298950"/>
          </a:xfrm>
          <a:prstGeom prst="rect">
            <a:avLst/>
          </a:prstGeom>
          <a:noFill/>
          <a:ln w="9525">
            <a:noFill/>
            <a:miter lim="800000"/>
            <a:headEnd/>
            <a:tailEnd/>
          </a:ln>
        </p:spPr>
      </p:pic>
      <p:sp>
        <p:nvSpPr>
          <p:cNvPr id="52227" name="Rectangle 7"/>
          <p:cNvSpPr>
            <a:spLocks noChangeArrowheads="1"/>
          </p:cNvSpPr>
          <p:nvPr/>
        </p:nvSpPr>
        <p:spPr bwMode="auto">
          <a:xfrm>
            <a:off x="539750" y="5732463"/>
            <a:ext cx="8064500" cy="504825"/>
          </a:xfrm>
          <a:prstGeom prst="rect">
            <a:avLst/>
          </a:prstGeom>
          <a:noFill/>
          <a:ln w="9525">
            <a:noFill/>
            <a:miter lim="800000"/>
            <a:headEnd/>
            <a:tailEnd/>
          </a:ln>
        </p:spPr>
        <p:txBody>
          <a:bodyPr/>
          <a:lstStyle/>
          <a:p>
            <a:pPr algn="ctr" eaLnBrk="0" hangingPunct="0"/>
            <a:r>
              <a:rPr lang="en-GB" sz="2000">
                <a:solidFill>
                  <a:schemeClr val="tx2"/>
                </a:solidFill>
              </a:rPr>
              <a:t>Relates products and objectives to organizational goals</a:t>
            </a:r>
          </a:p>
        </p:txBody>
      </p:sp>
      <p:sp>
        <p:nvSpPr>
          <p:cNvPr id="52228" name="Rectangle 8"/>
          <p:cNvSpPr>
            <a:spLocks noGrp="1" noChangeArrowheads="1"/>
          </p:cNvSpPr>
          <p:nvPr>
            <p:ph type="title"/>
          </p:nvPr>
        </p:nvSpPr>
        <p:spPr/>
        <p:txBody>
          <a:bodyPr/>
          <a:lstStyle/>
          <a:p>
            <a:r>
              <a:rPr lang="en-GB" smtClean="0"/>
              <a:t>The value cascade</a:t>
            </a:r>
          </a:p>
        </p:txBody>
      </p:sp>
      <p:sp>
        <p:nvSpPr>
          <p:cNvPr id="7"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6"/>
          <p:cNvSpPr>
            <a:spLocks noGrp="1" noChangeArrowheads="1"/>
          </p:cNvSpPr>
          <p:nvPr>
            <p:ph type="sldNum" sz="quarter" idx="12"/>
          </p:nvPr>
        </p:nvSpPr>
        <p:spPr>
          <a:noFill/>
        </p:spPr>
        <p:txBody>
          <a:bodyPr/>
          <a:lstStyle/>
          <a:p>
            <a:fld id="{ED5A117B-8154-4010-934D-17F1F4E24B88}" type="slidenum">
              <a:rPr lang="en-GB" smtClean="0"/>
              <a:pPr/>
              <a:t>14</a:t>
            </a:fld>
            <a:endParaRPr lang="en-GB" smtClean="0"/>
          </a:p>
        </p:txBody>
      </p:sp>
      <p:sp>
        <p:nvSpPr>
          <p:cNvPr id="54274" name="Rectangle 2"/>
          <p:cNvSpPr>
            <a:spLocks noGrp="1" noChangeArrowheads="1"/>
          </p:cNvSpPr>
          <p:nvPr>
            <p:ph type="title"/>
          </p:nvPr>
        </p:nvSpPr>
        <p:spPr/>
        <p:txBody>
          <a:bodyPr/>
          <a:lstStyle/>
          <a:p>
            <a:r>
              <a:rPr lang="en-GB" smtClean="0"/>
              <a:t>Key techniques – MoV Specific</a:t>
            </a:r>
          </a:p>
        </p:txBody>
      </p:sp>
      <p:sp>
        <p:nvSpPr>
          <p:cNvPr id="54275" name="Rectangle 3"/>
          <p:cNvSpPr>
            <a:spLocks noGrp="1" noChangeArrowheads="1"/>
          </p:cNvSpPr>
          <p:nvPr>
            <p:ph type="body" idx="1"/>
          </p:nvPr>
        </p:nvSpPr>
        <p:spPr>
          <a:xfrm>
            <a:off x="457200" y="1125538"/>
            <a:ext cx="8362950" cy="3167062"/>
          </a:xfrm>
        </p:spPr>
        <p:txBody>
          <a:bodyPr/>
          <a:lstStyle/>
          <a:p>
            <a:pPr>
              <a:lnSpc>
                <a:spcPct val="90000"/>
              </a:lnSpc>
            </a:pPr>
            <a:r>
              <a:rPr lang="en-GB" smtClean="0"/>
              <a:t>Function Analysis is a key technique of MoV</a:t>
            </a:r>
          </a:p>
          <a:p>
            <a:pPr>
              <a:lnSpc>
                <a:spcPct val="90000"/>
              </a:lnSpc>
            </a:pPr>
            <a:r>
              <a:rPr lang="en-GB" smtClean="0"/>
              <a:t>Analyses what things do rather than what they are</a:t>
            </a:r>
          </a:p>
          <a:p>
            <a:pPr>
              <a:lnSpc>
                <a:spcPct val="90000"/>
              </a:lnSpc>
            </a:pPr>
            <a:r>
              <a:rPr lang="en-GB" smtClean="0"/>
              <a:t>Defers seeking improvement until functions are visibly mapped</a:t>
            </a:r>
          </a:p>
          <a:p>
            <a:pPr>
              <a:lnSpc>
                <a:spcPct val="90000"/>
              </a:lnSpc>
            </a:pPr>
            <a:r>
              <a:rPr lang="en-GB" smtClean="0"/>
              <a:t>Opens the door to innovative value improving proposals</a:t>
            </a:r>
          </a:p>
          <a:p>
            <a:pPr>
              <a:lnSpc>
                <a:spcPct val="90000"/>
              </a:lnSpc>
            </a:pPr>
            <a:r>
              <a:rPr lang="en-GB" smtClean="0"/>
              <a:t>Two main approaches:</a:t>
            </a:r>
          </a:p>
          <a:p>
            <a:pPr lvl="1">
              <a:lnSpc>
                <a:spcPct val="90000"/>
              </a:lnSpc>
            </a:pPr>
            <a:r>
              <a:rPr lang="en-GB" sz="2000" smtClean="0"/>
              <a:t>Function Analysis System Technique (FAST)</a:t>
            </a:r>
          </a:p>
          <a:p>
            <a:pPr lvl="1">
              <a:lnSpc>
                <a:spcPct val="90000"/>
              </a:lnSpc>
            </a:pPr>
            <a:r>
              <a:rPr lang="en-GB" sz="2000" smtClean="0"/>
              <a:t>Value Trees</a:t>
            </a:r>
          </a:p>
          <a:p>
            <a:pPr>
              <a:lnSpc>
                <a:spcPct val="90000"/>
              </a:lnSpc>
            </a:pPr>
            <a:r>
              <a:rPr lang="en-GB" smtClean="0"/>
              <a:t>Both use How/Why logic</a:t>
            </a:r>
          </a:p>
        </p:txBody>
      </p:sp>
      <p:pic>
        <p:nvPicPr>
          <p:cNvPr id="54276" name="Picture 6"/>
          <p:cNvPicPr>
            <a:picLocks noChangeAspect="1" noChangeArrowheads="1"/>
          </p:cNvPicPr>
          <p:nvPr/>
        </p:nvPicPr>
        <p:blipFill>
          <a:blip r:embed="rId3"/>
          <a:srcRect/>
          <a:stretch>
            <a:fillRect/>
          </a:stretch>
        </p:blipFill>
        <p:spPr bwMode="auto">
          <a:xfrm>
            <a:off x="755650" y="4340225"/>
            <a:ext cx="7416800" cy="2184400"/>
          </a:xfrm>
          <a:prstGeom prst="rect">
            <a:avLst/>
          </a:prstGeom>
          <a:noFill/>
          <a:ln w="9525">
            <a:noFill/>
            <a:miter lim="800000"/>
            <a:headEnd/>
            <a:tailEnd/>
          </a:ln>
        </p:spPr>
      </p:pic>
      <p:sp>
        <p:nvSpPr>
          <p:cNvPr id="7"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6"/>
          <p:cNvSpPr>
            <a:spLocks noGrp="1" noChangeArrowheads="1"/>
          </p:cNvSpPr>
          <p:nvPr>
            <p:ph type="sldNum" sz="quarter" idx="12"/>
          </p:nvPr>
        </p:nvSpPr>
        <p:spPr>
          <a:noFill/>
        </p:spPr>
        <p:txBody>
          <a:bodyPr/>
          <a:lstStyle/>
          <a:p>
            <a:fld id="{B7096FA8-8515-4575-A9F7-91F374432551}" type="slidenum">
              <a:rPr lang="en-GB" smtClean="0"/>
              <a:pPr/>
              <a:t>15</a:t>
            </a:fld>
            <a:endParaRPr lang="en-GB" smtClean="0"/>
          </a:p>
        </p:txBody>
      </p:sp>
      <p:sp>
        <p:nvSpPr>
          <p:cNvPr id="56322" name="Rectangle 2"/>
          <p:cNvSpPr>
            <a:spLocks noGrp="1" noChangeArrowheads="1"/>
          </p:cNvSpPr>
          <p:nvPr>
            <p:ph type="title"/>
          </p:nvPr>
        </p:nvSpPr>
        <p:spPr/>
        <p:txBody>
          <a:bodyPr/>
          <a:lstStyle/>
          <a:p>
            <a:r>
              <a:rPr lang="en-GB" smtClean="0"/>
              <a:t>A customer FAST diagram</a:t>
            </a:r>
          </a:p>
        </p:txBody>
      </p:sp>
      <p:pic>
        <p:nvPicPr>
          <p:cNvPr id="56323" name="Picture 3"/>
          <p:cNvPicPr>
            <a:picLocks noChangeAspect="1" noChangeArrowheads="1"/>
          </p:cNvPicPr>
          <p:nvPr/>
        </p:nvPicPr>
        <p:blipFill>
          <a:blip r:embed="rId3"/>
          <a:srcRect/>
          <a:stretch>
            <a:fillRect/>
          </a:stretch>
        </p:blipFill>
        <p:spPr bwMode="auto">
          <a:xfrm>
            <a:off x="2052638" y="2005013"/>
            <a:ext cx="4895850" cy="4349750"/>
          </a:xfrm>
          <a:prstGeom prst="rect">
            <a:avLst/>
          </a:prstGeom>
          <a:noFill/>
          <a:ln w="9525">
            <a:noFill/>
            <a:miter lim="800000"/>
            <a:headEnd/>
            <a:tailEnd/>
          </a:ln>
        </p:spPr>
      </p:pic>
      <p:sp>
        <p:nvSpPr>
          <p:cNvPr id="56325" name="Rectangle 3"/>
          <p:cNvSpPr>
            <a:spLocks noChangeArrowheads="1"/>
          </p:cNvSpPr>
          <p:nvPr/>
        </p:nvSpPr>
        <p:spPr bwMode="auto">
          <a:xfrm>
            <a:off x="179388" y="1341438"/>
            <a:ext cx="8964612" cy="503237"/>
          </a:xfrm>
          <a:prstGeom prst="rect">
            <a:avLst/>
          </a:prstGeom>
          <a:noFill/>
          <a:ln w="9525">
            <a:noFill/>
            <a:miter lim="800000"/>
            <a:headEnd/>
            <a:tailEnd/>
          </a:ln>
        </p:spPr>
        <p:txBody>
          <a:bodyPr/>
          <a:lstStyle/>
          <a:p>
            <a:pPr marL="342900" indent="-342900" algn="ctr" eaLnBrk="0" hangingPunct="0">
              <a:lnSpc>
                <a:spcPct val="90000"/>
              </a:lnSpc>
              <a:spcBef>
                <a:spcPct val="20000"/>
              </a:spcBef>
              <a:buClr>
                <a:srgbClr val="8685A5"/>
              </a:buClr>
              <a:buFont typeface="Arial" charset="0"/>
              <a:buNone/>
            </a:pPr>
            <a:r>
              <a:rPr lang="en-GB" sz="2400"/>
              <a:t>Shows the relationship of functions and their hierarchy</a:t>
            </a:r>
          </a:p>
          <a:p>
            <a:pPr marL="742950" lvl="1" indent="-285750" algn="ctr" eaLnBrk="0" hangingPunct="0">
              <a:lnSpc>
                <a:spcPct val="90000"/>
              </a:lnSpc>
              <a:spcBef>
                <a:spcPct val="20000"/>
              </a:spcBef>
            </a:pPr>
            <a:endParaRPr lang="en-GB" sz="2000"/>
          </a:p>
        </p:txBody>
      </p:sp>
      <p:sp>
        <p:nvSpPr>
          <p:cNvPr id="8"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6"/>
          <p:cNvSpPr>
            <a:spLocks noGrp="1" noChangeArrowheads="1"/>
          </p:cNvSpPr>
          <p:nvPr>
            <p:ph type="sldNum" sz="quarter" idx="12"/>
          </p:nvPr>
        </p:nvSpPr>
        <p:spPr>
          <a:noFill/>
        </p:spPr>
        <p:txBody>
          <a:bodyPr/>
          <a:lstStyle/>
          <a:p>
            <a:fld id="{CBCC913D-23C6-4FB1-BBCA-8AA30241B576}" type="slidenum">
              <a:rPr lang="en-GB" smtClean="0"/>
              <a:pPr/>
              <a:t>16</a:t>
            </a:fld>
            <a:endParaRPr lang="en-GB" smtClean="0"/>
          </a:p>
        </p:txBody>
      </p:sp>
      <p:sp>
        <p:nvSpPr>
          <p:cNvPr id="58370" name="Rectangle 2"/>
          <p:cNvSpPr>
            <a:spLocks noGrp="1" noChangeArrowheads="1"/>
          </p:cNvSpPr>
          <p:nvPr>
            <p:ph type="title"/>
          </p:nvPr>
        </p:nvSpPr>
        <p:spPr>
          <a:xfrm>
            <a:off x="2555875" y="404813"/>
            <a:ext cx="6588125" cy="792162"/>
          </a:xfrm>
        </p:spPr>
        <p:txBody>
          <a:bodyPr/>
          <a:lstStyle/>
          <a:p>
            <a:r>
              <a:rPr lang="en-GB" smtClean="0"/>
              <a:t>A Value Tree</a:t>
            </a:r>
          </a:p>
        </p:txBody>
      </p:sp>
      <p:pic>
        <p:nvPicPr>
          <p:cNvPr id="58371" name="Picture 6"/>
          <p:cNvPicPr>
            <a:picLocks noChangeAspect="1" noChangeArrowheads="1"/>
          </p:cNvPicPr>
          <p:nvPr/>
        </p:nvPicPr>
        <p:blipFill>
          <a:blip r:embed="rId3"/>
          <a:srcRect/>
          <a:stretch>
            <a:fillRect/>
          </a:stretch>
        </p:blipFill>
        <p:spPr bwMode="auto">
          <a:xfrm>
            <a:off x="1331913" y="2636838"/>
            <a:ext cx="6048375" cy="3594100"/>
          </a:xfrm>
          <a:prstGeom prst="rect">
            <a:avLst/>
          </a:prstGeom>
          <a:noFill/>
          <a:ln w="9525">
            <a:noFill/>
            <a:miter lim="800000"/>
            <a:headEnd/>
            <a:tailEnd/>
          </a:ln>
        </p:spPr>
      </p:pic>
      <p:sp>
        <p:nvSpPr>
          <p:cNvPr id="58373" name="Rectangle 3"/>
          <p:cNvSpPr>
            <a:spLocks noChangeArrowheads="1"/>
          </p:cNvSpPr>
          <p:nvPr/>
        </p:nvSpPr>
        <p:spPr bwMode="auto">
          <a:xfrm>
            <a:off x="179388" y="1341438"/>
            <a:ext cx="8964612" cy="1295400"/>
          </a:xfrm>
          <a:prstGeom prst="rect">
            <a:avLst/>
          </a:prstGeom>
          <a:noFill/>
          <a:ln w="9525">
            <a:noFill/>
            <a:miter lim="800000"/>
            <a:headEnd/>
            <a:tailEnd/>
          </a:ln>
        </p:spPr>
        <p:txBody>
          <a:bodyPr/>
          <a:lstStyle/>
          <a:p>
            <a:pPr marL="342900" indent="-342900" algn="ctr" eaLnBrk="0" hangingPunct="0">
              <a:lnSpc>
                <a:spcPct val="90000"/>
              </a:lnSpc>
              <a:spcBef>
                <a:spcPct val="20000"/>
              </a:spcBef>
              <a:buClr>
                <a:srgbClr val="8685A5"/>
              </a:buClr>
              <a:buFont typeface="Arial" charset="0"/>
              <a:buNone/>
            </a:pPr>
            <a:r>
              <a:rPr lang="en-GB" sz="2400"/>
              <a:t>Defines value drivers</a:t>
            </a:r>
          </a:p>
          <a:p>
            <a:pPr marL="342900" indent="-342900" algn="ctr" eaLnBrk="0" hangingPunct="0">
              <a:lnSpc>
                <a:spcPct val="90000"/>
              </a:lnSpc>
              <a:spcBef>
                <a:spcPct val="20000"/>
              </a:spcBef>
              <a:buClr>
                <a:srgbClr val="8685A5"/>
              </a:buClr>
              <a:buFont typeface="Arial" charset="0"/>
              <a:buNone/>
            </a:pPr>
            <a:r>
              <a:rPr lang="en-GB" sz="2400"/>
              <a:t>Shows what designs need to address</a:t>
            </a:r>
          </a:p>
          <a:p>
            <a:pPr marL="342900" indent="-342900" algn="ctr" eaLnBrk="0" hangingPunct="0">
              <a:lnSpc>
                <a:spcPct val="90000"/>
              </a:lnSpc>
              <a:spcBef>
                <a:spcPct val="20000"/>
              </a:spcBef>
              <a:buClr>
                <a:srgbClr val="8685A5"/>
              </a:buClr>
              <a:buFont typeface="Arial" charset="0"/>
              <a:buNone/>
            </a:pPr>
            <a:r>
              <a:rPr lang="en-GB" sz="2400"/>
              <a:t>Informs the brief</a:t>
            </a:r>
          </a:p>
          <a:p>
            <a:pPr marL="742950" lvl="1" indent="-285750" algn="ctr" eaLnBrk="0" hangingPunct="0">
              <a:lnSpc>
                <a:spcPct val="90000"/>
              </a:lnSpc>
              <a:spcBef>
                <a:spcPct val="20000"/>
              </a:spcBef>
            </a:pPr>
            <a:endParaRPr lang="en-GB" sz="2000"/>
          </a:p>
        </p:txBody>
      </p:sp>
      <p:sp>
        <p:nvSpPr>
          <p:cNvPr id="7"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p:cNvSpPr>
            <a:spLocks noGrp="1" noChangeArrowheads="1"/>
          </p:cNvSpPr>
          <p:nvPr>
            <p:ph type="sldNum" sz="quarter" idx="12"/>
          </p:nvPr>
        </p:nvSpPr>
        <p:spPr>
          <a:noFill/>
        </p:spPr>
        <p:txBody>
          <a:bodyPr/>
          <a:lstStyle/>
          <a:p>
            <a:fld id="{37B2A6BB-B120-4AAD-B246-0CA5134D0643}" type="slidenum">
              <a:rPr lang="en-GB" smtClean="0"/>
              <a:pPr/>
              <a:t>17</a:t>
            </a:fld>
            <a:endParaRPr lang="en-GB" smtClean="0"/>
          </a:p>
        </p:txBody>
      </p:sp>
      <p:sp>
        <p:nvSpPr>
          <p:cNvPr id="60418" name="Rectangle 2"/>
          <p:cNvSpPr>
            <a:spLocks noGrp="1" noChangeArrowheads="1"/>
          </p:cNvSpPr>
          <p:nvPr>
            <p:ph type="title"/>
          </p:nvPr>
        </p:nvSpPr>
        <p:spPr>
          <a:xfrm>
            <a:off x="3059113" y="333375"/>
            <a:ext cx="5627687" cy="503238"/>
          </a:xfrm>
        </p:spPr>
        <p:txBody>
          <a:bodyPr/>
          <a:lstStyle/>
          <a:p>
            <a:r>
              <a:rPr lang="en-GB" smtClean="0"/>
              <a:t>A Value Profile</a:t>
            </a:r>
          </a:p>
        </p:txBody>
      </p:sp>
      <p:pic>
        <p:nvPicPr>
          <p:cNvPr id="60419" name="Picture 5"/>
          <p:cNvPicPr>
            <a:picLocks noChangeAspect="1" noChangeArrowheads="1"/>
          </p:cNvPicPr>
          <p:nvPr/>
        </p:nvPicPr>
        <p:blipFill>
          <a:blip r:embed="rId3"/>
          <a:srcRect/>
          <a:stretch>
            <a:fillRect/>
          </a:stretch>
        </p:blipFill>
        <p:spPr bwMode="auto">
          <a:xfrm>
            <a:off x="0" y="2565400"/>
            <a:ext cx="9144000" cy="3598863"/>
          </a:xfrm>
          <a:prstGeom prst="rect">
            <a:avLst/>
          </a:prstGeom>
          <a:noFill/>
          <a:ln w="9525">
            <a:noFill/>
            <a:miter lim="800000"/>
            <a:headEnd/>
            <a:tailEnd/>
          </a:ln>
        </p:spPr>
      </p:pic>
      <p:sp>
        <p:nvSpPr>
          <p:cNvPr id="60420" name="Text Box 6"/>
          <p:cNvSpPr txBox="1">
            <a:spLocks noChangeArrowheads="1"/>
          </p:cNvSpPr>
          <p:nvPr/>
        </p:nvSpPr>
        <p:spPr bwMode="auto">
          <a:xfrm>
            <a:off x="250825" y="1592263"/>
            <a:ext cx="8713788" cy="457200"/>
          </a:xfrm>
          <a:prstGeom prst="rect">
            <a:avLst/>
          </a:prstGeom>
          <a:noFill/>
          <a:ln w="9525">
            <a:noFill/>
            <a:miter lim="800000"/>
            <a:headEnd/>
            <a:tailEnd/>
          </a:ln>
        </p:spPr>
        <p:txBody>
          <a:bodyPr>
            <a:spAutoFit/>
          </a:bodyPr>
          <a:lstStyle/>
          <a:p>
            <a:pPr algn="ctr">
              <a:spcBef>
                <a:spcPct val="50000"/>
              </a:spcBef>
            </a:pPr>
            <a:r>
              <a:rPr lang="en-GB" sz="2400"/>
              <a:t>Articulates an organization’s or stakeholders’ priorities</a:t>
            </a:r>
          </a:p>
        </p:txBody>
      </p:sp>
      <p:sp>
        <p:nvSpPr>
          <p:cNvPr id="7"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6"/>
          <p:cNvSpPr>
            <a:spLocks noGrp="1" noChangeArrowheads="1"/>
          </p:cNvSpPr>
          <p:nvPr>
            <p:ph type="sldNum" sz="quarter" idx="12"/>
          </p:nvPr>
        </p:nvSpPr>
        <p:spPr>
          <a:noFill/>
        </p:spPr>
        <p:txBody>
          <a:bodyPr/>
          <a:lstStyle/>
          <a:p>
            <a:fld id="{0CADB2A2-03C8-4A9B-B8C1-A43E7DBF0DDA}" type="slidenum">
              <a:rPr lang="en-GB" smtClean="0"/>
              <a:pPr/>
              <a:t>18</a:t>
            </a:fld>
            <a:endParaRPr lang="en-GB" smtClean="0"/>
          </a:p>
        </p:txBody>
      </p:sp>
      <p:sp>
        <p:nvSpPr>
          <p:cNvPr id="62466" name="Rectangle 2"/>
          <p:cNvSpPr>
            <a:spLocks noGrp="1" noChangeArrowheads="1"/>
          </p:cNvSpPr>
          <p:nvPr>
            <p:ph type="title"/>
          </p:nvPr>
        </p:nvSpPr>
        <p:spPr/>
        <p:txBody>
          <a:bodyPr/>
          <a:lstStyle/>
          <a:p>
            <a:r>
              <a:rPr lang="en-GB" smtClean="0"/>
              <a:t>A Value Index</a:t>
            </a:r>
          </a:p>
        </p:txBody>
      </p:sp>
      <p:pic>
        <p:nvPicPr>
          <p:cNvPr id="62467" name="Picture 5"/>
          <p:cNvPicPr>
            <a:picLocks noChangeAspect="1" noChangeArrowheads="1"/>
          </p:cNvPicPr>
          <p:nvPr/>
        </p:nvPicPr>
        <p:blipFill>
          <a:blip r:embed="rId3"/>
          <a:srcRect/>
          <a:stretch>
            <a:fillRect/>
          </a:stretch>
        </p:blipFill>
        <p:spPr bwMode="auto">
          <a:xfrm>
            <a:off x="827088" y="2287588"/>
            <a:ext cx="7416800" cy="4094162"/>
          </a:xfrm>
          <a:prstGeom prst="rect">
            <a:avLst/>
          </a:prstGeom>
          <a:noFill/>
          <a:ln w="9525">
            <a:noFill/>
            <a:miter lim="800000"/>
            <a:headEnd/>
            <a:tailEnd/>
          </a:ln>
        </p:spPr>
      </p:pic>
      <p:sp>
        <p:nvSpPr>
          <p:cNvPr id="62468" name="Text Box 6"/>
          <p:cNvSpPr txBox="1">
            <a:spLocks noChangeArrowheads="1"/>
          </p:cNvSpPr>
          <p:nvPr/>
        </p:nvSpPr>
        <p:spPr bwMode="auto">
          <a:xfrm>
            <a:off x="0" y="1052513"/>
            <a:ext cx="9144000" cy="1158875"/>
          </a:xfrm>
          <a:prstGeom prst="rect">
            <a:avLst/>
          </a:prstGeom>
          <a:noFill/>
          <a:ln w="9525">
            <a:noFill/>
            <a:miter lim="800000"/>
            <a:headEnd/>
            <a:tailEnd/>
          </a:ln>
        </p:spPr>
        <p:txBody>
          <a:bodyPr>
            <a:spAutoFit/>
          </a:bodyPr>
          <a:lstStyle/>
          <a:p>
            <a:pPr algn="ctr">
              <a:spcBef>
                <a:spcPct val="50000"/>
              </a:spcBef>
            </a:pPr>
            <a:r>
              <a:rPr lang="en-GB" sz="2000" b="1"/>
              <a:t>Indicates how well a project satisfies an organization’s or  key stakeholders’ needs</a:t>
            </a:r>
          </a:p>
          <a:p>
            <a:pPr algn="ctr">
              <a:spcBef>
                <a:spcPct val="50000"/>
              </a:spcBef>
            </a:pPr>
            <a:r>
              <a:rPr lang="en-GB" sz="2000" b="1"/>
              <a:t>Does not indicate value for money</a:t>
            </a:r>
          </a:p>
        </p:txBody>
      </p:sp>
      <p:sp>
        <p:nvSpPr>
          <p:cNvPr id="62469"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a:spLocks noGrp="1" noChangeArrowheads="1"/>
          </p:cNvSpPr>
          <p:nvPr>
            <p:ph type="sldNum" sz="quarter" idx="12"/>
          </p:nvPr>
        </p:nvSpPr>
        <p:spPr>
          <a:noFill/>
        </p:spPr>
        <p:txBody>
          <a:bodyPr/>
          <a:lstStyle/>
          <a:p>
            <a:fld id="{57F5320A-C589-4F8C-AC35-4500AED42ECC}" type="slidenum">
              <a:rPr lang="en-GB" smtClean="0"/>
              <a:pPr/>
              <a:t>19</a:t>
            </a:fld>
            <a:endParaRPr lang="en-GB" smtClean="0"/>
          </a:p>
        </p:txBody>
      </p:sp>
      <p:sp>
        <p:nvSpPr>
          <p:cNvPr id="64514" name="Rectangle 2"/>
          <p:cNvSpPr>
            <a:spLocks noGrp="1" noChangeArrowheads="1"/>
          </p:cNvSpPr>
          <p:nvPr>
            <p:ph type="title"/>
          </p:nvPr>
        </p:nvSpPr>
        <p:spPr>
          <a:xfrm>
            <a:off x="2268538" y="1125538"/>
            <a:ext cx="5627687" cy="503237"/>
          </a:xfrm>
        </p:spPr>
        <p:txBody>
          <a:bodyPr/>
          <a:lstStyle/>
          <a:p>
            <a:r>
              <a:rPr lang="en-GB" smtClean="0"/>
              <a:t>Demonstrates Value for Money</a:t>
            </a:r>
          </a:p>
        </p:txBody>
      </p:sp>
      <p:pic>
        <p:nvPicPr>
          <p:cNvPr id="64515" name="Picture 5"/>
          <p:cNvPicPr>
            <a:picLocks noChangeAspect="1" noChangeArrowheads="1"/>
          </p:cNvPicPr>
          <p:nvPr/>
        </p:nvPicPr>
        <p:blipFill>
          <a:blip r:embed="rId3"/>
          <a:srcRect/>
          <a:stretch>
            <a:fillRect/>
          </a:stretch>
        </p:blipFill>
        <p:spPr bwMode="auto">
          <a:xfrm>
            <a:off x="1692275" y="2208213"/>
            <a:ext cx="5832475" cy="4029075"/>
          </a:xfrm>
          <a:prstGeom prst="rect">
            <a:avLst/>
          </a:prstGeom>
          <a:noFill/>
          <a:ln w="9525">
            <a:noFill/>
            <a:miter lim="800000"/>
            <a:headEnd/>
            <a:tailEnd/>
          </a:ln>
        </p:spPr>
      </p:pic>
      <p:sp>
        <p:nvSpPr>
          <p:cNvPr id="64517" name="Rectangle 2"/>
          <p:cNvSpPr>
            <a:spLocks noChangeArrowheads="1"/>
          </p:cNvSpPr>
          <p:nvPr/>
        </p:nvSpPr>
        <p:spPr bwMode="auto">
          <a:xfrm>
            <a:off x="3059113" y="404813"/>
            <a:ext cx="5627687" cy="503237"/>
          </a:xfrm>
          <a:prstGeom prst="rect">
            <a:avLst/>
          </a:prstGeom>
          <a:noFill/>
          <a:ln w="9525">
            <a:noFill/>
            <a:miter lim="800000"/>
            <a:headEnd/>
            <a:tailEnd/>
          </a:ln>
        </p:spPr>
        <p:txBody>
          <a:bodyPr/>
          <a:lstStyle/>
          <a:p>
            <a:pPr eaLnBrk="0" hangingPunct="0"/>
            <a:r>
              <a:rPr lang="en-GB" sz="2400">
                <a:solidFill>
                  <a:schemeClr val="tx2"/>
                </a:solidFill>
              </a:rPr>
              <a:t>The Value Ratio</a:t>
            </a:r>
          </a:p>
        </p:txBody>
      </p:sp>
      <p:sp>
        <p:nvSpPr>
          <p:cNvPr id="7"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a:spLocks noGrp="1" noChangeArrowheads="1"/>
          </p:cNvSpPr>
          <p:nvPr>
            <p:ph type="sldNum" sz="quarter" idx="12"/>
          </p:nvPr>
        </p:nvSpPr>
        <p:spPr>
          <a:noFill/>
        </p:spPr>
        <p:txBody>
          <a:bodyPr/>
          <a:lstStyle/>
          <a:p>
            <a:fld id="{172A166D-5D23-45A4-A6D5-392CD1BB82E1}" type="slidenum">
              <a:rPr lang="en-GB" smtClean="0"/>
              <a:pPr/>
              <a:t>2</a:t>
            </a:fld>
            <a:endParaRPr lang="en-GB" smtClean="0"/>
          </a:p>
        </p:txBody>
      </p:sp>
      <p:sp>
        <p:nvSpPr>
          <p:cNvPr id="29698" name="Title 4"/>
          <p:cNvSpPr>
            <a:spLocks noGrp="1"/>
          </p:cNvSpPr>
          <p:nvPr>
            <p:ph type="title"/>
          </p:nvPr>
        </p:nvSpPr>
        <p:spPr/>
        <p:txBody>
          <a:bodyPr/>
          <a:lstStyle/>
          <a:p>
            <a:r>
              <a:rPr lang="en-GB" sz="3200" smtClean="0"/>
              <a:t>Agenda</a:t>
            </a:r>
            <a:endParaRPr lang="en-GB" sz="3200" smtClean="0"/>
          </a:p>
        </p:txBody>
      </p:sp>
      <p:sp>
        <p:nvSpPr>
          <p:cNvPr id="29699" name="Content Placeholder 5"/>
          <p:cNvSpPr>
            <a:spLocks noGrp="1"/>
          </p:cNvSpPr>
          <p:nvPr>
            <p:ph idx="1"/>
          </p:nvPr>
        </p:nvSpPr>
        <p:spPr>
          <a:xfrm>
            <a:off x="457200" y="1484313"/>
            <a:ext cx="8229600" cy="4641850"/>
          </a:xfrm>
        </p:spPr>
        <p:txBody>
          <a:bodyPr/>
          <a:lstStyle/>
          <a:p>
            <a:r>
              <a:rPr lang="en-GB" sz="2400" smtClean="0"/>
              <a:t>Opening comments and domestics</a:t>
            </a:r>
          </a:p>
          <a:p>
            <a:r>
              <a:rPr lang="en-GB" sz="2400" smtClean="0"/>
              <a:t>Introduction by David Pitchford</a:t>
            </a:r>
          </a:p>
          <a:p>
            <a:r>
              <a:rPr lang="en-GB" sz="2400" smtClean="0"/>
              <a:t>Overview briefing – Michael Dallas</a:t>
            </a:r>
          </a:p>
          <a:p>
            <a:r>
              <a:rPr lang="en-GB" sz="2400" smtClean="0"/>
              <a:t>Institute of Value Management perspective – Michael Graham</a:t>
            </a:r>
          </a:p>
          <a:p>
            <a:r>
              <a:rPr lang="en-GB" sz="2400" smtClean="0"/>
              <a:t>Q&amp;A</a:t>
            </a:r>
          </a:p>
          <a:p>
            <a:r>
              <a:rPr lang="en-GB" sz="2400" smtClean="0"/>
              <a:t>Extended question time and networking</a:t>
            </a:r>
          </a:p>
          <a:p>
            <a:endParaRPr lang="en-GB" smtClean="0"/>
          </a:p>
        </p:txBody>
      </p:sp>
      <p:sp>
        <p:nvSpPr>
          <p:cNvPr id="6" name="Footer Placeholder 4"/>
          <p:cNvSpPr>
            <a:spLocks noGrp="1"/>
          </p:cNvSpPr>
          <p:nvPr>
            <p:ph type="ftr" sz="quarter" idx="11"/>
          </p:nvPr>
        </p:nvSpPr>
        <p:spPr>
          <a:xfrm>
            <a:off x="0" y="6381328"/>
            <a:ext cx="9144000" cy="476250"/>
          </a:xfrm>
          <a:noFill/>
        </p:spPr>
        <p:txBody>
          <a:bodyPr anchor="ctr"/>
          <a:lstStyle/>
          <a:p>
            <a:r>
              <a:rPr lang="en-GB" sz="1100" smtClean="0">
                <a:solidFill>
                  <a:srgbClr val="000000"/>
                </a:solidFill>
                <a:latin typeface="Calibri" pitchFamily="34" charset="0"/>
              </a:rPr>
              <a:t>UNCLASSIFIED</a:t>
            </a:r>
            <a:endParaRPr lang="en-GB" sz="1100" dirty="0" smtClean="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6"/>
          <p:cNvSpPr>
            <a:spLocks noGrp="1" noChangeArrowheads="1"/>
          </p:cNvSpPr>
          <p:nvPr>
            <p:ph type="sldNum" sz="quarter" idx="12"/>
          </p:nvPr>
        </p:nvSpPr>
        <p:spPr>
          <a:noFill/>
        </p:spPr>
        <p:txBody>
          <a:bodyPr/>
          <a:lstStyle/>
          <a:p>
            <a:fld id="{5274942B-DB7E-4E0A-803D-EFA87700CD48}" type="slidenum">
              <a:rPr lang="en-GB" smtClean="0"/>
              <a:pPr/>
              <a:t>20</a:t>
            </a:fld>
            <a:endParaRPr lang="en-GB" smtClean="0"/>
          </a:p>
        </p:txBody>
      </p:sp>
      <p:sp>
        <p:nvSpPr>
          <p:cNvPr id="66562" name="Rectangle 2"/>
          <p:cNvSpPr>
            <a:spLocks noGrp="1" noChangeArrowheads="1"/>
          </p:cNvSpPr>
          <p:nvPr>
            <p:ph type="title"/>
          </p:nvPr>
        </p:nvSpPr>
        <p:spPr/>
        <p:txBody>
          <a:bodyPr/>
          <a:lstStyle/>
          <a:p>
            <a:r>
              <a:rPr lang="en-GB" smtClean="0"/>
              <a:t>Value Engineering</a:t>
            </a:r>
          </a:p>
        </p:txBody>
      </p:sp>
      <p:sp>
        <p:nvSpPr>
          <p:cNvPr id="66563" name="Rectangle 3"/>
          <p:cNvSpPr>
            <a:spLocks noGrp="1" noChangeArrowheads="1"/>
          </p:cNvSpPr>
          <p:nvPr>
            <p:ph type="body" idx="1"/>
          </p:nvPr>
        </p:nvSpPr>
        <p:spPr>
          <a:xfrm>
            <a:off x="457200" y="1125538"/>
            <a:ext cx="8229600" cy="1223962"/>
          </a:xfrm>
        </p:spPr>
        <p:txBody>
          <a:bodyPr/>
          <a:lstStyle/>
          <a:p>
            <a:pPr algn="ctr">
              <a:buFont typeface="Arial" charset="0"/>
              <a:buNone/>
            </a:pPr>
            <a:r>
              <a:rPr lang="en-GB" smtClean="0"/>
              <a:t>Value engineering (VE) is a method that brings many of the above processes together into one coordinated study. </a:t>
            </a:r>
          </a:p>
          <a:p>
            <a:pPr algn="ctr">
              <a:buFont typeface="Arial" charset="0"/>
              <a:buNone/>
            </a:pPr>
            <a:r>
              <a:rPr lang="en-GB" smtClean="0"/>
              <a:t>It remains the most commonly used method within the MoV family </a:t>
            </a:r>
          </a:p>
        </p:txBody>
      </p:sp>
      <p:pic>
        <p:nvPicPr>
          <p:cNvPr id="66564" name="Picture 6"/>
          <p:cNvPicPr>
            <a:picLocks noChangeAspect="1" noChangeArrowheads="1"/>
          </p:cNvPicPr>
          <p:nvPr/>
        </p:nvPicPr>
        <p:blipFill>
          <a:blip r:embed="rId3"/>
          <a:srcRect/>
          <a:stretch>
            <a:fillRect/>
          </a:stretch>
        </p:blipFill>
        <p:spPr bwMode="auto">
          <a:xfrm>
            <a:off x="684213" y="2247900"/>
            <a:ext cx="7416800" cy="3921125"/>
          </a:xfrm>
          <a:prstGeom prst="rect">
            <a:avLst/>
          </a:prstGeom>
          <a:noFill/>
          <a:ln w="9525">
            <a:noFill/>
            <a:miter lim="800000"/>
            <a:headEnd/>
            <a:tailEnd/>
          </a:ln>
        </p:spPr>
      </p:pic>
      <p:sp>
        <p:nvSpPr>
          <p:cNvPr id="7"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6"/>
          <p:cNvSpPr>
            <a:spLocks noGrp="1" noChangeArrowheads="1"/>
          </p:cNvSpPr>
          <p:nvPr>
            <p:ph type="sldNum" sz="quarter" idx="12"/>
          </p:nvPr>
        </p:nvSpPr>
        <p:spPr>
          <a:noFill/>
        </p:spPr>
        <p:txBody>
          <a:bodyPr/>
          <a:lstStyle/>
          <a:p>
            <a:fld id="{F5F0DEBC-4F33-4E8D-A9CD-374459D42E22}" type="slidenum">
              <a:rPr lang="en-GB" smtClean="0"/>
              <a:pPr/>
              <a:t>21</a:t>
            </a:fld>
            <a:endParaRPr lang="en-GB" smtClean="0"/>
          </a:p>
        </p:txBody>
      </p:sp>
      <p:sp>
        <p:nvSpPr>
          <p:cNvPr id="68610" name="Rectangle 2"/>
          <p:cNvSpPr>
            <a:spLocks noGrp="1" noChangeArrowheads="1"/>
          </p:cNvSpPr>
          <p:nvPr>
            <p:ph type="title"/>
          </p:nvPr>
        </p:nvSpPr>
        <p:spPr/>
        <p:txBody>
          <a:bodyPr/>
          <a:lstStyle/>
          <a:p>
            <a:r>
              <a:rPr lang="en-GB" smtClean="0"/>
              <a:t>Techniques commonly used in MoV</a:t>
            </a:r>
          </a:p>
        </p:txBody>
      </p:sp>
      <p:sp>
        <p:nvSpPr>
          <p:cNvPr id="68611" name="Rectangle 3"/>
          <p:cNvSpPr>
            <a:spLocks noGrp="1" noChangeArrowheads="1"/>
          </p:cNvSpPr>
          <p:nvPr>
            <p:ph type="body" idx="1"/>
          </p:nvPr>
        </p:nvSpPr>
        <p:spPr/>
        <p:txBody>
          <a:bodyPr/>
          <a:lstStyle/>
          <a:p>
            <a:pPr>
              <a:lnSpc>
                <a:spcPct val="80000"/>
              </a:lnSpc>
            </a:pPr>
            <a:r>
              <a:rPr lang="en-GB" sz="2400" smtClean="0"/>
              <a:t>Apply to and reflect the MoV Processes</a:t>
            </a:r>
          </a:p>
          <a:p>
            <a:pPr lvl="1">
              <a:lnSpc>
                <a:spcPct val="80000"/>
              </a:lnSpc>
            </a:pPr>
            <a:r>
              <a:rPr lang="en-GB" sz="2000" smtClean="0"/>
              <a:t>Analysing information</a:t>
            </a:r>
          </a:p>
          <a:p>
            <a:pPr lvl="1">
              <a:lnSpc>
                <a:spcPct val="80000"/>
              </a:lnSpc>
            </a:pPr>
            <a:r>
              <a:rPr lang="en-GB" sz="2000" smtClean="0"/>
              <a:t>Generating innovative ideas</a:t>
            </a:r>
          </a:p>
          <a:p>
            <a:pPr lvl="1">
              <a:lnSpc>
                <a:spcPct val="80000"/>
              </a:lnSpc>
            </a:pPr>
            <a:r>
              <a:rPr lang="en-GB" sz="2000" smtClean="0"/>
              <a:t>Selecting options</a:t>
            </a:r>
          </a:p>
          <a:p>
            <a:pPr lvl="1">
              <a:lnSpc>
                <a:spcPct val="80000"/>
              </a:lnSpc>
            </a:pPr>
            <a:r>
              <a:rPr lang="en-GB" sz="2000" smtClean="0"/>
              <a:t>Evaluating the merits of  and selecting ideas</a:t>
            </a:r>
          </a:p>
          <a:p>
            <a:pPr lvl="1">
              <a:lnSpc>
                <a:spcPct val="80000"/>
              </a:lnSpc>
            </a:pPr>
            <a:r>
              <a:rPr lang="en-GB" sz="2000" smtClean="0"/>
              <a:t>Building decisions to implement Value Improving Proposals</a:t>
            </a:r>
          </a:p>
          <a:p>
            <a:pPr lvl="1">
              <a:lnSpc>
                <a:spcPct val="80000"/>
              </a:lnSpc>
            </a:pPr>
            <a:r>
              <a:rPr lang="en-GB" sz="2000" smtClean="0"/>
              <a:t>Implementing VIPs and realising benefits</a:t>
            </a:r>
            <a:br>
              <a:rPr lang="en-GB" sz="2000" smtClean="0"/>
            </a:br>
            <a:r>
              <a:rPr lang="en-GB" sz="2000" smtClean="0"/>
              <a:t/>
            </a:r>
            <a:br>
              <a:rPr lang="en-GB" sz="2000" smtClean="0"/>
            </a:br>
            <a:r>
              <a:rPr lang="en-GB" sz="2000" smtClean="0"/>
              <a:t/>
            </a:r>
            <a:br>
              <a:rPr lang="en-GB" sz="2000" smtClean="0"/>
            </a:br>
            <a:r>
              <a:rPr lang="en-GB" sz="2000" smtClean="0"/>
              <a:t/>
            </a:r>
            <a:br>
              <a:rPr lang="en-GB" sz="2000" smtClean="0"/>
            </a:br>
            <a:r>
              <a:rPr lang="en-GB" sz="2000" smtClean="0"/>
              <a:t/>
            </a:r>
            <a:br>
              <a:rPr lang="en-GB" sz="2000" smtClean="0"/>
            </a:br>
            <a:endParaRPr lang="en-GB" sz="2000" smtClean="0"/>
          </a:p>
          <a:p>
            <a:pPr>
              <a:lnSpc>
                <a:spcPct val="80000"/>
              </a:lnSpc>
              <a:buFont typeface="Arial" charset="0"/>
              <a:buNone/>
            </a:pPr>
            <a:endParaRPr lang="en-GB" sz="1600" smtClean="0"/>
          </a:p>
          <a:p>
            <a:pPr algn="ctr">
              <a:lnSpc>
                <a:spcPct val="80000"/>
              </a:lnSpc>
              <a:buFont typeface="Arial" charset="0"/>
              <a:buNone/>
            </a:pPr>
            <a:r>
              <a:rPr lang="en-GB" sz="1600" smtClean="0"/>
              <a:t>Linked to descriptions of these and other techniques may be found at the TSO On Line Repository for MoV  at: </a:t>
            </a:r>
            <a:br>
              <a:rPr lang="en-GB" sz="1600" smtClean="0"/>
            </a:br>
            <a:r>
              <a:rPr lang="en-GB" sz="1600" smtClean="0"/>
              <a:t/>
            </a:r>
            <a:br>
              <a:rPr lang="en-GB" sz="1600" smtClean="0"/>
            </a:br>
            <a:r>
              <a:rPr lang="en-GB" sz="1600" smtClean="0"/>
              <a:t>http://www.best-managementpractice.com</a:t>
            </a:r>
          </a:p>
          <a:p>
            <a:pPr>
              <a:lnSpc>
                <a:spcPct val="80000"/>
              </a:lnSpc>
            </a:pPr>
            <a:endParaRPr lang="en-GB" sz="1600" smtClean="0"/>
          </a:p>
        </p:txBody>
      </p:sp>
      <p:sp>
        <p:nvSpPr>
          <p:cNvPr id="6"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6"/>
          <p:cNvSpPr>
            <a:spLocks noGrp="1" noChangeArrowheads="1"/>
          </p:cNvSpPr>
          <p:nvPr>
            <p:ph type="sldNum" sz="quarter" idx="12"/>
          </p:nvPr>
        </p:nvSpPr>
        <p:spPr>
          <a:noFill/>
        </p:spPr>
        <p:txBody>
          <a:bodyPr/>
          <a:lstStyle/>
          <a:p>
            <a:fld id="{8175EEC5-4342-4547-95B9-DAFBEF70D56F}" type="slidenum">
              <a:rPr lang="en-GB" smtClean="0"/>
              <a:pPr/>
              <a:t>22</a:t>
            </a:fld>
            <a:endParaRPr lang="en-GB" smtClean="0"/>
          </a:p>
        </p:txBody>
      </p:sp>
      <p:sp>
        <p:nvSpPr>
          <p:cNvPr id="70658" name="Rectangle 4"/>
          <p:cNvSpPr>
            <a:spLocks noGrp="1" noChangeArrowheads="1"/>
          </p:cNvSpPr>
          <p:nvPr>
            <p:ph type="title"/>
          </p:nvPr>
        </p:nvSpPr>
        <p:spPr/>
        <p:txBody>
          <a:bodyPr/>
          <a:lstStyle/>
          <a:p>
            <a:r>
              <a:rPr lang="en-GB" smtClean="0"/>
              <a:t>Approach to implementation</a:t>
            </a:r>
          </a:p>
        </p:txBody>
      </p:sp>
      <p:pic>
        <p:nvPicPr>
          <p:cNvPr id="70659" name="Picture 5"/>
          <p:cNvPicPr>
            <a:picLocks noChangeAspect="1" noChangeArrowheads="1"/>
          </p:cNvPicPr>
          <p:nvPr/>
        </p:nvPicPr>
        <p:blipFill>
          <a:blip r:embed="rId3"/>
          <a:srcRect/>
          <a:stretch>
            <a:fillRect/>
          </a:stretch>
        </p:blipFill>
        <p:spPr bwMode="auto">
          <a:xfrm>
            <a:off x="152400" y="3365500"/>
            <a:ext cx="8667750" cy="2151063"/>
          </a:xfrm>
          <a:prstGeom prst="rect">
            <a:avLst/>
          </a:prstGeom>
          <a:noFill/>
          <a:ln w="9525">
            <a:noFill/>
            <a:miter lim="800000"/>
            <a:headEnd/>
            <a:tailEnd/>
          </a:ln>
        </p:spPr>
      </p:pic>
      <p:sp>
        <p:nvSpPr>
          <p:cNvPr id="70661" name="Rectangle 3"/>
          <p:cNvSpPr>
            <a:spLocks noChangeArrowheads="1"/>
          </p:cNvSpPr>
          <p:nvPr/>
        </p:nvSpPr>
        <p:spPr bwMode="auto">
          <a:xfrm>
            <a:off x="457200" y="1557338"/>
            <a:ext cx="8229600" cy="792162"/>
          </a:xfrm>
          <a:prstGeom prst="rect">
            <a:avLst/>
          </a:prstGeom>
          <a:noFill/>
          <a:ln w="9525">
            <a:noFill/>
            <a:miter lim="800000"/>
            <a:headEnd/>
            <a:tailEnd/>
          </a:ln>
        </p:spPr>
        <p:txBody>
          <a:bodyPr/>
          <a:lstStyle/>
          <a:p>
            <a:pPr marL="342900" indent="-342900" algn="ctr" eaLnBrk="0" hangingPunct="0">
              <a:spcBef>
                <a:spcPct val="20000"/>
              </a:spcBef>
              <a:buClr>
                <a:srgbClr val="8685A5"/>
              </a:buClr>
              <a:buFont typeface="Arial" charset="0"/>
              <a:buNone/>
            </a:pPr>
            <a:r>
              <a:rPr lang="en-GB" sz="2400"/>
              <a:t>Explains the purpose of following the processes</a:t>
            </a:r>
          </a:p>
          <a:p>
            <a:pPr marL="342900" indent="-342900" algn="ctr" eaLnBrk="0" hangingPunct="0">
              <a:spcBef>
                <a:spcPct val="20000"/>
              </a:spcBef>
              <a:buClr>
                <a:srgbClr val="8685A5"/>
              </a:buClr>
              <a:buFont typeface="Arial" charset="0"/>
              <a:buNone/>
            </a:pPr>
            <a:r>
              <a:rPr lang="en-GB" sz="2400"/>
              <a:t>Sets out a generic approach around which to structure a MoV Study</a:t>
            </a:r>
          </a:p>
        </p:txBody>
      </p:sp>
      <p:sp>
        <p:nvSpPr>
          <p:cNvPr id="7"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6"/>
          <p:cNvSpPr>
            <a:spLocks noGrp="1" noChangeArrowheads="1"/>
          </p:cNvSpPr>
          <p:nvPr>
            <p:ph type="sldNum" sz="quarter" idx="12"/>
          </p:nvPr>
        </p:nvSpPr>
        <p:spPr>
          <a:noFill/>
        </p:spPr>
        <p:txBody>
          <a:bodyPr/>
          <a:lstStyle/>
          <a:p>
            <a:fld id="{A349B6E6-DACF-4DA6-9128-426447A8547C}" type="slidenum">
              <a:rPr lang="en-GB" smtClean="0"/>
              <a:pPr/>
              <a:t>23</a:t>
            </a:fld>
            <a:endParaRPr lang="en-GB" smtClean="0"/>
          </a:p>
        </p:txBody>
      </p:sp>
      <p:sp>
        <p:nvSpPr>
          <p:cNvPr id="72706" name="Rectangle 4"/>
          <p:cNvSpPr>
            <a:spLocks noGrp="1" noChangeArrowheads="1"/>
          </p:cNvSpPr>
          <p:nvPr>
            <p:ph type="title"/>
          </p:nvPr>
        </p:nvSpPr>
        <p:spPr>
          <a:xfrm>
            <a:off x="827088" y="1125538"/>
            <a:ext cx="7921625" cy="935037"/>
          </a:xfrm>
        </p:spPr>
        <p:txBody>
          <a:bodyPr/>
          <a:lstStyle/>
          <a:p>
            <a:pPr algn="ctr"/>
            <a:r>
              <a:rPr lang="en-GB" smtClean="0"/>
              <a:t>Possible relationship between Project management</a:t>
            </a:r>
            <a:br>
              <a:rPr lang="en-GB" smtClean="0"/>
            </a:br>
            <a:r>
              <a:rPr lang="en-GB" smtClean="0"/>
              <a:t>and an Organization’s management</a:t>
            </a:r>
          </a:p>
        </p:txBody>
      </p:sp>
      <p:pic>
        <p:nvPicPr>
          <p:cNvPr id="72707" name="Picture 5"/>
          <p:cNvPicPr>
            <a:picLocks noChangeAspect="1" noChangeArrowheads="1"/>
          </p:cNvPicPr>
          <p:nvPr/>
        </p:nvPicPr>
        <p:blipFill>
          <a:blip r:embed="rId3"/>
          <a:srcRect/>
          <a:stretch>
            <a:fillRect/>
          </a:stretch>
        </p:blipFill>
        <p:spPr bwMode="auto">
          <a:xfrm>
            <a:off x="1619250" y="2457450"/>
            <a:ext cx="5832475" cy="3779838"/>
          </a:xfrm>
          <a:prstGeom prst="rect">
            <a:avLst/>
          </a:prstGeom>
          <a:noFill/>
          <a:ln w="9525">
            <a:noFill/>
            <a:miter lim="800000"/>
            <a:headEnd/>
            <a:tailEnd/>
          </a:ln>
        </p:spPr>
      </p:pic>
      <p:sp>
        <p:nvSpPr>
          <p:cNvPr id="72709" name="Rectangle 4"/>
          <p:cNvSpPr>
            <a:spLocks noChangeArrowheads="1"/>
          </p:cNvSpPr>
          <p:nvPr/>
        </p:nvSpPr>
        <p:spPr bwMode="auto">
          <a:xfrm>
            <a:off x="3059113" y="404813"/>
            <a:ext cx="5627687" cy="503237"/>
          </a:xfrm>
          <a:prstGeom prst="rect">
            <a:avLst/>
          </a:prstGeom>
          <a:noFill/>
          <a:ln w="9525">
            <a:noFill/>
            <a:miter lim="800000"/>
            <a:headEnd/>
            <a:tailEnd/>
          </a:ln>
        </p:spPr>
        <p:txBody>
          <a:bodyPr/>
          <a:lstStyle/>
          <a:p>
            <a:pPr eaLnBrk="0" hangingPunct="0"/>
            <a:r>
              <a:rPr lang="en-GB" sz="2400">
                <a:solidFill>
                  <a:schemeClr val="tx2"/>
                </a:solidFill>
              </a:rPr>
              <a:t>Relationships</a:t>
            </a:r>
          </a:p>
        </p:txBody>
      </p:sp>
      <p:sp>
        <p:nvSpPr>
          <p:cNvPr id="7"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6"/>
          <p:cNvSpPr>
            <a:spLocks noGrp="1" noChangeArrowheads="1"/>
          </p:cNvSpPr>
          <p:nvPr>
            <p:ph type="sldNum" sz="quarter" idx="12"/>
          </p:nvPr>
        </p:nvSpPr>
        <p:spPr>
          <a:noFill/>
        </p:spPr>
        <p:txBody>
          <a:bodyPr/>
          <a:lstStyle/>
          <a:p>
            <a:fld id="{EF79D298-51A6-494D-B971-A5E19DB602E8}" type="slidenum">
              <a:rPr lang="en-GB" smtClean="0"/>
              <a:pPr/>
              <a:t>24</a:t>
            </a:fld>
            <a:endParaRPr lang="en-GB" smtClean="0"/>
          </a:p>
        </p:txBody>
      </p:sp>
      <p:sp>
        <p:nvSpPr>
          <p:cNvPr id="74754" name="Rectangle 4"/>
          <p:cNvSpPr>
            <a:spLocks noGrp="1" noChangeArrowheads="1"/>
          </p:cNvSpPr>
          <p:nvPr>
            <p:ph type="title"/>
          </p:nvPr>
        </p:nvSpPr>
        <p:spPr/>
        <p:txBody>
          <a:bodyPr/>
          <a:lstStyle/>
          <a:p>
            <a:r>
              <a:rPr lang="en-GB" smtClean="0"/>
              <a:t>Interacting with the environment</a:t>
            </a:r>
          </a:p>
        </p:txBody>
      </p:sp>
      <p:pic>
        <p:nvPicPr>
          <p:cNvPr id="74755" name="Picture 5"/>
          <p:cNvPicPr>
            <a:picLocks noChangeAspect="1" noChangeArrowheads="1"/>
          </p:cNvPicPr>
          <p:nvPr/>
        </p:nvPicPr>
        <p:blipFill>
          <a:blip r:embed="rId3"/>
          <a:srcRect/>
          <a:stretch>
            <a:fillRect/>
          </a:stretch>
        </p:blipFill>
        <p:spPr bwMode="auto">
          <a:xfrm>
            <a:off x="419100" y="981075"/>
            <a:ext cx="8040688" cy="5256213"/>
          </a:xfrm>
          <a:prstGeom prst="rect">
            <a:avLst/>
          </a:prstGeom>
          <a:noFill/>
          <a:ln w="9525">
            <a:noFill/>
            <a:miter lim="800000"/>
            <a:headEnd/>
            <a:tailEnd/>
          </a:ln>
        </p:spPr>
      </p:pic>
      <p:sp>
        <p:nvSpPr>
          <p:cNvPr id="6"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6"/>
          <p:cNvSpPr>
            <a:spLocks noGrp="1" noChangeArrowheads="1"/>
          </p:cNvSpPr>
          <p:nvPr>
            <p:ph type="sldNum" sz="quarter" idx="12"/>
          </p:nvPr>
        </p:nvSpPr>
        <p:spPr>
          <a:noFill/>
        </p:spPr>
        <p:txBody>
          <a:bodyPr/>
          <a:lstStyle/>
          <a:p>
            <a:fld id="{4EEBE599-E406-4E71-8CAF-859EFEE19F14}" type="slidenum">
              <a:rPr lang="en-GB" smtClean="0"/>
              <a:pPr/>
              <a:t>25</a:t>
            </a:fld>
            <a:endParaRPr lang="en-GB" smtClean="0"/>
          </a:p>
        </p:txBody>
      </p:sp>
      <p:sp>
        <p:nvSpPr>
          <p:cNvPr id="76802" name="Rectangle 4"/>
          <p:cNvSpPr>
            <a:spLocks noGrp="1" noChangeArrowheads="1"/>
          </p:cNvSpPr>
          <p:nvPr>
            <p:ph type="title"/>
          </p:nvPr>
        </p:nvSpPr>
        <p:spPr/>
        <p:txBody>
          <a:bodyPr/>
          <a:lstStyle/>
          <a:p>
            <a:r>
              <a:rPr lang="en-GB" smtClean="0"/>
              <a:t>Embedding into an organization</a:t>
            </a:r>
          </a:p>
        </p:txBody>
      </p:sp>
      <p:pic>
        <p:nvPicPr>
          <p:cNvPr id="76803" name="Picture 5"/>
          <p:cNvPicPr>
            <a:picLocks noChangeAspect="1" noChangeArrowheads="1"/>
          </p:cNvPicPr>
          <p:nvPr/>
        </p:nvPicPr>
        <p:blipFill>
          <a:blip r:embed="rId3"/>
          <a:srcRect/>
          <a:stretch>
            <a:fillRect/>
          </a:stretch>
        </p:blipFill>
        <p:spPr bwMode="auto">
          <a:xfrm>
            <a:off x="977900" y="2449513"/>
            <a:ext cx="7123113" cy="3716337"/>
          </a:xfrm>
          <a:prstGeom prst="rect">
            <a:avLst/>
          </a:prstGeom>
          <a:noFill/>
          <a:ln w="9525">
            <a:noFill/>
            <a:miter lim="800000"/>
            <a:headEnd/>
            <a:tailEnd/>
          </a:ln>
        </p:spPr>
      </p:pic>
      <p:sp>
        <p:nvSpPr>
          <p:cNvPr id="76804" name="Text Box 6"/>
          <p:cNvSpPr txBox="1">
            <a:spLocks noChangeArrowheads="1"/>
          </p:cNvSpPr>
          <p:nvPr/>
        </p:nvSpPr>
        <p:spPr bwMode="auto">
          <a:xfrm>
            <a:off x="250825" y="1196975"/>
            <a:ext cx="8713788" cy="1004888"/>
          </a:xfrm>
          <a:prstGeom prst="rect">
            <a:avLst/>
          </a:prstGeom>
          <a:noFill/>
          <a:ln w="9525">
            <a:noFill/>
            <a:miter lim="800000"/>
            <a:headEnd/>
            <a:tailEnd/>
          </a:ln>
        </p:spPr>
        <p:txBody>
          <a:bodyPr>
            <a:spAutoFit/>
          </a:bodyPr>
          <a:lstStyle/>
          <a:p>
            <a:pPr algn="ctr">
              <a:spcBef>
                <a:spcPct val="50000"/>
              </a:spcBef>
            </a:pPr>
            <a:r>
              <a:rPr lang="en-GB" sz="2400"/>
              <a:t>Possible Organizational management structure</a:t>
            </a:r>
          </a:p>
          <a:p>
            <a:pPr algn="ctr">
              <a:spcBef>
                <a:spcPct val="50000"/>
              </a:spcBef>
            </a:pPr>
            <a:r>
              <a:rPr lang="en-GB" sz="2400"/>
              <a:t>Must be proportionate to the need</a:t>
            </a:r>
          </a:p>
        </p:txBody>
      </p:sp>
      <p:sp>
        <p:nvSpPr>
          <p:cNvPr id="8"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a:spLocks noGrp="1" noChangeArrowheads="1"/>
          </p:cNvSpPr>
          <p:nvPr>
            <p:ph type="sldNum" sz="quarter" idx="12"/>
          </p:nvPr>
        </p:nvSpPr>
        <p:spPr>
          <a:noFill/>
        </p:spPr>
        <p:txBody>
          <a:bodyPr/>
          <a:lstStyle/>
          <a:p>
            <a:fld id="{F23D3613-ADF5-4B70-8D3B-6D4B1A2331F9}" type="slidenum">
              <a:rPr lang="en-GB" smtClean="0"/>
              <a:pPr/>
              <a:t>26</a:t>
            </a:fld>
            <a:endParaRPr lang="en-GB" smtClean="0"/>
          </a:p>
        </p:txBody>
      </p:sp>
      <p:sp>
        <p:nvSpPr>
          <p:cNvPr id="78850" name="Rectangle 4"/>
          <p:cNvSpPr>
            <a:spLocks noGrp="1" noChangeArrowheads="1"/>
          </p:cNvSpPr>
          <p:nvPr>
            <p:ph type="title"/>
          </p:nvPr>
        </p:nvSpPr>
        <p:spPr/>
        <p:txBody>
          <a:bodyPr/>
          <a:lstStyle/>
          <a:p>
            <a:r>
              <a:rPr lang="en-GB" smtClean="0"/>
              <a:t>Appendices</a:t>
            </a:r>
          </a:p>
        </p:txBody>
      </p:sp>
      <p:pic>
        <p:nvPicPr>
          <p:cNvPr id="78851" name="Picture 5"/>
          <p:cNvPicPr>
            <a:picLocks noChangeAspect="1" noChangeArrowheads="1"/>
          </p:cNvPicPr>
          <p:nvPr/>
        </p:nvPicPr>
        <p:blipFill>
          <a:blip r:embed="rId3"/>
          <a:srcRect/>
          <a:stretch>
            <a:fillRect/>
          </a:stretch>
        </p:blipFill>
        <p:spPr bwMode="auto">
          <a:xfrm>
            <a:off x="611188" y="1196975"/>
            <a:ext cx="2208212" cy="2857500"/>
          </a:xfrm>
          <a:prstGeom prst="rect">
            <a:avLst/>
          </a:prstGeom>
          <a:noFill/>
          <a:ln w="9525">
            <a:noFill/>
            <a:miter lim="800000"/>
            <a:headEnd/>
            <a:tailEnd/>
          </a:ln>
        </p:spPr>
      </p:pic>
      <p:pic>
        <p:nvPicPr>
          <p:cNvPr id="78852" name="Picture 6"/>
          <p:cNvPicPr>
            <a:picLocks noChangeAspect="1" noChangeArrowheads="1"/>
          </p:cNvPicPr>
          <p:nvPr/>
        </p:nvPicPr>
        <p:blipFill>
          <a:blip r:embed="rId4"/>
          <a:srcRect/>
          <a:stretch>
            <a:fillRect/>
          </a:stretch>
        </p:blipFill>
        <p:spPr bwMode="auto">
          <a:xfrm>
            <a:off x="2627313" y="2132013"/>
            <a:ext cx="2189162" cy="2862262"/>
          </a:xfrm>
          <a:prstGeom prst="rect">
            <a:avLst/>
          </a:prstGeom>
          <a:noFill/>
          <a:ln w="9525">
            <a:noFill/>
            <a:miter lim="800000"/>
            <a:headEnd/>
            <a:tailEnd/>
          </a:ln>
        </p:spPr>
      </p:pic>
      <p:pic>
        <p:nvPicPr>
          <p:cNvPr id="78853" name="Picture 7"/>
          <p:cNvPicPr>
            <a:picLocks noChangeAspect="1" noChangeArrowheads="1"/>
          </p:cNvPicPr>
          <p:nvPr/>
        </p:nvPicPr>
        <p:blipFill>
          <a:blip r:embed="rId5"/>
          <a:srcRect/>
          <a:stretch>
            <a:fillRect/>
          </a:stretch>
        </p:blipFill>
        <p:spPr bwMode="auto">
          <a:xfrm>
            <a:off x="4643438" y="2997200"/>
            <a:ext cx="2174875" cy="2808288"/>
          </a:xfrm>
          <a:prstGeom prst="rect">
            <a:avLst/>
          </a:prstGeom>
          <a:noFill/>
          <a:ln w="9525">
            <a:noFill/>
            <a:miter lim="800000"/>
            <a:headEnd/>
            <a:tailEnd/>
          </a:ln>
        </p:spPr>
      </p:pic>
      <p:pic>
        <p:nvPicPr>
          <p:cNvPr id="78854" name="Picture 8"/>
          <p:cNvPicPr>
            <a:picLocks noChangeAspect="1" noChangeArrowheads="1"/>
          </p:cNvPicPr>
          <p:nvPr/>
        </p:nvPicPr>
        <p:blipFill>
          <a:blip r:embed="rId6"/>
          <a:srcRect/>
          <a:stretch>
            <a:fillRect/>
          </a:stretch>
        </p:blipFill>
        <p:spPr bwMode="auto">
          <a:xfrm>
            <a:off x="6592888" y="3789363"/>
            <a:ext cx="2155825" cy="2808287"/>
          </a:xfrm>
          <a:prstGeom prst="rect">
            <a:avLst/>
          </a:prstGeom>
          <a:noFill/>
          <a:ln w="9525">
            <a:noFill/>
            <a:miter lim="800000"/>
            <a:headEnd/>
            <a:tailEnd/>
          </a:ln>
        </p:spPr>
      </p:pic>
      <p:sp>
        <p:nvSpPr>
          <p:cNvPr id="9"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sldNum" sz="quarter" idx="12"/>
          </p:nvPr>
        </p:nvSpPr>
        <p:spPr>
          <a:noFill/>
        </p:spPr>
        <p:txBody>
          <a:bodyPr/>
          <a:lstStyle/>
          <a:p>
            <a:fld id="{2594ECA5-794D-4BF3-858C-A9A25151F984}" type="slidenum">
              <a:rPr lang="en-GB" smtClean="0"/>
              <a:pPr/>
              <a:t>27</a:t>
            </a:fld>
            <a:endParaRPr lang="en-GB" smtClean="0"/>
          </a:p>
        </p:txBody>
      </p:sp>
      <p:sp>
        <p:nvSpPr>
          <p:cNvPr id="80898" name="Rectangle 2"/>
          <p:cNvSpPr>
            <a:spLocks noGrp="1" noChangeArrowheads="1"/>
          </p:cNvSpPr>
          <p:nvPr>
            <p:ph type="title"/>
          </p:nvPr>
        </p:nvSpPr>
        <p:spPr/>
        <p:txBody>
          <a:bodyPr/>
          <a:lstStyle/>
          <a:p>
            <a:r>
              <a:rPr lang="en-GB" smtClean="0"/>
              <a:t>Executive Guide to Value Management</a:t>
            </a:r>
          </a:p>
        </p:txBody>
      </p:sp>
      <p:pic>
        <p:nvPicPr>
          <p:cNvPr id="80899" name="Picture 4"/>
          <p:cNvPicPr>
            <a:picLocks noChangeAspect="1" noChangeArrowheads="1"/>
          </p:cNvPicPr>
          <p:nvPr/>
        </p:nvPicPr>
        <p:blipFill>
          <a:blip r:embed="rId3"/>
          <a:srcRect/>
          <a:stretch>
            <a:fillRect/>
          </a:stretch>
        </p:blipFill>
        <p:spPr bwMode="auto">
          <a:xfrm>
            <a:off x="2925763" y="1647825"/>
            <a:ext cx="3159125" cy="4086225"/>
          </a:xfrm>
          <a:prstGeom prst="rect">
            <a:avLst/>
          </a:prstGeom>
          <a:noFill/>
          <a:ln w="9525">
            <a:noFill/>
            <a:miter lim="800000"/>
            <a:headEnd/>
            <a:tailEnd/>
          </a:ln>
        </p:spPr>
      </p:pic>
      <p:sp>
        <p:nvSpPr>
          <p:cNvPr id="80901" name="Text Box 5"/>
          <p:cNvSpPr txBox="1">
            <a:spLocks noChangeArrowheads="1"/>
          </p:cNvSpPr>
          <p:nvPr/>
        </p:nvSpPr>
        <p:spPr bwMode="auto">
          <a:xfrm>
            <a:off x="611188" y="1196975"/>
            <a:ext cx="8064500" cy="366713"/>
          </a:xfrm>
          <a:prstGeom prst="rect">
            <a:avLst/>
          </a:prstGeom>
          <a:noFill/>
          <a:ln w="9525">
            <a:noFill/>
            <a:miter lim="800000"/>
            <a:headEnd/>
            <a:tailEnd/>
          </a:ln>
        </p:spPr>
        <p:txBody>
          <a:bodyPr>
            <a:spAutoFit/>
          </a:bodyPr>
          <a:lstStyle/>
          <a:p>
            <a:pPr algn="ctr">
              <a:spcBef>
                <a:spcPct val="50000"/>
              </a:spcBef>
            </a:pPr>
            <a:r>
              <a:rPr lang="en-GB"/>
              <a:t>To inspire senior management to adopt and use MoV</a:t>
            </a:r>
          </a:p>
        </p:txBody>
      </p:sp>
      <p:sp>
        <p:nvSpPr>
          <p:cNvPr id="7"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6"/>
          <p:cNvSpPr>
            <a:spLocks noGrp="1" noChangeArrowheads="1"/>
          </p:cNvSpPr>
          <p:nvPr>
            <p:ph type="sldNum" sz="quarter" idx="12"/>
          </p:nvPr>
        </p:nvSpPr>
        <p:spPr>
          <a:noFill/>
        </p:spPr>
        <p:txBody>
          <a:bodyPr/>
          <a:lstStyle/>
          <a:p>
            <a:fld id="{D6DE2B0D-9536-4072-BF25-A61A02DAB5C3}" type="slidenum">
              <a:rPr lang="en-GB" smtClean="0"/>
              <a:pPr/>
              <a:t>28</a:t>
            </a:fld>
            <a:endParaRPr lang="en-GB" smtClean="0"/>
          </a:p>
        </p:txBody>
      </p:sp>
      <p:sp>
        <p:nvSpPr>
          <p:cNvPr id="82946" name="Rectangle 4"/>
          <p:cNvSpPr>
            <a:spLocks noGrp="1" noChangeArrowheads="1"/>
          </p:cNvSpPr>
          <p:nvPr>
            <p:ph type="title"/>
          </p:nvPr>
        </p:nvSpPr>
        <p:spPr/>
        <p:txBody>
          <a:bodyPr/>
          <a:lstStyle/>
          <a:p>
            <a:r>
              <a:rPr lang="en-GB" smtClean="0"/>
              <a:t>Foundation level qualification</a:t>
            </a:r>
          </a:p>
        </p:txBody>
      </p:sp>
      <p:pic>
        <p:nvPicPr>
          <p:cNvPr id="82947" name="Picture 12"/>
          <p:cNvPicPr>
            <a:picLocks noChangeAspect="1" noChangeArrowheads="1"/>
          </p:cNvPicPr>
          <p:nvPr/>
        </p:nvPicPr>
        <p:blipFill>
          <a:blip r:embed="rId3"/>
          <a:srcRect/>
          <a:stretch>
            <a:fillRect/>
          </a:stretch>
        </p:blipFill>
        <p:spPr bwMode="auto">
          <a:xfrm>
            <a:off x="1481138" y="1841500"/>
            <a:ext cx="5611812" cy="4683125"/>
          </a:xfrm>
          <a:prstGeom prst="rect">
            <a:avLst/>
          </a:prstGeom>
          <a:noFill/>
          <a:ln w="9525">
            <a:noFill/>
            <a:miter lim="800000"/>
            <a:headEnd/>
            <a:tailEnd/>
          </a:ln>
        </p:spPr>
      </p:pic>
      <p:sp>
        <p:nvSpPr>
          <p:cNvPr id="82949" name="Rectangle 4"/>
          <p:cNvSpPr>
            <a:spLocks noChangeArrowheads="1"/>
          </p:cNvSpPr>
          <p:nvPr/>
        </p:nvSpPr>
        <p:spPr bwMode="auto">
          <a:xfrm>
            <a:off x="1619250" y="5661025"/>
            <a:ext cx="5627688" cy="503238"/>
          </a:xfrm>
          <a:prstGeom prst="rect">
            <a:avLst/>
          </a:prstGeom>
          <a:noFill/>
          <a:ln w="9525">
            <a:noFill/>
            <a:miter lim="800000"/>
            <a:headEnd/>
            <a:tailEnd/>
          </a:ln>
        </p:spPr>
        <p:txBody>
          <a:bodyPr/>
          <a:lstStyle/>
          <a:p>
            <a:pPr algn="ctr" eaLnBrk="0" hangingPunct="0"/>
            <a:r>
              <a:rPr lang="en-GB" sz="2400">
                <a:solidFill>
                  <a:schemeClr val="tx2"/>
                </a:solidFill>
              </a:rPr>
              <a:t>Available to ATOs from today</a:t>
            </a:r>
          </a:p>
        </p:txBody>
      </p:sp>
      <p:sp>
        <p:nvSpPr>
          <p:cNvPr id="7"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6"/>
          <p:cNvSpPr>
            <a:spLocks noGrp="1" noChangeArrowheads="1"/>
          </p:cNvSpPr>
          <p:nvPr>
            <p:ph type="sldNum" sz="quarter" idx="12"/>
          </p:nvPr>
        </p:nvSpPr>
        <p:spPr>
          <a:noFill/>
        </p:spPr>
        <p:txBody>
          <a:bodyPr/>
          <a:lstStyle/>
          <a:p>
            <a:fld id="{F8EDE633-15CE-49EB-BE69-289C1FC6711A}" type="slidenum">
              <a:rPr lang="en-GB" smtClean="0"/>
              <a:pPr/>
              <a:t>29</a:t>
            </a:fld>
            <a:endParaRPr lang="en-GB" smtClean="0"/>
          </a:p>
        </p:txBody>
      </p:sp>
      <p:sp>
        <p:nvSpPr>
          <p:cNvPr id="84994" name="Rectangle 2"/>
          <p:cNvSpPr>
            <a:spLocks noGrp="1" noChangeArrowheads="1"/>
          </p:cNvSpPr>
          <p:nvPr>
            <p:ph type="title"/>
          </p:nvPr>
        </p:nvSpPr>
        <p:spPr/>
        <p:txBody>
          <a:bodyPr/>
          <a:lstStyle/>
          <a:p>
            <a:r>
              <a:rPr lang="en-GB" smtClean="0"/>
              <a:t>Some challenges ahead</a:t>
            </a:r>
          </a:p>
        </p:txBody>
      </p:sp>
      <p:sp>
        <p:nvSpPr>
          <p:cNvPr id="84995" name="Rectangle 3"/>
          <p:cNvSpPr>
            <a:spLocks noGrp="1" noChangeArrowheads="1"/>
          </p:cNvSpPr>
          <p:nvPr>
            <p:ph type="body" idx="1"/>
          </p:nvPr>
        </p:nvSpPr>
        <p:spPr/>
        <p:txBody>
          <a:bodyPr/>
          <a:lstStyle/>
          <a:p>
            <a:pPr>
              <a:lnSpc>
                <a:spcPct val="150000"/>
              </a:lnSpc>
            </a:pPr>
            <a:r>
              <a:rPr lang="en-GB" smtClean="0"/>
              <a:t>But, when the cancellation of entire programmes is needed, deciding what to cut is often far from scientific</a:t>
            </a:r>
          </a:p>
          <a:p>
            <a:pPr>
              <a:lnSpc>
                <a:spcPct val="150000"/>
              </a:lnSpc>
            </a:pPr>
            <a:r>
              <a:rPr lang="en-GB" smtClean="0"/>
              <a:t>Cutting costs arbitrarily is easy. It is less easy is to cut costs in a way that will safeguard the long term economic recovery </a:t>
            </a:r>
          </a:p>
          <a:p>
            <a:pPr>
              <a:lnSpc>
                <a:spcPct val="150000"/>
              </a:lnSpc>
            </a:pPr>
            <a:r>
              <a:rPr lang="en-GB" smtClean="0"/>
              <a:t>In total, the government is looking for £1.7bn savings from delaying and stopping projects</a:t>
            </a:r>
          </a:p>
          <a:p>
            <a:pPr>
              <a:lnSpc>
                <a:spcPct val="150000"/>
              </a:lnSpc>
            </a:pPr>
            <a:r>
              <a:rPr lang="en-GB" smtClean="0"/>
              <a:t>The toughest public spending cuts in a generation</a:t>
            </a:r>
          </a:p>
          <a:p>
            <a:pPr>
              <a:lnSpc>
                <a:spcPct val="150000"/>
              </a:lnSpc>
            </a:pPr>
            <a:r>
              <a:rPr lang="en-GB" smtClean="0"/>
              <a:t>There is a 30% affordability gap</a:t>
            </a:r>
          </a:p>
          <a:p>
            <a:pPr>
              <a:lnSpc>
                <a:spcPct val="90000"/>
              </a:lnSpc>
            </a:pPr>
            <a:endParaRPr lang="en-GB" sz="1600" smtClean="0"/>
          </a:p>
        </p:txBody>
      </p:sp>
      <p:sp>
        <p:nvSpPr>
          <p:cNvPr id="6"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6"/>
          <p:cNvSpPr>
            <a:spLocks noGrp="1" noChangeArrowheads="1"/>
          </p:cNvSpPr>
          <p:nvPr>
            <p:ph type="sldNum" sz="quarter" idx="12"/>
          </p:nvPr>
        </p:nvSpPr>
        <p:spPr>
          <a:noFill/>
        </p:spPr>
        <p:txBody>
          <a:bodyPr/>
          <a:lstStyle/>
          <a:p>
            <a:fld id="{1EC58297-7FB6-4FBE-B63D-A36520B27B17}" type="slidenum">
              <a:rPr lang="en-GB" smtClean="0"/>
              <a:pPr/>
              <a:t>3</a:t>
            </a:fld>
            <a:endParaRPr lang="en-GB" smtClean="0"/>
          </a:p>
        </p:txBody>
      </p:sp>
      <p:sp>
        <p:nvSpPr>
          <p:cNvPr id="31746" name="Title 1"/>
          <p:cNvSpPr>
            <a:spLocks noGrp="1"/>
          </p:cNvSpPr>
          <p:nvPr>
            <p:ph type="title"/>
          </p:nvPr>
        </p:nvSpPr>
        <p:spPr/>
        <p:txBody>
          <a:bodyPr/>
          <a:lstStyle/>
          <a:p>
            <a:r>
              <a:rPr lang="en-GB" sz="3600" smtClean="0"/>
              <a:t>Introduction</a:t>
            </a:r>
          </a:p>
        </p:txBody>
      </p:sp>
      <p:sp>
        <p:nvSpPr>
          <p:cNvPr id="31747" name="Content Placeholder 2"/>
          <p:cNvSpPr>
            <a:spLocks noGrp="1"/>
          </p:cNvSpPr>
          <p:nvPr>
            <p:ph idx="1"/>
          </p:nvPr>
        </p:nvSpPr>
        <p:spPr>
          <a:xfrm>
            <a:off x="1763713" y="2492375"/>
            <a:ext cx="5554662" cy="2089150"/>
          </a:xfrm>
        </p:spPr>
        <p:txBody>
          <a:bodyPr/>
          <a:lstStyle/>
          <a:p>
            <a:pPr indent="0">
              <a:buFont typeface="Arial" charset="0"/>
              <a:buNone/>
            </a:pPr>
            <a:r>
              <a:rPr lang="en-GB" sz="3600" smtClean="0"/>
              <a:t>David Pitchford </a:t>
            </a:r>
          </a:p>
          <a:p>
            <a:pPr indent="0">
              <a:buFont typeface="Arial" charset="0"/>
              <a:buNone/>
            </a:pPr>
            <a:r>
              <a:rPr lang="en-GB" sz="3200" smtClean="0"/>
              <a:t/>
            </a:r>
            <a:br>
              <a:rPr lang="en-GB" sz="3200" smtClean="0"/>
            </a:br>
            <a:r>
              <a:rPr lang="en-GB" sz="2800" smtClean="0"/>
              <a:t>Executive Director</a:t>
            </a:r>
            <a:br>
              <a:rPr lang="en-GB" sz="2800" smtClean="0"/>
            </a:br>
            <a:r>
              <a:rPr lang="en-GB" sz="2800" smtClean="0"/>
              <a:t>Major Projects Directorate</a:t>
            </a:r>
            <a:br>
              <a:rPr lang="en-GB" sz="2800" smtClean="0"/>
            </a:br>
            <a:r>
              <a:rPr lang="en-GB" sz="2800" smtClean="0"/>
              <a:t>Cabinet Office</a:t>
            </a:r>
          </a:p>
          <a:p>
            <a:pPr indent="0">
              <a:buFont typeface="Arial" charset="0"/>
              <a:buNone/>
            </a:pPr>
            <a:endParaRPr lang="en-GB" smtClean="0"/>
          </a:p>
        </p:txBody>
      </p:sp>
      <p:sp>
        <p:nvSpPr>
          <p:cNvPr id="6"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6"/>
          <p:cNvSpPr>
            <a:spLocks noGrp="1" noChangeArrowheads="1"/>
          </p:cNvSpPr>
          <p:nvPr>
            <p:ph type="sldNum" sz="quarter" idx="12"/>
          </p:nvPr>
        </p:nvSpPr>
        <p:spPr>
          <a:noFill/>
        </p:spPr>
        <p:txBody>
          <a:bodyPr/>
          <a:lstStyle/>
          <a:p>
            <a:fld id="{8E5E6BF2-E7DB-4A59-8284-82928AFDAA57}" type="slidenum">
              <a:rPr lang="en-GB" smtClean="0"/>
              <a:pPr/>
              <a:t>30</a:t>
            </a:fld>
            <a:endParaRPr lang="en-GB" smtClean="0"/>
          </a:p>
        </p:txBody>
      </p:sp>
      <p:sp>
        <p:nvSpPr>
          <p:cNvPr id="87042" name="Rectangle 2"/>
          <p:cNvSpPr>
            <a:spLocks noGrp="1" noChangeArrowheads="1"/>
          </p:cNvSpPr>
          <p:nvPr>
            <p:ph type="title"/>
          </p:nvPr>
        </p:nvSpPr>
        <p:spPr>
          <a:xfrm>
            <a:off x="2555875" y="404813"/>
            <a:ext cx="6130925" cy="503237"/>
          </a:xfrm>
        </p:spPr>
        <p:txBody>
          <a:bodyPr/>
          <a:lstStyle/>
          <a:p>
            <a:r>
              <a:rPr lang="en-GB" smtClean="0"/>
              <a:t>…and some successes in the past</a:t>
            </a:r>
          </a:p>
        </p:txBody>
      </p:sp>
      <p:sp>
        <p:nvSpPr>
          <p:cNvPr id="87043" name="Rectangle 3"/>
          <p:cNvSpPr>
            <a:spLocks noGrp="1" noChangeArrowheads="1"/>
          </p:cNvSpPr>
          <p:nvPr>
            <p:ph type="body" idx="1"/>
          </p:nvPr>
        </p:nvSpPr>
        <p:spPr/>
        <p:txBody>
          <a:bodyPr/>
          <a:lstStyle/>
          <a:p>
            <a:r>
              <a:rPr lang="en-GB" smtClean="0"/>
              <a:t>A study into the development of an international-class sports stadium involved a team of about 20 people for a month …. The overall reduction in costs in the accepted value-improving proposals was US$200 m, representing a return on the total cost of the study of 333:1.</a:t>
            </a:r>
          </a:p>
          <a:p>
            <a:endParaRPr lang="en-GB" smtClean="0"/>
          </a:p>
          <a:p>
            <a:r>
              <a:rPr lang="en-GB" smtClean="0"/>
              <a:t>Value Management helped a hospital to recognize that its pharmacy’s function was not so much ‘dispensing drugs’ as ‘managing medication’. This was relevant to the whole hospital, not only the pharmacy. Whereas the pharmacy cost around £2 m per year to run, it influenced broader hospital costs of around £19 m, enabling far greater savings.</a:t>
            </a:r>
          </a:p>
          <a:p>
            <a:endParaRPr lang="en-GB" smtClean="0"/>
          </a:p>
          <a:p>
            <a:r>
              <a:rPr lang="en-GB" smtClean="0"/>
              <a:t>And many more in the guide...</a:t>
            </a:r>
          </a:p>
        </p:txBody>
      </p:sp>
      <p:sp>
        <p:nvSpPr>
          <p:cNvPr id="6"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6"/>
          <p:cNvSpPr>
            <a:spLocks noGrp="1" noChangeArrowheads="1"/>
          </p:cNvSpPr>
          <p:nvPr>
            <p:ph type="sldNum" sz="quarter" idx="12"/>
          </p:nvPr>
        </p:nvSpPr>
        <p:spPr>
          <a:noFill/>
        </p:spPr>
        <p:txBody>
          <a:bodyPr/>
          <a:lstStyle/>
          <a:p>
            <a:fld id="{913D8BE8-24E1-46D2-8C85-0253FE3C0CAB}" type="slidenum">
              <a:rPr lang="en-GB" smtClean="0"/>
              <a:pPr/>
              <a:t>31</a:t>
            </a:fld>
            <a:endParaRPr lang="en-GB" smtClean="0"/>
          </a:p>
        </p:txBody>
      </p:sp>
      <p:sp>
        <p:nvSpPr>
          <p:cNvPr id="89090" name="Rectangle 2"/>
          <p:cNvSpPr>
            <a:spLocks noGrp="1" noChangeArrowheads="1"/>
          </p:cNvSpPr>
          <p:nvPr>
            <p:ph type="title"/>
          </p:nvPr>
        </p:nvSpPr>
        <p:spPr/>
        <p:txBody>
          <a:bodyPr/>
          <a:lstStyle/>
          <a:p>
            <a:r>
              <a:rPr lang="en-GB" smtClean="0"/>
              <a:t>Conclusion</a:t>
            </a:r>
          </a:p>
        </p:txBody>
      </p:sp>
      <p:sp>
        <p:nvSpPr>
          <p:cNvPr id="89091" name="Rectangle 3"/>
          <p:cNvSpPr>
            <a:spLocks noGrp="1" noChangeArrowheads="1"/>
          </p:cNvSpPr>
          <p:nvPr>
            <p:ph type="body" idx="1"/>
          </p:nvPr>
        </p:nvSpPr>
        <p:spPr/>
        <p:txBody>
          <a:bodyPr/>
          <a:lstStyle/>
          <a:p>
            <a:pPr algn="ctr"/>
            <a:endParaRPr lang="en-GB" smtClean="0"/>
          </a:p>
          <a:p>
            <a:pPr algn="ctr">
              <a:buFont typeface="Arial" charset="0"/>
              <a:buNone/>
            </a:pPr>
            <a:r>
              <a:rPr lang="en-GB" sz="2800" b="1" i="1" smtClean="0"/>
              <a:t>In short, MoV provides a unique, proven and economical way to maximise value for organisations across portfolios, programmes, projects and operations</a:t>
            </a:r>
            <a:endParaRPr lang="en-GB" sz="1600" smtClean="0">
              <a:solidFill>
                <a:srgbClr val="000099"/>
              </a:solidFill>
            </a:endParaRPr>
          </a:p>
          <a:p>
            <a:pPr lvl="1" algn="ctr"/>
            <a:endParaRPr lang="en-GB" smtClean="0"/>
          </a:p>
        </p:txBody>
      </p:sp>
      <p:sp>
        <p:nvSpPr>
          <p:cNvPr id="6"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6"/>
          <p:cNvSpPr>
            <a:spLocks noGrp="1" noChangeArrowheads="1"/>
          </p:cNvSpPr>
          <p:nvPr>
            <p:ph type="sldNum" sz="quarter" idx="12"/>
          </p:nvPr>
        </p:nvSpPr>
        <p:spPr>
          <a:noFill/>
        </p:spPr>
        <p:txBody>
          <a:bodyPr/>
          <a:lstStyle/>
          <a:p>
            <a:fld id="{5702D24F-9C77-4542-A8DC-49486F3BE6FD}" type="slidenum">
              <a:rPr lang="en-GB" smtClean="0"/>
              <a:pPr/>
              <a:t>32</a:t>
            </a:fld>
            <a:endParaRPr lang="en-GB" smtClean="0"/>
          </a:p>
        </p:txBody>
      </p:sp>
      <p:sp>
        <p:nvSpPr>
          <p:cNvPr id="91138" name="Rectangle 2"/>
          <p:cNvSpPr>
            <a:spLocks noGrp="1" noChangeArrowheads="1"/>
          </p:cNvSpPr>
          <p:nvPr>
            <p:ph type="title"/>
          </p:nvPr>
        </p:nvSpPr>
        <p:spPr/>
        <p:txBody>
          <a:bodyPr/>
          <a:lstStyle/>
          <a:p>
            <a:r>
              <a:rPr lang="en-GB" sz="2800" smtClean="0"/>
              <a:t>IVM Perspective</a:t>
            </a:r>
          </a:p>
        </p:txBody>
      </p:sp>
      <p:sp>
        <p:nvSpPr>
          <p:cNvPr id="89090" name="Rectangle 3"/>
          <p:cNvSpPr>
            <a:spLocks noGrp="1" noChangeArrowheads="1"/>
          </p:cNvSpPr>
          <p:nvPr>
            <p:ph type="body" idx="1"/>
          </p:nvPr>
        </p:nvSpPr>
        <p:spPr>
          <a:xfrm>
            <a:off x="2195513" y="2133600"/>
            <a:ext cx="4978400" cy="2913063"/>
          </a:xfrm>
        </p:spPr>
        <p:txBody>
          <a:bodyPr/>
          <a:lstStyle/>
          <a:p>
            <a:pPr>
              <a:buFont typeface="Arial" charset="0"/>
              <a:buNone/>
              <a:defRPr/>
            </a:pPr>
            <a:r>
              <a:rPr lang="en-GB" sz="3600" dirty="0" smtClean="0"/>
              <a:t>Michael Graham</a:t>
            </a:r>
          </a:p>
          <a:p>
            <a:pPr>
              <a:buFont typeface="Arial" charset="0"/>
              <a:buNone/>
              <a:defRPr/>
            </a:pPr>
            <a:endParaRPr lang="en-GB" sz="3600" dirty="0" smtClean="0"/>
          </a:p>
          <a:p>
            <a:pPr indent="0">
              <a:buFont typeface="Arial" charset="0"/>
              <a:buNone/>
              <a:defRPr/>
            </a:pPr>
            <a:r>
              <a:rPr lang="en-GB" sz="2800" dirty="0" smtClean="0"/>
              <a:t>Chair of the Institute of Value Management Certification Board</a:t>
            </a:r>
          </a:p>
        </p:txBody>
      </p:sp>
      <p:sp>
        <p:nvSpPr>
          <p:cNvPr id="6"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6"/>
          <p:cNvSpPr>
            <a:spLocks noGrp="1" noChangeArrowheads="1"/>
          </p:cNvSpPr>
          <p:nvPr>
            <p:ph type="sldNum" sz="quarter" idx="12"/>
          </p:nvPr>
        </p:nvSpPr>
        <p:spPr>
          <a:noFill/>
        </p:spPr>
        <p:txBody>
          <a:bodyPr/>
          <a:lstStyle/>
          <a:p>
            <a:fld id="{1028E4DF-1729-4D78-B65A-E61C45AA0738}" type="slidenum">
              <a:rPr lang="en-GB" smtClean="0"/>
              <a:pPr/>
              <a:t>33</a:t>
            </a:fld>
            <a:endParaRPr lang="en-GB" smtClean="0"/>
          </a:p>
        </p:txBody>
      </p:sp>
      <p:sp>
        <p:nvSpPr>
          <p:cNvPr id="93186" name="Title 3"/>
          <p:cNvSpPr>
            <a:spLocks noGrp="1"/>
          </p:cNvSpPr>
          <p:nvPr>
            <p:ph type="title"/>
          </p:nvPr>
        </p:nvSpPr>
        <p:spPr>
          <a:xfrm>
            <a:off x="684213" y="3141663"/>
            <a:ext cx="7772400" cy="1362075"/>
          </a:xfrm>
        </p:spPr>
        <p:txBody>
          <a:bodyPr/>
          <a:lstStyle/>
          <a:p>
            <a:pPr algn="ctr"/>
            <a:r>
              <a:rPr lang="en-GB" sz="3200" cap="none" smtClean="0"/>
              <a:t>Q&amp;A SESSION</a:t>
            </a:r>
          </a:p>
        </p:txBody>
      </p:sp>
      <p:sp>
        <p:nvSpPr>
          <p:cNvPr id="5"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6"/>
          <p:cNvSpPr>
            <a:spLocks noGrp="1" noChangeArrowheads="1"/>
          </p:cNvSpPr>
          <p:nvPr>
            <p:ph type="sldNum" sz="quarter" idx="12"/>
          </p:nvPr>
        </p:nvSpPr>
        <p:spPr>
          <a:noFill/>
        </p:spPr>
        <p:txBody>
          <a:bodyPr/>
          <a:lstStyle/>
          <a:p>
            <a:fld id="{D973BDC4-01A0-41CB-823A-D7F76427D721}" type="slidenum">
              <a:rPr lang="en-GB" smtClean="0"/>
              <a:pPr/>
              <a:t>34</a:t>
            </a:fld>
            <a:endParaRPr lang="en-GB" smtClean="0"/>
          </a:p>
        </p:txBody>
      </p:sp>
      <p:sp>
        <p:nvSpPr>
          <p:cNvPr id="95234" name="Title 1"/>
          <p:cNvSpPr>
            <a:spLocks noGrp="1"/>
          </p:cNvSpPr>
          <p:nvPr>
            <p:ph type="title"/>
          </p:nvPr>
        </p:nvSpPr>
        <p:spPr>
          <a:xfrm>
            <a:off x="684213" y="3068638"/>
            <a:ext cx="7772400" cy="1362075"/>
          </a:xfrm>
        </p:spPr>
        <p:txBody>
          <a:bodyPr/>
          <a:lstStyle/>
          <a:p>
            <a:pPr algn="ctr"/>
            <a:r>
              <a:rPr lang="en-GB" sz="3200" cap="none" smtClean="0"/>
              <a:t>EXTENDED QUESTION TIME</a:t>
            </a:r>
          </a:p>
        </p:txBody>
      </p:sp>
      <p:sp>
        <p:nvSpPr>
          <p:cNvPr id="5"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6"/>
          <p:cNvSpPr>
            <a:spLocks noGrp="1" noChangeArrowheads="1"/>
          </p:cNvSpPr>
          <p:nvPr>
            <p:ph type="sldNum" sz="quarter" idx="12"/>
          </p:nvPr>
        </p:nvSpPr>
        <p:spPr>
          <a:noFill/>
        </p:spPr>
        <p:txBody>
          <a:bodyPr/>
          <a:lstStyle/>
          <a:p>
            <a:fld id="{8C639E65-DB30-45F5-B08D-F5E2CA497E28}" type="slidenum">
              <a:rPr lang="en-GB" smtClean="0"/>
              <a:pPr/>
              <a:t>4</a:t>
            </a:fld>
            <a:endParaRPr lang="en-GB" smtClean="0"/>
          </a:p>
        </p:txBody>
      </p:sp>
      <p:pic>
        <p:nvPicPr>
          <p:cNvPr id="33794" name="Picture 5"/>
          <p:cNvPicPr>
            <a:picLocks noChangeAspect="1" noChangeArrowheads="1"/>
          </p:cNvPicPr>
          <p:nvPr/>
        </p:nvPicPr>
        <p:blipFill>
          <a:blip r:embed="rId4"/>
          <a:srcRect/>
          <a:stretch>
            <a:fillRect/>
          </a:stretch>
        </p:blipFill>
        <p:spPr bwMode="auto">
          <a:xfrm>
            <a:off x="533400" y="1124669"/>
            <a:ext cx="4183063" cy="5400675"/>
          </a:xfrm>
          <a:prstGeom prst="rect">
            <a:avLst/>
          </a:prstGeom>
          <a:noFill/>
          <a:ln w="9525">
            <a:noFill/>
            <a:miter lim="800000"/>
            <a:headEnd/>
            <a:tailEnd/>
          </a:ln>
        </p:spPr>
      </p:pic>
      <p:sp>
        <p:nvSpPr>
          <p:cNvPr id="33795" name="Title 1"/>
          <p:cNvSpPr>
            <a:spLocks noGrp="1"/>
          </p:cNvSpPr>
          <p:nvPr>
            <p:ph type="ctrTitle" idx="4294967295"/>
          </p:nvPr>
        </p:nvSpPr>
        <p:spPr>
          <a:xfrm>
            <a:off x="2484438" y="257175"/>
            <a:ext cx="6335712" cy="650875"/>
          </a:xfrm>
        </p:spPr>
        <p:txBody>
          <a:bodyPr anchor="ctr"/>
          <a:lstStyle/>
          <a:p>
            <a:pPr eaLnBrk="1" hangingPunct="1"/>
            <a:r>
              <a:rPr lang="en-GB" smtClean="0"/>
              <a:t>Overview of Management of Value (MoV)</a:t>
            </a:r>
          </a:p>
        </p:txBody>
      </p:sp>
      <p:sp>
        <p:nvSpPr>
          <p:cNvPr id="33796" name="Subtitle 2"/>
          <p:cNvSpPr>
            <a:spLocks noGrp="1"/>
          </p:cNvSpPr>
          <p:nvPr>
            <p:ph type="subTitle" idx="4294967295"/>
          </p:nvPr>
        </p:nvSpPr>
        <p:spPr>
          <a:xfrm>
            <a:off x="5003800" y="1412875"/>
            <a:ext cx="3632200" cy="1936750"/>
          </a:xfrm>
        </p:spPr>
        <p:txBody>
          <a:bodyPr/>
          <a:lstStyle/>
          <a:p>
            <a:pPr marL="0" indent="0" algn="ctr" eaLnBrk="1" hangingPunct="1">
              <a:buFont typeface="Arial" charset="0"/>
              <a:buNone/>
            </a:pPr>
            <a:r>
              <a:rPr lang="en-GB" smtClean="0">
                <a:solidFill>
                  <a:srgbClr val="898989"/>
                </a:solidFill>
              </a:rPr>
              <a:t>Michael Dallas MA (Cantab), MICE, FIVM, MAPM</a:t>
            </a:r>
          </a:p>
          <a:p>
            <a:pPr marL="0" indent="0" algn="ctr" eaLnBrk="1" hangingPunct="1">
              <a:buFont typeface="Arial" charset="0"/>
              <a:buNone/>
            </a:pPr>
            <a:r>
              <a:rPr lang="en-GB" smtClean="0">
                <a:solidFill>
                  <a:srgbClr val="898989"/>
                </a:solidFill>
              </a:rPr>
              <a:t>Director</a:t>
            </a:r>
          </a:p>
          <a:p>
            <a:pPr marL="0" indent="0" algn="ctr" eaLnBrk="1" hangingPunct="1">
              <a:buFont typeface="Arial" charset="0"/>
              <a:buNone/>
            </a:pPr>
            <a:r>
              <a:rPr lang="en-GB" smtClean="0">
                <a:solidFill>
                  <a:srgbClr val="898989"/>
                </a:solidFill>
              </a:rPr>
              <a:t>APM Group Ltd</a:t>
            </a:r>
          </a:p>
        </p:txBody>
      </p:sp>
      <p:pic>
        <p:nvPicPr>
          <p:cNvPr id="33797" name="Picture 6"/>
          <p:cNvPicPr>
            <a:picLocks noChangeAspect="1" noChangeArrowheads="1"/>
          </p:cNvPicPr>
          <p:nvPr/>
        </p:nvPicPr>
        <p:blipFill>
          <a:blip r:embed="rId5"/>
          <a:srcRect/>
          <a:stretch>
            <a:fillRect/>
          </a:stretch>
        </p:blipFill>
        <p:spPr bwMode="auto">
          <a:xfrm>
            <a:off x="5867400" y="3789040"/>
            <a:ext cx="2114550" cy="2708275"/>
          </a:xfrm>
          <a:prstGeom prst="rect">
            <a:avLst/>
          </a:prstGeom>
          <a:noFill/>
          <a:ln w="9525">
            <a:noFill/>
            <a:miter lim="800000"/>
            <a:headEnd/>
            <a:tailEnd/>
          </a:ln>
        </p:spPr>
      </p:pic>
      <p:sp>
        <p:nvSpPr>
          <p:cNvPr id="8"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Grp="1" noChangeArrowheads="1"/>
          </p:cNvSpPr>
          <p:nvPr>
            <p:ph type="sldNum" sz="quarter" idx="12"/>
          </p:nvPr>
        </p:nvSpPr>
        <p:spPr>
          <a:noFill/>
        </p:spPr>
        <p:txBody>
          <a:bodyPr/>
          <a:lstStyle/>
          <a:p>
            <a:fld id="{8175E1D4-46DE-4300-AADB-1655CFFF1B52}" type="slidenum">
              <a:rPr lang="en-GB" smtClean="0"/>
              <a:pPr/>
              <a:t>5</a:t>
            </a:fld>
            <a:endParaRPr lang="en-GB" smtClean="0"/>
          </a:p>
        </p:txBody>
      </p:sp>
      <p:sp>
        <p:nvSpPr>
          <p:cNvPr id="35842" name="Rectangle 2"/>
          <p:cNvSpPr>
            <a:spLocks noGrp="1" noChangeArrowheads="1"/>
          </p:cNvSpPr>
          <p:nvPr>
            <p:ph type="title"/>
          </p:nvPr>
        </p:nvSpPr>
        <p:spPr/>
        <p:txBody>
          <a:bodyPr/>
          <a:lstStyle/>
          <a:p>
            <a:r>
              <a:rPr lang="en-GB" sz="2800" smtClean="0"/>
              <a:t>Why?</a:t>
            </a:r>
          </a:p>
        </p:txBody>
      </p:sp>
      <p:sp>
        <p:nvSpPr>
          <p:cNvPr id="35843" name="Rectangle 4"/>
          <p:cNvSpPr>
            <a:spLocks noGrp="1" noChangeArrowheads="1"/>
          </p:cNvSpPr>
          <p:nvPr>
            <p:ph type="body" idx="1"/>
          </p:nvPr>
        </p:nvSpPr>
        <p:spPr/>
        <p:txBody>
          <a:bodyPr/>
          <a:lstStyle/>
          <a:p>
            <a:r>
              <a:rPr lang="en-GB" sz="2400" smtClean="0"/>
              <a:t>Feasibility study 2008 confirmed a gap in the PPM suite of publications</a:t>
            </a:r>
          </a:p>
          <a:p>
            <a:r>
              <a:rPr lang="en-GB" sz="2400" smtClean="0"/>
              <a:t>No publications available that cover application at Portfolio, Programme, Project and Operational levels in Public and Private sectors</a:t>
            </a:r>
          </a:p>
          <a:p>
            <a:r>
              <a:rPr lang="en-GB" sz="2400" smtClean="0"/>
              <a:t>Enhances many of the methods available in other publications such as PRINCE2 and MSP</a:t>
            </a:r>
          </a:p>
          <a:p>
            <a:endParaRPr lang="en-GB" smtClean="0"/>
          </a:p>
          <a:p>
            <a:pPr>
              <a:buFont typeface="Arial" charset="0"/>
              <a:buNone/>
            </a:pPr>
            <a:r>
              <a:rPr lang="en-GB" b="1" smtClean="0"/>
              <a:t>				</a:t>
            </a:r>
            <a:endParaRPr lang="en-GB" smtClean="0"/>
          </a:p>
        </p:txBody>
      </p:sp>
      <p:sp>
        <p:nvSpPr>
          <p:cNvPr id="6"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6"/>
          <p:cNvSpPr>
            <a:spLocks noGrp="1" noChangeArrowheads="1"/>
          </p:cNvSpPr>
          <p:nvPr>
            <p:ph type="sldNum" sz="quarter" idx="12"/>
          </p:nvPr>
        </p:nvSpPr>
        <p:spPr>
          <a:noFill/>
        </p:spPr>
        <p:txBody>
          <a:bodyPr/>
          <a:lstStyle/>
          <a:p>
            <a:fld id="{40A52072-C53E-46A6-B1A5-CE3A7EC9DB77}" type="slidenum">
              <a:rPr lang="en-GB" smtClean="0"/>
              <a:pPr/>
              <a:t>6</a:t>
            </a:fld>
            <a:endParaRPr lang="en-GB" smtClean="0"/>
          </a:p>
        </p:txBody>
      </p:sp>
      <p:sp>
        <p:nvSpPr>
          <p:cNvPr id="37890" name="Rectangle 2"/>
          <p:cNvSpPr>
            <a:spLocks noGrp="1" noChangeArrowheads="1"/>
          </p:cNvSpPr>
          <p:nvPr>
            <p:ph type="title"/>
          </p:nvPr>
        </p:nvSpPr>
        <p:spPr/>
        <p:txBody>
          <a:bodyPr/>
          <a:lstStyle/>
          <a:p>
            <a:r>
              <a:rPr lang="en-GB" sz="2800" smtClean="0"/>
              <a:t>Why MoV?</a:t>
            </a:r>
          </a:p>
        </p:txBody>
      </p:sp>
      <p:sp>
        <p:nvSpPr>
          <p:cNvPr id="37891" name="Rectangle 3"/>
          <p:cNvSpPr>
            <a:spLocks noGrp="1" noChangeArrowheads="1"/>
          </p:cNvSpPr>
          <p:nvPr>
            <p:ph type="body" idx="1"/>
          </p:nvPr>
        </p:nvSpPr>
        <p:spPr/>
        <p:txBody>
          <a:bodyPr/>
          <a:lstStyle/>
          <a:p>
            <a:pPr>
              <a:lnSpc>
                <a:spcPct val="150000"/>
              </a:lnSpc>
            </a:pPr>
            <a:r>
              <a:rPr lang="en-GB" b="1" smtClean="0"/>
              <a:t>MoV enhances competitiveness, productivity and profitability </a:t>
            </a:r>
            <a:endParaRPr lang="en-GB" smtClean="0"/>
          </a:p>
          <a:p>
            <a:pPr lvl="1">
              <a:lnSpc>
                <a:spcPct val="150000"/>
              </a:lnSpc>
            </a:pPr>
            <a:r>
              <a:rPr lang="en-GB" sz="2000" smtClean="0"/>
              <a:t>Maximising return on investments </a:t>
            </a:r>
          </a:p>
          <a:p>
            <a:pPr lvl="1">
              <a:lnSpc>
                <a:spcPct val="150000"/>
              </a:lnSpc>
            </a:pPr>
            <a:r>
              <a:rPr lang="en-GB" sz="2000" smtClean="0"/>
              <a:t>Making optimum use of resources </a:t>
            </a:r>
          </a:p>
          <a:p>
            <a:pPr lvl="1">
              <a:lnSpc>
                <a:spcPct val="150000"/>
              </a:lnSpc>
            </a:pPr>
            <a:r>
              <a:rPr lang="en-GB" sz="2000" smtClean="0"/>
              <a:t>Providing value for money for customers </a:t>
            </a:r>
          </a:p>
          <a:p>
            <a:pPr lvl="1">
              <a:lnSpc>
                <a:spcPct val="150000"/>
              </a:lnSpc>
            </a:pPr>
            <a:r>
              <a:rPr lang="en-GB" sz="2000" smtClean="0"/>
              <a:t>Streamlining production and delivery of services</a:t>
            </a:r>
          </a:p>
          <a:p>
            <a:pPr lvl="1">
              <a:lnSpc>
                <a:spcPct val="150000"/>
              </a:lnSpc>
            </a:pPr>
            <a:r>
              <a:rPr lang="en-GB" sz="2000" smtClean="0"/>
              <a:t>Eliminating wasteful practices</a:t>
            </a:r>
            <a:endParaRPr lang="en-GB" sz="2400" smtClean="0"/>
          </a:p>
          <a:p>
            <a:pPr>
              <a:lnSpc>
                <a:spcPct val="150000"/>
              </a:lnSpc>
            </a:pPr>
            <a:r>
              <a:rPr lang="en-GB" b="1" smtClean="0"/>
              <a:t>It also provides a way to</a:t>
            </a:r>
            <a:endParaRPr lang="en-GB" smtClean="0"/>
          </a:p>
          <a:p>
            <a:pPr lvl="1">
              <a:lnSpc>
                <a:spcPct val="150000"/>
              </a:lnSpc>
            </a:pPr>
            <a:r>
              <a:rPr lang="en-GB" sz="2000" smtClean="0"/>
              <a:t>Deliver cost savings with minimum impact on essential quality of products and services</a:t>
            </a:r>
          </a:p>
          <a:p>
            <a:pPr lvl="1">
              <a:lnSpc>
                <a:spcPct val="150000"/>
              </a:lnSpc>
            </a:pPr>
            <a:r>
              <a:rPr lang="en-GB" sz="2000" smtClean="0"/>
              <a:t>Cut non essential projects or services</a:t>
            </a:r>
          </a:p>
        </p:txBody>
      </p:sp>
      <p:sp>
        <p:nvSpPr>
          <p:cNvPr id="6"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6"/>
          <p:cNvSpPr>
            <a:spLocks noGrp="1" noChangeArrowheads="1"/>
          </p:cNvSpPr>
          <p:nvPr>
            <p:ph type="sldNum" sz="quarter" idx="12"/>
          </p:nvPr>
        </p:nvSpPr>
        <p:spPr>
          <a:noFill/>
        </p:spPr>
        <p:txBody>
          <a:bodyPr/>
          <a:lstStyle/>
          <a:p>
            <a:fld id="{1E289BDC-5861-4B9F-BE57-EBE71E493833}" type="slidenum">
              <a:rPr lang="en-GB" smtClean="0"/>
              <a:pPr/>
              <a:t>7</a:t>
            </a:fld>
            <a:endParaRPr lang="en-GB" smtClean="0"/>
          </a:p>
        </p:txBody>
      </p:sp>
      <p:sp>
        <p:nvSpPr>
          <p:cNvPr id="39938" name="Rectangle 2"/>
          <p:cNvSpPr>
            <a:spLocks noGrp="1" noChangeArrowheads="1"/>
          </p:cNvSpPr>
          <p:nvPr>
            <p:ph type="title"/>
          </p:nvPr>
        </p:nvSpPr>
        <p:spPr/>
        <p:txBody>
          <a:bodyPr/>
          <a:lstStyle/>
          <a:p>
            <a:endParaRPr lang="en-GB" smtClean="0"/>
          </a:p>
        </p:txBody>
      </p:sp>
      <p:sp>
        <p:nvSpPr>
          <p:cNvPr id="39939" name="Rectangle 3"/>
          <p:cNvSpPr>
            <a:spLocks noGrp="1" noChangeArrowheads="1"/>
          </p:cNvSpPr>
          <p:nvPr>
            <p:ph type="body" idx="1"/>
          </p:nvPr>
        </p:nvSpPr>
        <p:spPr>
          <a:xfrm>
            <a:off x="457200" y="1628775"/>
            <a:ext cx="8229600" cy="3095625"/>
          </a:xfrm>
        </p:spPr>
        <p:txBody>
          <a:bodyPr/>
          <a:lstStyle/>
          <a:p>
            <a:pPr indent="-358775">
              <a:lnSpc>
                <a:spcPct val="120000"/>
              </a:lnSpc>
              <a:spcBef>
                <a:spcPct val="0"/>
              </a:spcBef>
              <a:buFont typeface="Arial" charset="0"/>
              <a:buNone/>
            </a:pPr>
            <a:r>
              <a:rPr lang="en-GB" sz="2400" smtClean="0"/>
              <a:t>	</a:t>
            </a:r>
            <a:r>
              <a:rPr lang="en-GB" sz="2800" smtClean="0"/>
              <a:t>“We (must) move … to taking the decisions necessary to equip Britain for long-term success. That means prioritizing things like better schools … and infrastructure improvements so that we can build a sustainable economy for the future.”</a:t>
            </a:r>
          </a:p>
          <a:p>
            <a:pPr indent="-358775">
              <a:lnSpc>
                <a:spcPct val="90000"/>
              </a:lnSpc>
              <a:buFont typeface="Arial" charset="0"/>
              <a:buNone/>
            </a:pPr>
            <a:endParaRPr lang="en-GB" smtClean="0">
              <a:latin typeface="Lucida Handwriting"/>
            </a:endParaRPr>
          </a:p>
          <a:p>
            <a:pPr indent="-358775" algn="r">
              <a:lnSpc>
                <a:spcPct val="90000"/>
              </a:lnSpc>
              <a:buFont typeface="Arial" charset="0"/>
              <a:buNone/>
            </a:pPr>
            <a:r>
              <a:rPr lang="en-GB" smtClean="0"/>
              <a:t>	The Rt. Hon David Cameron, August 2010</a:t>
            </a:r>
          </a:p>
        </p:txBody>
      </p:sp>
      <p:sp>
        <p:nvSpPr>
          <p:cNvPr id="6"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6"/>
          <p:cNvSpPr>
            <a:spLocks noGrp="1" noChangeArrowheads="1"/>
          </p:cNvSpPr>
          <p:nvPr>
            <p:ph type="sldNum" sz="quarter" idx="12"/>
          </p:nvPr>
        </p:nvSpPr>
        <p:spPr>
          <a:noFill/>
        </p:spPr>
        <p:txBody>
          <a:bodyPr/>
          <a:lstStyle/>
          <a:p>
            <a:fld id="{2E0A2E96-0C15-4CC3-943E-A4F0F1F54525}" type="slidenum">
              <a:rPr lang="en-GB" smtClean="0"/>
              <a:pPr/>
              <a:t>8</a:t>
            </a:fld>
            <a:endParaRPr lang="en-GB" smtClean="0"/>
          </a:p>
        </p:txBody>
      </p:sp>
      <p:sp>
        <p:nvSpPr>
          <p:cNvPr id="41986" name="Rectangle 2"/>
          <p:cNvSpPr>
            <a:spLocks noGrp="1" noChangeArrowheads="1"/>
          </p:cNvSpPr>
          <p:nvPr>
            <p:ph type="title"/>
          </p:nvPr>
        </p:nvSpPr>
        <p:spPr/>
        <p:txBody>
          <a:bodyPr/>
          <a:lstStyle/>
          <a:p>
            <a:r>
              <a:rPr lang="en-GB" smtClean="0"/>
              <a:t>Context</a:t>
            </a:r>
          </a:p>
        </p:txBody>
      </p:sp>
      <p:sp>
        <p:nvSpPr>
          <p:cNvPr id="41987" name="Rectangle 3"/>
          <p:cNvSpPr>
            <a:spLocks noGrp="1" noChangeArrowheads="1"/>
          </p:cNvSpPr>
          <p:nvPr>
            <p:ph type="body" idx="1"/>
          </p:nvPr>
        </p:nvSpPr>
        <p:spPr>
          <a:xfrm>
            <a:off x="457200" y="1125538"/>
            <a:ext cx="8229600" cy="503237"/>
          </a:xfrm>
        </p:spPr>
        <p:txBody>
          <a:bodyPr/>
          <a:lstStyle/>
          <a:p>
            <a:r>
              <a:rPr lang="en-GB" smtClean="0"/>
              <a:t>Complements other Best Management Practice products</a:t>
            </a:r>
          </a:p>
        </p:txBody>
      </p:sp>
      <p:pic>
        <p:nvPicPr>
          <p:cNvPr id="41988" name="Picture 13"/>
          <p:cNvPicPr>
            <a:picLocks noChangeAspect="1" noChangeArrowheads="1"/>
          </p:cNvPicPr>
          <p:nvPr/>
        </p:nvPicPr>
        <p:blipFill>
          <a:blip r:embed="rId3"/>
          <a:srcRect/>
          <a:stretch>
            <a:fillRect/>
          </a:stretch>
        </p:blipFill>
        <p:spPr bwMode="auto">
          <a:xfrm>
            <a:off x="114300" y="1592263"/>
            <a:ext cx="8964613" cy="5064125"/>
          </a:xfrm>
          <a:prstGeom prst="rect">
            <a:avLst/>
          </a:prstGeom>
          <a:noFill/>
          <a:ln w="9525">
            <a:noFill/>
            <a:miter lim="800000"/>
            <a:headEnd/>
            <a:tailEnd/>
          </a:ln>
        </p:spPr>
      </p:pic>
      <p:sp>
        <p:nvSpPr>
          <p:cNvPr id="7"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a:spLocks noGrp="1" noChangeArrowheads="1"/>
          </p:cNvSpPr>
          <p:nvPr>
            <p:ph type="sldNum" sz="quarter" idx="12"/>
          </p:nvPr>
        </p:nvSpPr>
        <p:spPr>
          <a:noFill/>
        </p:spPr>
        <p:txBody>
          <a:bodyPr/>
          <a:lstStyle/>
          <a:p>
            <a:fld id="{3412F109-EF5C-40DE-9645-D0A272842A2C}" type="slidenum">
              <a:rPr lang="en-GB" smtClean="0"/>
              <a:pPr/>
              <a:t>9</a:t>
            </a:fld>
            <a:endParaRPr lang="en-GB" smtClean="0"/>
          </a:p>
        </p:txBody>
      </p:sp>
      <p:sp>
        <p:nvSpPr>
          <p:cNvPr id="44034" name="Rectangle 2"/>
          <p:cNvSpPr>
            <a:spLocks noGrp="1" noChangeArrowheads="1"/>
          </p:cNvSpPr>
          <p:nvPr>
            <p:ph type="title"/>
          </p:nvPr>
        </p:nvSpPr>
        <p:spPr/>
        <p:txBody>
          <a:bodyPr/>
          <a:lstStyle/>
          <a:p>
            <a:r>
              <a:rPr lang="en-GB" smtClean="0"/>
              <a:t>How does MoV maximise Value?</a:t>
            </a:r>
          </a:p>
        </p:txBody>
      </p:sp>
      <p:sp>
        <p:nvSpPr>
          <p:cNvPr id="44035" name="Rectangle 3"/>
          <p:cNvSpPr>
            <a:spLocks noGrp="1" noChangeArrowheads="1"/>
          </p:cNvSpPr>
          <p:nvPr>
            <p:ph type="body" idx="1"/>
          </p:nvPr>
        </p:nvSpPr>
        <p:spPr>
          <a:xfrm>
            <a:off x="468313" y="1125538"/>
            <a:ext cx="8229600" cy="2303462"/>
          </a:xfrm>
        </p:spPr>
        <p:txBody>
          <a:bodyPr/>
          <a:lstStyle/>
          <a:p>
            <a:pPr marL="381000" indent="-381000"/>
            <a:r>
              <a:rPr lang="en-GB" smtClean="0"/>
              <a:t>Value defined as ratio between satisfaction of needs (benefits) and use of resources (expenditure)</a:t>
            </a:r>
          </a:p>
          <a:p>
            <a:pPr marL="381000" indent="-381000"/>
            <a:r>
              <a:rPr lang="en-GB" smtClean="0"/>
              <a:t>Reconciling the needs and views of different stakeholders</a:t>
            </a:r>
          </a:p>
          <a:p>
            <a:pPr marL="381000" indent="-381000"/>
            <a:r>
              <a:rPr lang="en-GB" smtClean="0"/>
              <a:t>Balancing the use of resources to suit priorities</a:t>
            </a:r>
          </a:p>
          <a:p>
            <a:pPr marL="381000" indent="-381000"/>
            <a:r>
              <a:rPr lang="en-GB" smtClean="0"/>
              <a:t>Balancing the overall benefits realised with the use of resources by optimising the value for money ratio</a:t>
            </a:r>
          </a:p>
        </p:txBody>
      </p:sp>
      <p:pic>
        <p:nvPicPr>
          <p:cNvPr id="44036" name="Picture 5"/>
          <p:cNvPicPr>
            <a:picLocks noChangeAspect="1" noChangeArrowheads="1"/>
          </p:cNvPicPr>
          <p:nvPr/>
        </p:nvPicPr>
        <p:blipFill>
          <a:blip r:embed="rId3"/>
          <a:srcRect/>
          <a:stretch>
            <a:fillRect/>
          </a:stretch>
        </p:blipFill>
        <p:spPr bwMode="auto">
          <a:xfrm>
            <a:off x="2411413" y="3573463"/>
            <a:ext cx="4105275" cy="2711450"/>
          </a:xfrm>
          <a:prstGeom prst="rect">
            <a:avLst/>
          </a:prstGeom>
          <a:noFill/>
          <a:ln w="9525">
            <a:noFill/>
            <a:miter lim="800000"/>
            <a:headEnd/>
            <a:tailEnd/>
          </a:ln>
        </p:spPr>
      </p:pic>
      <p:sp>
        <p:nvSpPr>
          <p:cNvPr id="7" name="Footer Placeholder 4"/>
          <p:cNvSpPr>
            <a:spLocks noGrp="1"/>
          </p:cNvSpPr>
          <p:nvPr>
            <p:ph type="ftr" sz="quarter" idx="11"/>
          </p:nvPr>
        </p:nvSpPr>
        <p:spPr>
          <a:xfrm>
            <a:off x="0" y="6381328"/>
            <a:ext cx="9144000" cy="476250"/>
          </a:xfrm>
          <a:noFill/>
        </p:spPr>
        <p:txBody>
          <a:bodyPr anchor="ctr"/>
          <a:lstStyle/>
          <a:p>
            <a:r>
              <a:rPr lang="en-GB" sz="1100" dirty="0" smtClean="0">
                <a:solidFill>
                  <a:srgbClr val="000000"/>
                </a:solidFill>
                <a:latin typeface="Calibri" pitchFamily="34" charset="0"/>
              </a:rPr>
              <a:t>UNCLASSIFIED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3">
      <a:dk1>
        <a:srgbClr val="000000"/>
      </a:dk1>
      <a:lt1>
        <a:srgbClr val="EAEAEA"/>
      </a:lt1>
      <a:dk2>
        <a:srgbClr val="000000"/>
      </a:dk2>
      <a:lt2>
        <a:srgbClr val="969696"/>
      </a:lt2>
      <a:accent1>
        <a:srgbClr val="FBDF53"/>
      </a:accent1>
      <a:accent2>
        <a:srgbClr val="FF9966"/>
      </a:accent2>
      <a:accent3>
        <a:srgbClr val="F3F3F3"/>
      </a:accent3>
      <a:accent4>
        <a:srgbClr val="000000"/>
      </a:accent4>
      <a:accent5>
        <a:srgbClr val="FDECB3"/>
      </a:accent5>
      <a:accent6>
        <a:srgbClr val="E78A5C"/>
      </a:accent6>
      <a:hlink>
        <a:srgbClr val="FF9900"/>
      </a:hlink>
      <a:folHlink>
        <a:srgbClr val="6699FF"/>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EAEAEA"/>
        </a:lt1>
        <a:dk2>
          <a:srgbClr val="000000"/>
        </a:dk2>
        <a:lt2>
          <a:srgbClr val="969696"/>
        </a:lt2>
        <a:accent1>
          <a:srgbClr val="FBDF53"/>
        </a:accent1>
        <a:accent2>
          <a:srgbClr val="FF9966"/>
        </a:accent2>
        <a:accent3>
          <a:srgbClr val="F3F3F3"/>
        </a:accent3>
        <a:accent4>
          <a:srgbClr val="000000"/>
        </a:accent4>
        <a:accent5>
          <a:srgbClr val="FDECB3"/>
        </a:accent5>
        <a:accent6>
          <a:srgbClr val="E78A5C"/>
        </a:accent6>
        <a:hlink>
          <a:srgbClr val="FF9900"/>
        </a:hlink>
        <a:folHlink>
          <a:srgbClr val="6699FF"/>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FF9900"/>
        </a:hlink>
        <a:folHlink>
          <a:srgbClr val="66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4">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FF9900"/>
      </a:hlink>
      <a:folHlink>
        <a:srgbClr val="6699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EAEAEA"/>
        </a:lt1>
        <a:dk2>
          <a:srgbClr val="000000"/>
        </a:dk2>
        <a:lt2>
          <a:srgbClr val="969696"/>
        </a:lt2>
        <a:accent1>
          <a:srgbClr val="FBDF53"/>
        </a:accent1>
        <a:accent2>
          <a:srgbClr val="FF9966"/>
        </a:accent2>
        <a:accent3>
          <a:srgbClr val="F3F3F3"/>
        </a:accent3>
        <a:accent4>
          <a:srgbClr val="000000"/>
        </a:accent4>
        <a:accent5>
          <a:srgbClr val="FDECB3"/>
        </a:accent5>
        <a:accent6>
          <a:srgbClr val="E78A5C"/>
        </a:accent6>
        <a:hlink>
          <a:srgbClr val="FF9900"/>
        </a:hlink>
        <a:folHlink>
          <a:srgbClr val="6699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FF9900"/>
        </a:hlink>
        <a:folHlink>
          <a:srgbClr val="66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3">
    <a:dk1>
      <a:srgbClr val="000000"/>
    </a:dk1>
    <a:lt1>
      <a:srgbClr val="EAEAEA"/>
    </a:lt1>
    <a:dk2>
      <a:srgbClr val="000000"/>
    </a:dk2>
    <a:lt2>
      <a:srgbClr val="969696"/>
    </a:lt2>
    <a:accent1>
      <a:srgbClr val="FBDF53"/>
    </a:accent1>
    <a:accent2>
      <a:srgbClr val="FF9966"/>
    </a:accent2>
    <a:accent3>
      <a:srgbClr val="F3F3F3"/>
    </a:accent3>
    <a:accent4>
      <a:srgbClr val="000000"/>
    </a:accent4>
    <a:accent5>
      <a:srgbClr val="FDECB3"/>
    </a:accent5>
    <a:accent6>
      <a:srgbClr val="E78A5C"/>
    </a:accent6>
    <a:hlink>
      <a:srgbClr val="FF9900"/>
    </a:hlink>
    <a:folHlink>
      <a:srgbClr val="6699FF"/>
    </a:folHlink>
  </a:clrScheme>
</a:themeOverride>
</file>

<file path=docProps/app.xml><?xml version="1.0" encoding="utf-8"?>
<Properties xmlns="http://schemas.openxmlformats.org/officeDocument/2006/extended-properties" xmlns:vt="http://schemas.openxmlformats.org/officeDocument/2006/docPropsVTypes">
  <Template/>
  <TotalTime>8854</TotalTime>
  <Words>2579</Words>
  <Application>Microsoft Office PowerPoint</Application>
  <PresentationFormat>On-screen Show (4:3)</PresentationFormat>
  <Paragraphs>375</Paragraphs>
  <Slides>34</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Lucida Handwriting</vt:lpstr>
      <vt:lpstr>Wingdings</vt:lpstr>
      <vt:lpstr>Custom Design</vt:lpstr>
      <vt:lpstr>Default Design</vt:lpstr>
      <vt:lpstr>Launch of Management of Value (MoV™)</vt:lpstr>
      <vt:lpstr>Agenda</vt:lpstr>
      <vt:lpstr>Introduction</vt:lpstr>
      <vt:lpstr>Overview of Management of Value (MoV)</vt:lpstr>
      <vt:lpstr>Why?</vt:lpstr>
      <vt:lpstr>Why MoV?</vt:lpstr>
      <vt:lpstr>PowerPoint Presentation</vt:lpstr>
      <vt:lpstr>Context</vt:lpstr>
      <vt:lpstr>How does MoV maximise Value?</vt:lpstr>
      <vt:lpstr> Where and when should I use it?</vt:lpstr>
      <vt:lpstr>MoV Principles</vt:lpstr>
      <vt:lpstr>MoV Processes</vt:lpstr>
      <vt:lpstr>The value cascade</vt:lpstr>
      <vt:lpstr>Key techniques – MoV Specific</vt:lpstr>
      <vt:lpstr>A customer FAST diagram</vt:lpstr>
      <vt:lpstr>A Value Tree</vt:lpstr>
      <vt:lpstr>A Value Profile</vt:lpstr>
      <vt:lpstr>A Value Index</vt:lpstr>
      <vt:lpstr>Demonstrates Value for Money</vt:lpstr>
      <vt:lpstr>Value Engineering</vt:lpstr>
      <vt:lpstr>Techniques commonly used in MoV</vt:lpstr>
      <vt:lpstr>Approach to implementation</vt:lpstr>
      <vt:lpstr>Possible relationship between Project management and an Organization’s management</vt:lpstr>
      <vt:lpstr>Interacting with the environment</vt:lpstr>
      <vt:lpstr>Embedding into an organization</vt:lpstr>
      <vt:lpstr>Appendices</vt:lpstr>
      <vt:lpstr>Executive Guide to Value Management</vt:lpstr>
      <vt:lpstr>Foundation level qualification</vt:lpstr>
      <vt:lpstr>Some challenges ahead</vt:lpstr>
      <vt:lpstr>…and some successes in the past</vt:lpstr>
      <vt:lpstr>Conclusion</vt:lpstr>
      <vt:lpstr>IVM Perspective</vt:lpstr>
      <vt:lpstr>Q&amp;A SESSION</vt:lpstr>
      <vt:lpstr>EXTENDED QUESTION TIME</vt:lpstr>
    </vt:vector>
  </TitlesOfParts>
  <Company>Flex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Mirosław Dąbrowski</dc:creator>
  <cp:lastModifiedBy>Mirosław Dąbrowski</cp:lastModifiedBy>
  <cp:revision>62</cp:revision>
  <dcterms:created xsi:type="dcterms:W3CDTF">2010-09-01T08:19:50Z</dcterms:created>
  <dcterms:modified xsi:type="dcterms:W3CDTF">2014-10-05T20:13:13Z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jDocumentSecurityLabel">
    <vt:lpwstr>UNCLASSIFIED</vt:lpwstr>
  </property>
  <property fmtid="{D5CDD505-2E9C-101B-9397-08002B2CF9AE}" pid="3" name="Document Security Label">
    <vt:lpwstr>UNCLASSIFIED</vt:lpwstr>
  </property>
  <property fmtid="{D5CDD505-2E9C-101B-9397-08002B2CF9AE}" pid="4" name="bjDocumentSecurityXML">
    <vt:lpwstr>&lt;label version="1.0"&gt;&lt;element uid="id_unclassified"/&gt;&lt;element uid="id_newpolicy" value=""/&gt;&lt;/label&gt;</vt:lpwstr>
  </property>
  <property fmtid="{D5CDD505-2E9C-101B-9397-08002B2CF9AE}" pid="5" name="bjDocumentSecurityPolicyProp">
    <vt:lpwstr>UK</vt:lpwstr>
  </property>
  <property fmtid="{D5CDD505-2E9C-101B-9397-08002B2CF9AE}" pid="6" name="bjDocumentSecurityPolicyPropID">
    <vt:lpwstr>id_newpolicy</vt:lpwstr>
  </property>
  <property fmtid="{D5CDD505-2E9C-101B-9397-08002B2CF9AE}" pid="7" name="bjDocumentSecurityProp1">
    <vt:lpwstr>UNCLASSIFIED</vt:lpwstr>
  </property>
  <property fmtid="{D5CDD505-2E9C-101B-9397-08002B2CF9AE}" pid="8" name="bjSecLabelProp1ID">
    <vt:lpwstr>id_unclassified</vt:lpwstr>
  </property>
  <property fmtid="{D5CDD505-2E9C-101B-9397-08002B2CF9AE}" pid="9" name="bjDocumentSecurityProp2">
    <vt:lpwstr/>
  </property>
  <property fmtid="{D5CDD505-2E9C-101B-9397-08002B2CF9AE}" pid="10" name="bjSecLabelProp2ID">
    <vt:lpwstr/>
  </property>
  <property fmtid="{D5CDD505-2E9C-101B-9397-08002B2CF9AE}" pid="11" name="bjDocumentSecurityProp3">
    <vt:lpwstr/>
  </property>
  <property fmtid="{D5CDD505-2E9C-101B-9397-08002B2CF9AE}" pid="12" name="bjSecLabelProp3ID">
    <vt:lpwstr/>
  </property>
  <property fmtid="{D5CDD505-2E9C-101B-9397-08002B2CF9AE}" pid="13" name="eGMS.protectiveMarking">
    <vt:lpwstr/>
  </property>
  <property fmtid="{D5CDD505-2E9C-101B-9397-08002B2CF9AE}" pid="14" name="docIndexRef">
    <vt:lpwstr>fcedffd9-3b08-42c4-b417-5ca1026c83c6</vt:lpwstr>
  </property>
</Properties>
</file>