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4"/>
  </p:notesMasterIdLst>
  <p:handoutMasterIdLst>
    <p:handoutMasterId r:id="rId15"/>
  </p:handoutMasterIdLst>
  <p:sldIdLst>
    <p:sldId id="337" r:id="rId2"/>
    <p:sldId id="322" r:id="rId3"/>
    <p:sldId id="319" r:id="rId4"/>
    <p:sldId id="307" r:id="rId5"/>
    <p:sldId id="324" r:id="rId6"/>
    <p:sldId id="299" r:id="rId7"/>
    <p:sldId id="320" r:id="rId8"/>
    <p:sldId id="321" r:id="rId9"/>
    <p:sldId id="303" r:id="rId10"/>
    <p:sldId id="304" r:id="rId11"/>
    <p:sldId id="339" r:id="rId12"/>
    <p:sldId id="338" r:id="rId13"/>
  </p:sldIdLst>
  <p:sldSz cx="9144000" cy="6858000" type="screen4x3"/>
  <p:notesSz cx="68072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33"/>
    <a:srgbClr val="EAEAEA"/>
    <a:srgbClr val="F79E41"/>
    <a:srgbClr val="8685A5"/>
    <a:srgbClr val="89B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95" autoAdjust="0"/>
  </p:normalViewPr>
  <p:slideViewPr>
    <p:cSldViewPr>
      <p:cViewPr>
        <p:scale>
          <a:sx n="70" d="100"/>
          <a:sy n="70" d="100"/>
        </p:scale>
        <p:origin x="-115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52" y="-84"/>
      </p:cViewPr>
      <p:guideLst>
        <p:guide orient="horz" pos="3120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8FA51E5-5DC6-4692-8E96-92B6C2AC3851}" type="datetimeFigureOut">
              <a:rPr lang="en-GB"/>
              <a:pPr>
                <a:defRPr/>
              </a:pPr>
              <a:t>09/08/2011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DE6370A-36E6-4437-8D0A-132431AE4C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6B930AF-9CC6-4DD8-9FE5-6B0BA06CB82C}" type="datetimeFigureOut">
              <a:rPr lang="en-GB"/>
              <a:pPr>
                <a:defRPr/>
              </a:pPr>
              <a:t>09/08/2011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05350"/>
            <a:ext cx="5445125" cy="4457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F6ECEA1-A609-48B4-9795-E1A858370A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4"/>
          </p:nvPr>
        </p:nvSpPr>
        <p:spPr bwMode="auto">
          <a:xfrm>
            <a:off x="0" y="9409113"/>
            <a:ext cx="6807200" cy="49530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>
                <a:solidFill>
                  <a:srgbClr val="000000"/>
                </a:solidFill>
                <a:cs typeface="Arial" charset="0"/>
              </a:rPr>
              <a:t>UNCLASSIFIED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C60256-BF4E-429E-A915-ED6455930347}" type="slidenum">
              <a:rPr lang="en-GB" smtClean="0">
                <a:cs typeface="Arial" charset="0"/>
              </a:rPr>
              <a:pPr/>
              <a:t>1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CBE5A1-BFB1-4099-879F-D1C6939F66E3}" type="slidenum">
              <a:rPr lang="en-GB" smtClean="0">
                <a:cs typeface="Arial" charset="0"/>
              </a:rPr>
              <a:pPr/>
              <a:t>10</a:t>
            </a:fld>
            <a:endParaRPr lang="en-GB" smtClean="0">
              <a:cs typeface="Arial" charset="0"/>
            </a:endParaRPr>
          </a:p>
        </p:txBody>
      </p:sp>
      <p:sp>
        <p:nvSpPr>
          <p:cNvPr id="5632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2903538" y="344488"/>
            <a:ext cx="1057275" cy="7921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" y="1208088"/>
            <a:ext cx="6337300" cy="4818062"/>
          </a:xfrm>
          <a:noFill/>
        </p:spPr>
        <p:txBody>
          <a:bodyPr/>
          <a:lstStyle/>
          <a:p>
            <a:endParaRPr lang="en-GB" sz="20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56038" y="9409113"/>
            <a:ext cx="2949575" cy="4953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24DFE3E-B108-489F-AE8B-7B24B1BCFBB1}" type="slidenum">
              <a:rPr lang="en-GB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6963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sz="2000" smtClean="0"/>
              <a:t>So how far have we got and what are the next steps..</a:t>
            </a:r>
          </a:p>
          <a:p>
            <a:r>
              <a:rPr lang="en-GB" sz="2000" smtClean="0"/>
              <a:t>Well the Executive Guide was published in 2010 and has been warmly welcomed.</a:t>
            </a:r>
          </a:p>
          <a:p>
            <a:endParaRPr lang="en-GB" sz="2000" smtClean="0"/>
          </a:p>
          <a:p>
            <a:r>
              <a:rPr lang="en-GB" sz="2000" smtClean="0"/>
              <a:t>The Main MoP Guide is launched in February 2011 and will be accompanied by a Foundation exam.</a:t>
            </a:r>
          </a:p>
          <a:p>
            <a:endParaRPr lang="en-GB" sz="2000" smtClean="0"/>
          </a:p>
          <a:p>
            <a:r>
              <a:rPr lang="en-GB" sz="2000" smtClean="0"/>
              <a:t>And plans are in place for a Practitioner exam by the summer.</a:t>
            </a:r>
          </a:p>
          <a:p>
            <a:endParaRPr lang="en-GB" sz="20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sz="2400" smtClean="0"/>
              <a:t>Thank you and I hope you find the guidance of value.  </a:t>
            </a:r>
          </a:p>
          <a:p>
            <a:endParaRPr lang="en-GB" sz="2400" smtClean="0"/>
          </a:p>
          <a:p>
            <a:r>
              <a:rPr lang="en-GB" sz="2400" smtClean="0"/>
              <a:t>If you do have any questions..</a:t>
            </a:r>
          </a:p>
          <a:p>
            <a:endParaRPr lang="en-GB" sz="2400" smtClean="0"/>
          </a:p>
          <a:p>
            <a:r>
              <a:rPr lang="en-GB" sz="2400" smtClean="0"/>
              <a:t>Here’s the place to send them.</a:t>
            </a:r>
          </a:p>
          <a:p>
            <a:endParaRPr lang="en-GB" sz="2400" smtClean="0"/>
          </a:p>
          <a:p>
            <a:pPr algn="ctr"/>
            <a:r>
              <a:rPr lang="en-GB" sz="2400" b="1" smtClean="0"/>
              <a:t>Best wishes and thanks for listening.</a:t>
            </a:r>
          </a:p>
        </p:txBody>
      </p:sp>
      <p:sp>
        <p:nvSpPr>
          <p:cNvPr id="67588" name="Footer Placeholder 3"/>
          <p:cNvSpPr txBox="1">
            <a:spLocks noGrp="1"/>
          </p:cNvSpPr>
          <p:nvPr/>
        </p:nvSpPr>
        <p:spPr bwMode="auto">
          <a:xfrm>
            <a:off x="0" y="9409113"/>
            <a:ext cx="6807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100">
                <a:solidFill>
                  <a:srgbClr val="000000"/>
                </a:solidFill>
                <a:latin typeface="Calibri" pitchFamily="34" charset="0"/>
              </a:rPr>
              <a:t>UNCLASSIFIED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3856038" y="9409113"/>
            <a:ext cx="2949575" cy="4953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07681F-7A81-48E1-ACEB-B41CFBE47301}" type="slidenum">
              <a:rPr lang="en-GB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GB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2400" b="1" smtClean="0"/>
          </a:p>
        </p:txBody>
      </p:sp>
      <p:sp>
        <p:nvSpPr>
          <p:cNvPr id="16387" name="Footer Placeholder 3"/>
          <p:cNvSpPr txBox="1">
            <a:spLocks noGrp="1"/>
          </p:cNvSpPr>
          <p:nvPr/>
        </p:nvSpPr>
        <p:spPr bwMode="auto">
          <a:xfrm>
            <a:off x="0" y="9409113"/>
            <a:ext cx="6807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100">
                <a:solidFill>
                  <a:srgbClr val="000000"/>
                </a:solidFill>
                <a:latin typeface="Calibri" pitchFamily="34" charset="0"/>
              </a:rPr>
              <a:t>UNCLASSIFIED</a:t>
            </a:r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3856038" y="9409113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F759E3-A1EF-49DF-AC86-C0DE89C0972D}" type="slidenum">
              <a:rPr lang="en-GB" sz="1200">
                <a:latin typeface="Calibri" pitchFamily="34" charset="0"/>
              </a:rPr>
              <a:pPr algn="r"/>
              <a:t>2</a:t>
            </a:fld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2400" b="1" smtClean="0"/>
          </a:p>
        </p:txBody>
      </p:sp>
      <p:sp>
        <p:nvSpPr>
          <p:cNvPr id="18435" name="Footer Placeholder 3"/>
          <p:cNvSpPr txBox="1">
            <a:spLocks noGrp="1"/>
          </p:cNvSpPr>
          <p:nvPr/>
        </p:nvSpPr>
        <p:spPr bwMode="auto">
          <a:xfrm>
            <a:off x="0" y="9409113"/>
            <a:ext cx="6807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100">
                <a:solidFill>
                  <a:srgbClr val="000000"/>
                </a:solidFill>
                <a:latin typeface="Calibri" pitchFamily="34" charset="0"/>
              </a:rPr>
              <a:t>UNCLASSIFIED</a:t>
            </a:r>
          </a:p>
        </p:txBody>
      </p:sp>
      <p:sp>
        <p:nvSpPr>
          <p:cNvPr id="18436" name="Slide Number Placeholder 4"/>
          <p:cNvSpPr txBox="1">
            <a:spLocks noGrp="1"/>
          </p:cNvSpPr>
          <p:nvPr/>
        </p:nvSpPr>
        <p:spPr bwMode="auto">
          <a:xfrm>
            <a:off x="3856038" y="9409113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3EF65A-68C6-435D-BDF6-D243C09AA22C}" type="slidenum">
              <a:rPr lang="en-GB" sz="1200">
                <a:latin typeface="Calibri" pitchFamily="34" charset="0"/>
              </a:rPr>
              <a:pPr algn="r"/>
              <a:t>3</a:t>
            </a:fld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7"/>
          <p:cNvSpPr txBox="1">
            <a:spLocks noGrp="1" noChangeArrowheads="1"/>
          </p:cNvSpPr>
          <p:nvPr/>
        </p:nvSpPr>
        <p:spPr bwMode="auto">
          <a:xfrm>
            <a:off x="3856038" y="9409113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958D17-A686-45B9-8802-902ACB29557D}" type="slidenum">
              <a:rPr lang="en-GB" sz="1200">
                <a:latin typeface="Calibri" pitchFamily="34" charset="0"/>
              </a:rPr>
              <a:pPr algn="r"/>
              <a:t>4</a:t>
            </a:fld>
            <a:endParaRPr lang="en-GB" sz="1200">
              <a:latin typeface="Calibri" pitchFamily="34" charset="0"/>
            </a:endParaRP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089400"/>
            <a:ext cx="6807200" cy="6657975"/>
          </a:xfrm>
          <a:noFill/>
        </p:spPr>
        <p:txBody>
          <a:bodyPr/>
          <a:lstStyle/>
          <a:p>
            <a:pPr marL="228600" indent="-228600"/>
            <a:endParaRPr lang="en-GB" sz="2400" smtClean="0"/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1117600" y="155575"/>
          <a:ext cx="4572000" cy="3429000"/>
        </p:xfrm>
        <a:graphic>
          <a:graphicData uri="http://schemas.openxmlformats.org/presentationml/2006/ole">
            <p:oleObj spid="_x0000_s44036" name="Slide" r:id="rId4" imgW="4571838" imgH="3428981" progId="PowerPoint.Slide.8">
              <p:embed/>
            </p:oleObj>
          </a:graphicData>
        </a:graphic>
      </p:graphicFrame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840BE6-B164-4094-B45A-6D6C965E465D}" type="slidenum">
              <a:rPr lang="en-GB" smtClean="0">
                <a:cs typeface="Arial" charset="0"/>
              </a:rPr>
              <a:pPr/>
              <a:t>6</a:t>
            </a:fld>
            <a:endParaRPr lang="en-GB" smtClean="0">
              <a:cs typeface="Arial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7975" y="488950"/>
            <a:ext cx="6264275" cy="7594600"/>
          </a:xfrm>
          <a:noFill/>
        </p:spPr>
        <p:txBody>
          <a:bodyPr/>
          <a:lstStyle/>
          <a:p>
            <a:pPr marL="152400" indent="-152400">
              <a:lnSpc>
                <a:spcPct val="80000"/>
              </a:lnSpc>
            </a:pPr>
            <a:endParaRPr lang="en-GB" sz="16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6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856038" y="9409113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B2F1AD-5A92-41E6-B1B4-77034D86CF25}" type="slidenum">
              <a:rPr lang="en-GB" sz="1200"/>
              <a:pPr algn="r"/>
              <a:t>8</a:t>
            </a:fld>
            <a:endParaRPr lang="en-GB" sz="1200"/>
          </a:p>
        </p:txBody>
      </p:sp>
      <p:sp>
        <p:nvSpPr>
          <p:cNvPr id="5222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3075" y="4705350"/>
            <a:ext cx="6146800" cy="4457700"/>
          </a:xfrm>
          <a:noFill/>
        </p:spPr>
        <p:txBody>
          <a:bodyPr/>
          <a:lstStyle/>
          <a:p>
            <a:endParaRPr lang="en-GB" sz="20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02B722-FEA4-4ED4-81B0-FFC2C9FC7782}" type="slidenum">
              <a:rPr lang="en-GB" smtClean="0">
                <a:cs typeface="Arial" charset="0"/>
              </a:rPr>
              <a:pPr/>
              <a:t>9</a:t>
            </a:fld>
            <a:endParaRPr lang="en-GB" smtClean="0">
              <a:cs typeface="Arial" charset="0"/>
            </a:endParaRPr>
          </a:p>
        </p:txBody>
      </p:sp>
      <p:sp>
        <p:nvSpPr>
          <p:cNvPr id="5427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797050" y="273050"/>
            <a:ext cx="3213100" cy="2409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7975" y="2936875"/>
            <a:ext cx="6191250" cy="6226175"/>
          </a:xfrm>
          <a:noFill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GB" sz="24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386104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 Crown Copyright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5832648" cy="1143000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 sz="2400"/>
            </a:lvl1pPr>
            <a:lvl2pPr>
              <a:buFont typeface="Wingdings" pitchFamily="2" charset="2"/>
              <a:buChar char="q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v"/>
              <a:defRPr sz="1600"/>
            </a:lvl4pPr>
            <a:lvl5pPr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 Crown Copyright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5976664" cy="1143000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 sz="2400"/>
            </a:lvl1pPr>
            <a:lvl2pPr>
              <a:buFont typeface="Wingdings" pitchFamily="2" charset="2"/>
              <a:buChar char="q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v"/>
              <a:defRPr sz="1800"/>
            </a:lvl4pPr>
            <a:lvl5pPr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/>
              <a:t>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 sz="2400"/>
            </a:lvl1pPr>
            <a:lvl2pPr>
              <a:buFont typeface="Wingdings" pitchFamily="2" charset="2"/>
              <a:buChar char="q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Arial" pitchFamily="34" charset="0"/>
              <a:buChar char="•"/>
              <a:defRPr sz="1600"/>
            </a:lvl4pPr>
            <a:lvl5pPr>
              <a:buFont typeface="Arial" pitchFamily="34" charset="0"/>
              <a:buChar char="•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 Crown Copyright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0"/>
            <a:ext cx="6275040" cy="1143000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 sz="2400"/>
            </a:lvl1pPr>
            <a:lvl2pPr>
              <a:buFont typeface="Wingdings" pitchFamily="2" charset="2"/>
              <a:buChar char="q"/>
              <a:defRPr sz="2000"/>
            </a:lvl2pPr>
            <a:lvl3pPr>
              <a:buFont typeface="Wingdings" pitchFamily="2" charset="2"/>
              <a:buChar char="§"/>
              <a:defRPr sz="1600"/>
            </a:lvl3pPr>
            <a:lvl4pPr>
              <a:buFont typeface="Wingdings" pitchFamily="2" charset="2"/>
              <a:buChar char="v"/>
              <a:defRPr sz="1400"/>
            </a:lvl4pPr>
            <a:lvl5pPr>
              <a:buFont typeface="Arial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 sz="2400"/>
            </a:lvl1pPr>
            <a:lvl2pPr>
              <a:buFont typeface="Wingdings" pitchFamily="2" charset="2"/>
              <a:buChar char="q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v"/>
              <a:defRPr sz="1600"/>
            </a:lvl4pPr>
            <a:lvl5pPr>
              <a:buFont typeface="Arial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 Crown Copyright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 Crown Copyright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 Crown Copyright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 Crown Copyright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2D79E1E-9CAA-4075-99EF-4C86048352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46CA890-73BF-4AFD-8508-63B520DEEEB4}" type="datetime1">
              <a:rPr lang="en-US"/>
              <a:pPr>
                <a:defRPr/>
              </a:pPr>
              <a:t>8/9/2011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CB3CF95-3BFF-40EB-B045-BB1473FAD8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header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287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75000" y="6350000"/>
            <a:ext cx="25400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/>
              <a:t>UNCLASSIFIED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A8070A2-16BB-495E-8350-CE414A985626}" type="slidenum">
              <a:rPr lang="en-GB" smtClean="0">
                <a:cs typeface="Arial" charset="0"/>
              </a:rPr>
              <a:pPr/>
              <a:t>1</a:t>
            </a:fld>
            <a:endParaRPr lang="en-GB" smtClean="0">
              <a:cs typeface="Arial" charset="0"/>
            </a:endParaRPr>
          </a:p>
        </p:txBody>
      </p:sp>
      <p:sp>
        <p:nvSpPr>
          <p:cNvPr id="13314" name="Title 8"/>
          <p:cNvSpPr>
            <a:spLocks noGrp="1"/>
          </p:cNvSpPr>
          <p:nvPr>
            <p:ph type="title"/>
          </p:nvPr>
        </p:nvSpPr>
        <p:spPr>
          <a:xfrm>
            <a:off x="250825" y="1196975"/>
            <a:ext cx="4176713" cy="1439863"/>
          </a:xfrm>
        </p:spPr>
        <p:txBody>
          <a:bodyPr/>
          <a:lstStyle/>
          <a:p>
            <a:r>
              <a:rPr lang="en-GB" sz="2800" smtClean="0"/>
              <a:t>Management of Portfolios (MoP™)</a:t>
            </a:r>
            <a:br>
              <a:rPr lang="en-GB" sz="2800" smtClean="0"/>
            </a:br>
            <a:r>
              <a:rPr lang="en-GB" sz="2800" smtClean="0"/>
              <a:t>Overview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0" y="6245225"/>
            <a:ext cx="91440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z="11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UNCLASSIFIED</a:t>
            </a:r>
          </a:p>
        </p:txBody>
      </p:sp>
      <p:pic>
        <p:nvPicPr>
          <p:cNvPr id="10" name="Content Placeholder 9" descr="6567 M_o_P Cov v0_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0563" y="1125538"/>
            <a:ext cx="3892550" cy="5037137"/>
          </a:xfrm>
          <a:ln w="3175"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8088"/>
            <a:ext cx="8435975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mtClean="0"/>
              <a:t>Improved strategic contribution - more of the ‘right’ projects are undertaken</a:t>
            </a:r>
            <a:endParaRPr lang="en-GB" smtClean="0"/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endParaRPr lang="en-GB" smtClean="0"/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mtClean="0"/>
              <a:t>Removal of redundant, duplicate and low value adding projects</a:t>
            </a:r>
            <a:endParaRPr lang="en-GB" smtClean="0"/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endParaRPr lang="en-GB" smtClean="0"/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mtClean="0"/>
              <a:t>More effective implementation of projects and programmes</a:t>
            </a:r>
            <a:endParaRPr lang="en-GB" smtClean="0"/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endParaRPr lang="en-GB" smtClean="0"/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GB" smtClean="0"/>
              <a:t>M</a:t>
            </a:r>
            <a:r>
              <a:rPr lang="en-US" smtClean="0"/>
              <a:t>ore efficient utilization of scarce resources including skilled project managers</a:t>
            </a:r>
            <a:endParaRPr lang="en-GB" smtClean="0"/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endParaRPr lang="en-GB" smtClean="0"/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mtClean="0"/>
              <a:t>Greater benefits realization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endParaRPr lang="en-US" smtClean="0"/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mtClean="0"/>
              <a:t>Improved accountability and corporate governance</a:t>
            </a:r>
            <a:r>
              <a:rPr lang="en-GB" smtClean="0"/>
              <a:t>.</a:t>
            </a:r>
            <a:endParaRPr lang="en-GB" i="1" smtClean="0"/>
          </a:p>
          <a:p>
            <a:pPr marL="381000" indent="-381000">
              <a:lnSpc>
                <a:spcPct val="80000"/>
              </a:lnSpc>
            </a:pPr>
            <a:endParaRPr lang="en-GB" smtClean="0"/>
          </a:p>
        </p:txBody>
      </p:sp>
      <p:sp>
        <p:nvSpPr>
          <p:cNvPr id="55298" name="Title 3"/>
          <p:cNvSpPr>
            <a:spLocks noGrp="1"/>
          </p:cNvSpPr>
          <p:nvPr>
            <p:ph type="title"/>
          </p:nvPr>
        </p:nvSpPr>
        <p:spPr>
          <a:xfrm>
            <a:off x="2339975" y="0"/>
            <a:ext cx="6264275" cy="1143000"/>
          </a:xfrm>
        </p:spPr>
        <p:txBody>
          <a:bodyPr/>
          <a:lstStyle/>
          <a:p>
            <a:r>
              <a:rPr lang="en-GB" smtClean="0"/>
              <a:t>Benefits of Portfolio Management</a:t>
            </a: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0000"/>
            <a:ext cx="9144000" cy="2540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z="11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UNCLASSIFIED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989138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z="2400" smtClean="0"/>
          </a:p>
          <a:p>
            <a:r>
              <a:rPr lang="en-GB" sz="2400" smtClean="0"/>
              <a:t>Executive Guide – Published </a:t>
            </a:r>
            <a:r>
              <a:rPr lang="en-GB" sz="2400" smtClean="0">
                <a:sym typeface="Wingdings" pitchFamily="2" charset="2"/>
              </a:rPr>
              <a:t>2010</a:t>
            </a:r>
            <a:endParaRPr lang="en-GB" sz="2400" smtClean="0"/>
          </a:p>
          <a:p>
            <a:pPr>
              <a:buFont typeface="Wingdings" pitchFamily="2" charset="2"/>
              <a:buChar char="Ø"/>
            </a:pPr>
            <a:endParaRPr lang="en-GB" sz="2400" smtClean="0"/>
          </a:p>
          <a:p>
            <a:r>
              <a:rPr lang="en-GB" sz="2400" smtClean="0"/>
              <a:t>Main Guide – February 2011</a:t>
            </a:r>
          </a:p>
          <a:p>
            <a:pPr>
              <a:buFont typeface="Wingdings" pitchFamily="2" charset="2"/>
              <a:buChar char="Ø"/>
            </a:pPr>
            <a:endParaRPr lang="en-GB" sz="2400" smtClean="0"/>
          </a:p>
          <a:p>
            <a:r>
              <a:rPr lang="en-GB" sz="2400" smtClean="0"/>
              <a:t>Foundation Exams – Launched February 2011</a:t>
            </a:r>
          </a:p>
          <a:p>
            <a:pPr>
              <a:buFont typeface="Wingdings" pitchFamily="2" charset="2"/>
              <a:buChar char="Ø"/>
            </a:pPr>
            <a:endParaRPr lang="en-GB" sz="2400" smtClean="0"/>
          </a:p>
          <a:p>
            <a:r>
              <a:rPr lang="en-GB" sz="2400" smtClean="0"/>
              <a:t>Practitioner Exams – Launch: Canberra, Sept 9th 2011</a:t>
            </a:r>
          </a:p>
        </p:txBody>
      </p:sp>
      <p:sp>
        <p:nvSpPr>
          <p:cNvPr id="68612" name="Title 4"/>
          <p:cNvSpPr>
            <a:spLocks noGrp="1"/>
          </p:cNvSpPr>
          <p:nvPr>
            <p:ph type="title" idx="4294967295"/>
          </p:nvPr>
        </p:nvSpPr>
        <p:spPr>
          <a:xfrm>
            <a:off x="2484438" y="0"/>
            <a:ext cx="5832475" cy="1143000"/>
          </a:xfrm>
        </p:spPr>
        <p:txBody>
          <a:bodyPr/>
          <a:lstStyle/>
          <a:p>
            <a:r>
              <a:rPr lang="en-GB" sz="3200" smtClean="0">
                <a:latin typeface="Calibri" pitchFamily="34" charset="0"/>
              </a:rPr>
              <a:t>MoP – The next steps</a:t>
            </a:r>
          </a:p>
        </p:txBody>
      </p:sp>
      <p:pic>
        <p:nvPicPr>
          <p:cNvPr id="10" name="Content Placeholder 9" descr="6567 M_o_P Cov v0_1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227763" y="1414463"/>
            <a:ext cx="2112962" cy="2735262"/>
          </a:xfrm>
          <a:prstGeom prst="rect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4438" y="0"/>
            <a:ext cx="5832475" cy="1143000"/>
          </a:xfrm>
        </p:spPr>
        <p:txBody>
          <a:bodyPr/>
          <a:lstStyle/>
          <a:p>
            <a:r>
              <a:rPr lang="en-GB" sz="3200" smtClean="0">
                <a:latin typeface="Calibri" pitchFamily="34" charset="0"/>
              </a:rPr>
              <a:t>Any questions?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79388" y="1916113"/>
            <a:ext cx="8713787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For more information please visit:</a:t>
            </a:r>
            <a:br>
              <a:rPr lang="en-US" sz="2400" smtClean="0"/>
            </a:br>
            <a:endParaRPr lang="en-US" sz="2400" smtClean="0"/>
          </a:p>
          <a:p>
            <a:pPr>
              <a:buFontTx/>
              <a:buNone/>
            </a:pPr>
            <a:endParaRPr lang="en-US" sz="2400" smtClean="0"/>
          </a:p>
          <a:p>
            <a:pPr algn="ctr">
              <a:buFontTx/>
              <a:buNone/>
            </a:pPr>
            <a:r>
              <a:rPr lang="en-US" sz="4000" smtClean="0"/>
              <a:t>www.best-management-practice.com</a:t>
            </a:r>
          </a:p>
        </p:txBody>
      </p:sp>
      <p:sp>
        <p:nvSpPr>
          <p:cNvPr id="66564" name="Footer Placeholder 4"/>
          <p:cNvSpPr txBox="1">
            <a:spLocks noGrp="1"/>
          </p:cNvSpPr>
          <p:nvPr/>
        </p:nvSpPr>
        <p:spPr bwMode="auto">
          <a:xfrm>
            <a:off x="0" y="6350000"/>
            <a:ext cx="914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100">
                <a:solidFill>
                  <a:srgbClr val="000000"/>
                </a:solidFill>
                <a:latin typeface="Calibri" pitchFamily="34" charset="0"/>
              </a:rPr>
              <a:t>UNCLASSIFIED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4438" y="0"/>
            <a:ext cx="5832475" cy="1143000"/>
          </a:xfrm>
        </p:spPr>
        <p:txBody>
          <a:bodyPr/>
          <a:lstStyle/>
          <a:p>
            <a:r>
              <a:rPr lang="en-GB" sz="3200" smtClean="0">
                <a:latin typeface="Calibri" pitchFamily="34" charset="0"/>
              </a:rPr>
              <a:t>Executive Guide - </a:t>
            </a:r>
            <a:r>
              <a:rPr lang="en-GB" sz="2400" smtClean="0">
                <a:latin typeface="Calibri" pitchFamily="34" charset="0"/>
              </a:rPr>
              <a:t>Published June 2010</a:t>
            </a:r>
          </a:p>
        </p:txBody>
      </p:sp>
      <p:sp>
        <p:nvSpPr>
          <p:cNvPr id="15362" name="Footer Placeholder 4"/>
          <p:cNvSpPr txBox="1">
            <a:spLocks noGrp="1"/>
          </p:cNvSpPr>
          <p:nvPr/>
        </p:nvSpPr>
        <p:spPr bwMode="auto">
          <a:xfrm>
            <a:off x="0" y="6350000"/>
            <a:ext cx="914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100">
                <a:solidFill>
                  <a:srgbClr val="000000"/>
                </a:solidFill>
                <a:latin typeface="Calibri" pitchFamily="34" charset="0"/>
              </a:rPr>
              <a:t>UNCLASSIFIED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987675" y="1711325"/>
            <a:ext cx="60483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en-GB" sz="2000" b="1" u="sng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 b="1"/>
              <a:t>“</a:t>
            </a:r>
            <a:r>
              <a:rPr lang="en-GB" sz="2000" i="1"/>
              <a:t>Many times small thing are…well…small.  This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 i="1"/>
              <a:t>small, new, OGC guide, however, is right on target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 i="1"/>
              <a:t>for executive education in portfolio management.”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en-GB" sz="2000" u="sng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 i="1"/>
              <a:t>“Executives in organizations that are considering an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 i="1"/>
              <a:t>implementation and use of project portfolio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 i="1"/>
              <a:t>management (or who are not satisfied with the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 i="1"/>
              <a:t>current use of that discipline) should get and use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 i="1"/>
              <a:t>this publication as a “concept document”, and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 i="1"/>
              <a:t>as a communication mechanism, for input and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 i="1"/>
              <a:t>iterative refinement to a discussion of both the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 i="1"/>
              <a:t>value and impact potential to its adoption.”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en-GB" sz="2000"/>
          </a:p>
          <a:p>
            <a:pPr marL="342900" indent="-342900" algn="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>
                <a:solidFill>
                  <a:schemeClr val="hlink"/>
                </a:solidFill>
              </a:rPr>
              <a:t>Gartner Short Standard 07/08/10 Michael Hanford</a:t>
            </a:r>
          </a:p>
          <a:p>
            <a:pPr marL="342900" indent="-342900" algn="r" eaLnBrk="0" hangingPunct="0">
              <a:lnSpc>
                <a:spcPct val="80000"/>
              </a:lnSpc>
              <a:spcBef>
                <a:spcPct val="50000"/>
              </a:spcBef>
            </a:pPr>
            <a:endParaRPr lang="en-GB">
              <a:solidFill>
                <a:schemeClr val="hlink"/>
              </a:solidFill>
            </a:endParaRPr>
          </a:p>
        </p:txBody>
      </p:sp>
      <p:pic>
        <p:nvPicPr>
          <p:cNvPr id="15364" name="Picture 5" descr="MoP cov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328863"/>
            <a:ext cx="2416175" cy="318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5" name="Footer Placeholder 5"/>
          <p:cNvSpPr>
            <a:spLocks noGrp="1"/>
          </p:cNvSpPr>
          <p:nvPr>
            <p:ph type="ftr" sz="quarter" idx="10"/>
          </p:nvPr>
        </p:nvSpPr>
        <p:spPr bwMode="auto">
          <a:xfrm>
            <a:off x="0" y="6350000"/>
            <a:ext cx="9144000" cy="2540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z="11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UNCLASSIFIED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4438" y="0"/>
            <a:ext cx="6335712" cy="1143000"/>
          </a:xfrm>
        </p:spPr>
        <p:txBody>
          <a:bodyPr/>
          <a:lstStyle/>
          <a:p>
            <a:r>
              <a:rPr lang="en-GB" sz="3200" smtClean="0">
                <a:latin typeface="Calibri" pitchFamily="34" charset="0"/>
              </a:rPr>
              <a:t>MoP - What are we talking about?</a:t>
            </a:r>
          </a:p>
        </p:txBody>
      </p:sp>
      <p:sp>
        <p:nvSpPr>
          <p:cNvPr id="17410" name="Footer Placeholder 4"/>
          <p:cNvSpPr txBox="1">
            <a:spLocks noGrp="1"/>
          </p:cNvSpPr>
          <p:nvPr/>
        </p:nvSpPr>
        <p:spPr bwMode="auto">
          <a:xfrm>
            <a:off x="0" y="6350000"/>
            <a:ext cx="914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100">
                <a:solidFill>
                  <a:srgbClr val="000000"/>
                </a:solidFill>
                <a:latin typeface="Calibri" pitchFamily="34" charset="0"/>
              </a:rPr>
              <a:t>UNCLASSIFIED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57200" y="1600200"/>
            <a:ext cx="40433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 b="1"/>
              <a:t>Portfolio: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/>
              <a:t>The totality of an organization’s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/>
              <a:t>investment (or segment thereof)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/>
              <a:t>in the changes required to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/>
              <a:t>achieve its strategic objectives.  </a:t>
            </a:r>
            <a:endParaRPr lang="en-GB" sz="2000" b="1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2000" b="1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 b="1"/>
              <a:t>Portfolio Management: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/>
              <a:t>Portfolio Management is a co-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/>
              <a:t>ordinated collection of strategic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/>
              <a:t>processes and decisions that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/>
              <a:t>together enable the most effective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/>
              <a:t>balance of organizational change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/>
              <a:t>and Business As Usual. </a:t>
            </a:r>
          </a:p>
        </p:txBody>
      </p:sp>
      <p:pic>
        <p:nvPicPr>
          <p:cNvPr id="17412" name="Picture 1" descr="Untitled:Users:Kilford:KGC Management:Authoring:Diagrams:Jpgs:Run the business change the busin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3588" y="1773238"/>
            <a:ext cx="4319587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Footer Placeholder 5"/>
          <p:cNvSpPr>
            <a:spLocks noGrp="1"/>
          </p:cNvSpPr>
          <p:nvPr>
            <p:ph type="ftr" sz="quarter" idx="10"/>
          </p:nvPr>
        </p:nvSpPr>
        <p:spPr bwMode="auto">
          <a:xfrm>
            <a:off x="0" y="6350000"/>
            <a:ext cx="9144000" cy="2540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z="11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UNCLASSIFIED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 idx="4294967295"/>
          </p:nvPr>
        </p:nvSpPr>
        <p:spPr>
          <a:xfrm>
            <a:off x="2484438" y="0"/>
            <a:ext cx="5832475" cy="1143000"/>
          </a:xfrm>
        </p:spPr>
        <p:txBody>
          <a:bodyPr/>
          <a:lstStyle/>
          <a:p>
            <a:r>
              <a:rPr lang="en-GB" sz="3200" smtClean="0">
                <a:latin typeface="Calibri" pitchFamily="34" charset="0"/>
              </a:rPr>
              <a:t>MoP - Where does it fit?</a:t>
            </a:r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052513"/>
            <a:ext cx="871378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81750"/>
            <a:ext cx="9144000" cy="2540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z="11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UNCLASSIFIED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9388" y="5248275"/>
            <a:ext cx="871378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GB" sz="1200">
                <a:latin typeface="Calibri" pitchFamily="34" charset="0"/>
                <a:ea typeface="MS PGothic" pitchFamily="34" charset="-128"/>
              </a:rPr>
              <a:t>© Crown Copyright 2011 Reproduced with permission from OGC</a:t>
            </a:r>
          </a:p>
          <a:p>
            <a:pPr defTabSz="457200"/>
            <a:r>
              <a:rPr lang="en-GB" sz="1000">
                <a:latin typeface="Calibri" pitchFamily="34" charset="0"/>
                <a:ea typeface="MS PGothic" pitchFamily="34" charset="-128"/>
              </a:rPr>
              <a:t>M_o_R® is a Registered Trade Marks of the Office of Government Commerce in the United Kingdom and other countries</a:t>
            </a:r>
          </a:p>
          <a:p>
            <a:pPr defTabSz="457200"/>
            <a:r>
              <a:rPr lang="en-GB" sz="1000">
                <a:latin typeface="Calibri" pitchFamily="34" charset="0"/>
                <a:ea typeface="MS PGothic" pitchFamily="34" charset="-128"/>
              </a:rPr>
              <a:t>PRINCE2® is a Registered Trade Marks of the Office of Government Commerce in the United Kingdom and other countries</a:t>
            </a:r>
          </a:p>
          <a:p>
            <a:pPr defTabSz="457200"/>
            <a:r>
              <a:rPr lang="en-GB" sz="1000">
                <a:latin typeface="Calibri" pitchFamily="34" charset="0"/>
                <a:ea typeface="MS PGothic" pitchFamily="34" charset="-128"/>
              </a:rPr>
              <a:t>MSP® is a Registered Trade Marks of the Office of Government Commerce in the United Kingdom and other countries</a:t>
            </a:r>
          </a:p>
          <a:p>
            <a:pPr defTabSz="457200"/>
            <a:r>
              <a:rPr lang="en-GB" sz="1000">
                <a:latin typeface="Calibri" pitchFamily="34" charset="0"/>
                <a:ea typeface="MS PGothic" pitchFamily="34" charset="-128"/>
              </a:rPr>
              <a:t>ITIL® is a Registered Trade Marks of the Office of Government Commerce in the United Kingdom and other countries</a:t>
            </a:r>
          </a:p>
          <a:p>
            <a:pPr defTabSz="457200"/>
            <a:r>
              <a:rPr lang="en-GB" sz="1000">
                <a:latin typeface="Calibri" pitchFamily="34" charset="0"/>
                <a:ea typeface="MS PGothic" pitchFamily="34" charset="-128"/>
              </a:rPr>
              <a:t>P3M3® is a  Registered Trade Marks of the Office of Government Commerce in the United Kingdom and other countries</a:t>
            </a:r>
          </a:p>
          <a:p>
            <a:pPr defTabSz="457200"/>
            <a:r>
              <a:rPr lang="en-GB" sz="1000">
                <a:latin typeface="Calibri" pitchFamily="34" charset="0"/>
                <a:ea typeface="MS PGothic" pitchFamily="34" charset="-128"/>
              </a:rPr>
              <a:t>P3O® is a Registered Trade Mark of the Office of Government Commerce</a:t>
            </a:r>
            <a:br>
              <a:rPr lang="en-GB" sz="1000">
                <a:latin typeface="Calibri" pitchFamily="34" charset="0"/>
                <a:ea typeface="MS PGothic" pitchFamily="34" charset="-128"/>
              </a:rPr>
            </a:br>
            <a:r>
              <a:rPr lang="en-GB" sz="1000">
                <a:latin typeface="Calibri" pitchFamily="34" charset="0"/>
                <a:ea typeface="MS PGothic" pitchFamily="34" charset="-128"/>
              </a:rPr>
              <a:t>MoP™ is a Trade Marks of the Office of Government Commerce in the United Kingdom and other countries</a:t>
            </a:r>
          </a:p>
          <a:p>
            <a:pPr defTabSz="457200"/>
            <a:r>
              <a:rPr lang="en-GB" sz="1000">
                <a:latin typeface="Calibri" pitchFamily="34" charset="0"/>
                <a:ea typeface="MS PGothic" pitchFamily="34" charset="-128"/>
              </a:rPr>
              <a:t>MoV™ is a Trade Marks of the Office of Government Commerce in the United Kingdom and other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3"/>
          <p:cNvSpPr>
            <a:spLocks/>
          </p:cNvSpPr>
          <p:nvPr/>
        </p:nvSpPr>
        <p:spPr bwMode="auto">
          <a:xfrm>
            <a:off x="2339975" y="0"/>
            <a:ext cx="6264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200">
                <a:solidFill>
                  <a:schemeClr val="tx2"/>
                </a:solidFill>
                <a:latin typeface="Calibri" pitchFamily="34" charset="0"/>
              </a:rPr>
              <a:t>MoP - The Target Audience</a:t>
            </a:r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95288" y="1323975"/>
            <a:ext cx="8497887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/>
              <a:t>Anyone with an interest, and/or role, in delivering programmes and projects, and organizational strategy from inception to delivery.  This includes: </a:t>
            </a:r>
            <a:endParaRPr lang="en-GB" sz="2400"/>
          </a:p>
          <a:p>
            <a:pPr>
              <a:buFont typeface="Wingdings" pitchFamily="2" charset="2"/>
              <a:buChar char="Ø"/>
            </a:pPr>
            <a:r>
              <a:rPr lang="en-GB" sz="2400"/>
              <a:t> Members of Management Boards and Directors of Change;   </a:t>
            </a:r>
          </a:p>
          <a:p>
            <a:pPr>
              <a:buFont typeface="Wingdings" pitchFamily="2" charset="2"/>
              <a:buChar char="Ø"/>
            </a:pPr>
            <a:r>
              <a:rPr lang="en-GB" sz="2400"/>
              <a:t> Senior Responsible Owners (SROs); </a:t>
            </a:r>
          </a:p>
          <a:p>
            <a:pPr>
              <a:buFont typeface="Wingdings" pitchFamily="2" charset="2"/>
              <a:buChar char="Ø"/>
            </a:pPr>
            <a:r>
              <a:rPr lang="en-GB" sz="2400"/>
              <a:t> Portfolio, Programme, Project, Business Change and Benefits Managers; </a:t>
            </a:r>
          </a:p>
          <a:p>
            <a:pPr>
              <a:buFont typeface="Wingdings" pitchFamily="2" charset="2"/>
              <a:buChar char="Ø"/>
            </a:pPr>
            <a:r>
              <a:rPr lang="en-GB" sz="2400"/>
              <a:t> Business Case writers and Project appraisers; and</a:t>
            </a:r>
          </a:p>
          <a:p>
            <a:pPr>
              <a:buFont typeface="Wingdings" pitchFamily="2" charset="2"/>
              <a:buChar char="Ø"/>
            </a:pPr>
            <a:r>
              <a:rPr lang="en-GB" sz="2400"/>
              <a:t> Those in other functions/departments with a role in delivering strategic objectives.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0000"/>
            <a:ext cx="9144000" cy="2540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z="11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UNCLASSIFIED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713788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buFontTx/>
              <a:buAutoNum type="arabicPeriod"/>
            </a:pPr>
            <a:r>
              <a:rPr lang="en-GB" sz="2800" smtClean="0"/>
              <a:t>An overview of Portfolio Management</a:t>
            </a:r>
          </a:p>
          <a:p>
            <a:pPr marL="381000" indent="-381000">
              <a:buFontTx/>
              <a:buAutoNum type="arabicPeriod"/>
            </a:pPr>
            <a:r>
              <a:rPr lang="en-GB" sz="2800" smtClean="0"/>
              <a:t>The Principles upon which successful approaches to Portfolio Management are built </a:t>
            </a:r>
          </a:p>
          <a:p>
            <a:pPr marL="381000" indent="-381000">
              <a:buFontTx/>
              <a:buAutoNum type="arabicPeriod"/>
            </a:pPr>
            <a:r>
              <a:rPr lang="en-GB" sz="2800" smtClean="0"/>
              <a:t>Descriptions of the Practices contained within the two Portfolio Management cycles</a:t>
            </a:r>
          </a:p>
          <a:p>
            <a:pPr marL="381000" indent="-381000">
              <a:buFontTx/>
              <a:buAutoNum type="arabicPeriod"/>
            </a:pPr>
            <a:r>
              <a:rPr lang="en-GB" sz="2800" smtClean="0"/>
              <a:t>Role Descriptions and key Portfolio Documentation</a:t>
            </a:r>
          </a:p>
          <a:p>
            <a:pPr marL="381000" indent="-381000">
              <a:buFontTx/>
              <a:buAutoNum type="arabicPeriod"/>
            </a:pPr>
            <a:r>
              <a:rPr lang="en-GB" sz="2800" smtClean="0"/>
              <a:t>Real life examples of Portfolio Management</a:t>
            </a:r>
          </a:p>
        </p:txBody>
      </p:sp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2484438" y="0"/>
            <a:ext cx="5832475" cy="1143000"/>
          </a:xfrm>
        </p:spPr>
        <p:txBody>
          <a:bodyPr/>
          <a:lstStyle/>
          <a:p>
            <a:r>
              <a:rPr lang="en-GB" smtClean="0"/>
              <a:t>MoP - Main contents</a:t>
            </a: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0000"/>
            <a:ext cx="9144000" cy="2540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z="11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UNCLASSIFIED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new model for steve to kick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60550" y="1484313"/>
            <a:ext cx="5422900" cy="45085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49154" name="Line 3"/>
          <p:cNvSpPr>
            <a:spLocks noChangeShapeType="1"/>
          </p:cNvSpPr>
          <p:nvPr/>
        </p:nvSpPr>
        <p:spPr bwMode="auto">
          <a:xfrm flipV="1">
            <a:off x="1476375" y="3500438"/>
            <a:ext cx="2303463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55" name="Line 4"/>
          <p:cNvSpPr>
            <a:spLocks noChangeShapeType="1"/>
          </p:cNvSpPr>
          <p:nvPr/>
        </p:nvSpPr>
        <p:spPr bwMode="auto">
          <a:xfrm flipV="1">
            <a:off x="1476375" y="4652963"/>
            <a:ext cx="25193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250825" y="4581525"/>
            <a:ext cx="1225550" cy="379413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/>
              <a:t>2 cycles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7235825" y="1773238"/>
            <a:ext cx="1584325" cy="379412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5 Principles</a:t>
            </a:r>
          </a:p>
        </p:txBody>
      </p:sp>
      <p:sp>
        <p:nvSpPr>
          <p:cNvPr id="49158" name="Line 7"/>
          <p:cNvSpPr>
            <a:spLocks noChangeShapeType="1"/>
          </p:cNvSpPr>
          <p:nvPr/>
        </p:nvSpPr>
        <p:spPr bwMode="auto">
          <a:xfrm flipH="1">
            <a:off x="6948488" y="2205038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4211638" y="5891213"/>
            <a:ext cx="4681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© Crown Copyright 2011 Reproduced with permission from OGC</a:t>
            </a:r>
          </a:p>
        </p:txBody>
      </p:sp>
      <p:sp>
        <p:nvSpPr>
          <p:cNvPr id="49160" name="Title 3"/>
          <p:cNvSpPr>
            <a:spLocks/>
          </p:cNvSpPr>
          <p:nvPr/>
        </p:nvSpPr>
        <p:spPr bwMode="auto">
          <a:xfrm>
            <a:off x="2484438" y="0"/>
            <a:ext cx="6408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200">
                <a:solidFill>
                  <a:schemeClr val="tx2"/>
                </a:solidFill>
                <a:latin typeface="Calibri" pitchFamily="34" charset="0"/>
              </a:rPr>
              <a:t>MoP - Portfolio Management Model</a:t>
            </a:r>
          </a:p>
        </p:txBody>
      </p:sp>
      <p:sp>
        <p:nvSpPr>
          <p:cNvPr id="49161" name="Footer Placeholder 9"/>
          <p:cNvSpPr>
            <a:spLocks noGrp="1"/>
          </p:cNvSpPr>
          <p:nvPr>
            <p:ph type="ftr" sz="quarter" idx="10"/>
          </p:nvPr>
        </p:nvSpPr>
        <p:spPr bwMode="auto">
          <a:xfrm>
            <a:off x="0" y="6350000"/>
            <a:ext cx="9144000" cy="2540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z="11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UNCLASSIFIED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6300788" y="5668963"/>
            <a:ext cx="63182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endParaRPr lang="en-GB"/>
          </a:p>
          <a:p>
            <a:pPr eaLnBrk="0" hangingPunct="0">
              <a:spcBef>
                <a:spcPct val="50000"/>
              </a:spcBef>
              <a:buClr>
                <a:srgbClr val="006EB3"/>
              </a:buClr>
              <a:buFont typeface="Wingdings" pitchFamily="2" charset="2"/>
              <a:buChar char="l"/>
            </a:pPr>
            <a:endParaRPr lang="en-GB" sz="2400"/>
          </a:p>
        </p:txBody>
      </p:sp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2484438" y="1773238"/>
            <a:ext cx="532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grpSp>
        <p:nvGrpSpPr>
          <p:cNvPr id="51203" name="Group 4"/>
          <p:cNvGrpSpPr>
            <a:grpSpLocks/>
          </p:cNvGrpSpPr>
          <p:nvPr/>
        </p:nvGrpSpPr>
        <p:grpSpPr bwMode="auto">
          <a:xfrm>
            <a:off x="1042988" y="2565400"/>
            <a:ext cx="6913562" cy="3455988"/>
            <a:chOff x="1275" y="9432"/>
            <a:chExt cx="9410" cy="5088"/>
          </a:xfrm>
        </p:grpSpPr>
        <p:sp>
          <p:nvSpPr>
            <p:cNvPr id="73733" name="AutoShape 5"/>
            <p:cNvSpPr>
              <a:spLocks noChangeArrowheads="1"/>
            </p:cNvSpPr>
            <p:nvPr/>
          </p:nvSpPr>
          <p:spPr bwMode="auto">
            <a:xfrm>
              <a:off x="1275" y="9432"/>
              <a:ext cx="9410" cy="50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8FCFD"/>
                </a:gs>
                <a:gs pos="100000">
                  <a:srgbClr val="DAEEF3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8DB3E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73734" name="AutoShape 6"/>
            <p:cNvSpPr>
              <a:spLocks noChangeArrowheads="1"/>
            </p:cNvSpPr>
            <p:nvPr/>
          </p:nvSpPr>
          <p:spPr bwMode="auto">
            <a:xfrm rot="1473369">
              <a:off x="6001" y="10292"/>
              <a:ext cx="4185" cy="3922"/>
            </a:xfrm>
            <a:custGeom>
              <a:avLst/>
              <a:gdLst>
                <a:gd name="G0" fmla="+- 7552892 0 0"/>
                <a:gd name="G1" fmla="+- 10264334 0 0"/>
                <a:gd name="G2" fmla="+- 7552892 0 10264334"/>
                <a:gd name="G3" fmla="+- 10800 0 0"/>
                <a:gd name="G4" fmla="+- 0 0 755289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3969 0 0"/>
                <a:gd name="G9" fmla="+- 0 0 10264334"/>
                <a:gd name="G10" fmla="+- 3969 0 2700"/>
                <a:gd name="G11" fmla="cos G10 7552892"/>
                <a:gd name="G12" fmla="sin G10 7552892"/>
                <a:gd name="G13" fmla="cos 13500 7552892"/>
                <a:gd name="G14" fmla="sin 13500 7552892"/>
                <a:gd name="G15" fmla="+- G11 10800 0"/>
                <a:gd name="G16" fmla="+- G12 10800 0"/>
                <a:gd name="G17" fmla="+- G13 10800 0"/>
                <a:gd name="G18" fmla="+- G14 10800 0"/>
                <a:gd name="G19" fmla="*/ 3969 1 2"/>
                <a:gd name="G20" fmla="+- G19 5400 0"/>
                <a:gd name="G21" fmla="cos G20 7552892"/>
                <a:gd name="G22" fmla="sin G20 7552892"/>
                <a:gd name="G23" fmla="+- G21 10800 0"/>
                <a:gd name="G24" fmla="+- G12 G23 G22"/>
                <a:gd name="G25" fmla="+- G22 G23 G11"/>
                <a:gd name="G26" fmla="cos 10800 7552892"/>
                <a:gd name="G27" fmla="sin 10800 7552892"/>
                <a:gd name="G28" fmla="cos 3969 7552892"/>
                <a:gd name="G29" fmla="sin 3969 755289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264334"/>
                <a:gd name="G36" fmla="sin G34 10264334"/>
                <a:gd name="G37" fmla="+/ 10264334 755289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3969 G39"/>
                <a:gd name="G43" fmla="sin 396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560 w 21600"/>
                <a:gd name="T5" fmla="*/ 3288 h 21600"/>
                <a:gd name="T6" fmla="*/ 4021 w 21600"/>
                <a:gd name="T7" fmla="*/ 13730 h 21600"/>
                <a:gd name="T8" fmla="*/ 13651 w 21600"/>
                <a:gd name="T9" fmla="*/ 8039 h 21600"/>
                <a:gd name="T10" fmla="*/ 5041 w 21600"/>
                <a:gd name="T11" fmla="*/ 23010 h 21600"/>
                <a:gd name="T12" fmla="*/ 2118 w 21600"/>
                <a:gd name="T13" fmla="*/ 14871 h 21600"/>
                <a:gd name="T14" fmla="*/ 10258 w 21600"/>
                <a:gd name="T15" fmla="*/ 1194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107" y="14389"/>
                  </a:moveTo>
                  <a:cubicBezTo>
                    <a:pt x="9636" y="14639"/>
                    <a:pt x="10214" y="14769"/>
                    <a:pt x="10800" y="14769"/>
                  </a:cubicBezTo>
                  <a:cubicBezTo>
                    <a:pt x="12992" y="14769"/>
                    <a:pt x="14769" y="12992"/>
                    <a:pt x="14769" y="10800"/>
                  </a:cubicBezTo>
                  <a:cubicBezTo>
                    <a:pt x="14769" y="8607"/>
                    <a:pt x="12992" y="6831"/>
                    <a:pt x="10800" y="6831"/>
                  </a:cubicBezTo>
                  <a:cubicBezTo>
                    <a:pt x="8607" y="6831"/>
                    <a:pt x="6831" y="8607"/>
                    <a:pt x="6831" y="10800"/>
                  </a:cubicBezTo>
                  <a:cubicBezTo>
                    <a:pt x="6830" y="11341"/>
                    <a:pt x="6941" y="11877"/>
                    <a:pt x="7156" y="12374"/>
                  </a:cubicBezTo>
                  <a:lnTo>
                    <a:pt x="886" y="15085"/>
                  </a:lnTo>
                  <a:cubicBezTo>
                    <a:pt x="301" y="13732"/>
                    <a:pt x="0" y="1227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9207" y="21600"/>
                    <a:pt x="7634" y="21247"/>
                    <a:pt x="6193" y="20568"/>
                  </a:cubicBezTo>
                  <a:lnTo>
                    <a:pt x="5041" y="23010"/>
                  </a:lnTo>
                  <a:lnTo>
                    <a:pt x="2118" y="14871"/>
                  </a:lnTo>
                  <a:lnTo>
                    <a:pt x="10258" y="11947"/>
                  </a:lnTo>
                  <a:lnTo>
                    <a:pt x="9107" y="14389"/>
                  </a:lnTo>
                  <a:close/>
                </a:path>
              </a:pathLst>
            </a:cu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85194" dir="200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73735" name="AutoShape 7"/>
            <p:cNvSpPr>
              <a:spLocks noChangeArrowheads="1"/>
            </p:cNvSpPr>
            <p:nvPr/>
          </p:nvSpPr>
          <p:spPr bwMode="auto">
            <a:xfrm rot="19519131" flipH="1">
              <a:off x="1578" y="10332"/>
              <a:ext cx="4321" cy="4006"/>
            </a:xfrm>
            <a:custGeom>
              <a:avLst/>
              <a:gdLst>
                <a:gd name="G0" fmla="+- 7263651 0 0"/>
                <a:gd name="G1" fmla="+- 9920032 0 0"/>
                <a:gd name="G2" fmla="+- 7263651 0 9920032"/>
                <a:gd name="G3" fmla="+- 10800 0 0"/>
                <a:gd name="G4" fmla="+- 0 0 726365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3708 0 0"/>
                <a:gd name="G9" fmla="+- 0 0 9920032"/>
                <a:gd name="G10" fmla="+- 3708 0 2700"/>
                <a:gd name="G11" fmla="cos G10 7263651"/>
                <a:gd name="G12" fmla="sin G10 7263651"/>
                <a:gd name="G13" fmla="cos 13500 7263651"/>
                <a:gd name="G14" fmla="sin 13500 7263651"/>
                <a:gd name="G15" fmla="+- G11 10800 0"/>
                <a:gd name="G16" fmla="+- G12 10800 0"/>
                <a:gd name="G17" fmla="+- G13 10800 0"/>
                <a:gd name="G18" fmla="+- G14 10800 0"/>
                <a:gd name="G19" fmla="*/ 3708 1 2"/>
                <a:gd name="G20" fmla="+- G19 5400 0"/>
                <a:gd name="G21" fmla="cos G20 7263651"/>
                <a:gd name="G22" fmla="sin G20 7263651"/>
                <a:gd name="G23" fmla="+- G21 10800 0"/>
                <a:gd name="G24" fmla="+- G12 G23 G22"/>
                <a:gd name="G25" fmla="+- G22 G23 G11"/>
                <a:gd name="G26" fmla="cos 10800 7263651"/>
                <a:gd name="G27" fmla="sin 10800 7263651"/>
                <a:gd name="G28" fmla="cos 3708 7263651"/>
                <a:gd name="G29" fmla="sin 3708 726365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20032"/>
                <a:gd name="G36" fmla="sin G34 9920032"/>
                <a:gd name="G37" fmla="+/ 9920032 726365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3708 G39"/>
                <a:gd name="G43" fmla="sin 3708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7899 w 21600"/>
                <a:gd name="T5" fmla="*/ 2661 h 21600"/>
                <a:gd name="T6" fmla="*/ 4433 w 21600"/>
                <a:gd name="T7" fmla="*/ 14276 h 21600"/>
                <a:gd name="T8" fmla="*/ 13237 w 21600"/>
                <a:gd name="T9" fmla="*/ 8005 h 21600"/>
                <a:gd name="T10" fmla="*/ 5998 w 21600"/>
                <a:gd name="T11" fmla="*/ 23417 h 21600"/>
                <a:gd name="T12" fmla="*/ 2382 w 21600"/>
                <a:gd name="T13" fmla="*/ 15357 h 21600"/>
                <a:gd name="T14" fmla="*/ 10441 w 21600"/>
                <a:gd name="T15" fmla="*/ 1174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481" y="14265"/>
                  </a:moveTo>
                  <a:cubicBezTo>
                    <a:pt x="9902" y="14425"/>
                    <a:pt x="10349" y="14508"/>
                    <a:pt x="10800" y="14508"/>
                  </a:cubicBezTo>
                  <a:cubicBezTo>
                    <a:pt x="12847" y="14508"/>
                    <a:pt x="14508" y="12847"/>
                    <a:pt x="14508" y="10800"/>
                  </a:cubicBezTo>
                  <a:cubicBezTo>
                    <a:pt x="14508" y="8752"/>
                    <a:pt x="12847" y="7092"/>
                    <a:pt x="10800" y="7092"/>
                  </a:cubicBezTo>
                  <a:cubicBezTo>
                    <a:pt x="8752" y="7092"/>
                    <a:pt x="7092" y="8752"/>
                    <a:pt x="7092" y="10800"/>
                  </a:cubicBezTo>
                  <a:cubicBezTo>
                    <a:pt x="7091" y="11420"/>
                    <a:pt x="7247" y="12031"/>
                    <a:pt x="7545" y="12576"/>
                  </a:cubicBezTo>
                  <a:lnTo>
                    <a:pt x="1320" y="15975"/>
                  </a:lnTo>
                  <a:cubicBezTo>
                    <a:pt x="454" y="14387"/>
                    <a:pt x="0" y="12608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9487" y="21600"/>
                    <a:pt x="8185" y="21360"/>
                    <a:pt x="6958" y="20893"/>
                  </a:cubicBezTo>
                  <a:lnTo>
                    <a:pt x="5998" y="23417"/>
                  </a:lnTo>
                  <a:lnTo>
                    <a:pt x="2382" y="15357"/>
                  </a:lnTo>
                  <a:lnTo>
                    <a:pt x="10441" y="11742"/>
                  </a:lnTo>
                  <a:lnTo>
                    <a:pt x="9481" y="14265"/>
                  </a:lnTo>
                  <a:close/>
                </a:path>
              </a:pathLst>
            </a:cu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120483" dir="20493903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1214" name="Text Box 8"/>
            <p:cNvSpPr txBox="1">
              <a:spLocks noChangeArrowheads="1"/>
            </p:cNvSpPr>
            <p:nvPr/>
          </p:nvSpPr>
          <p:spPr bwMode="auto">
            <a:xfrm>
              <a:off x="3942" y="10919"/>
              <a:ext cx="1469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000">
                  <a:solidFill>
                    <a:srgbClr val="5F497A"/>
                  </a:solidFill>
                  <a:latin typeface="Times New Roman" pitchFamily="18" charset="0"/>
                </a:rPr>
                <a:t>Understand</a:t>
              </a:r>
              <a:endParaRPr lang="en-GB"/>
            </a:p>
          </p:txBody>
        </p:sp>
        <p:sp>
          <p:nvSpPr>
            <p:cNvPr id="51215" name="Text Box 9"/>
            <p:cNvSpPr txBox="1">
              <a:spLocks noChangeArrowheads="1"/>
            </p:cNvSpPr>
            <p:nvPr/>
          </p:nvSpPr>
          <p:spPr bwMode="auto">
            <a:xfrm>
              <a:off x="2240" y="11013"/>
              <a:ext cx="1721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000">
                  <a:solidFill>
                    <a:srgbClr val="5F497A"/>
                  </a:solidFill>
                </a:rPr>
                <a:t>Categorize </a:t>
              </a:r>
              <a:endParaRPr lang="en-GB"/>
            </a:p>
          </p:txBody>
        </p:sp>
        <p:sp>
          <p:nvSpPr>
            <p:cNvPr id="51216" name="Text Box 10"/>
            <p:cNvSpPr txBox="1">
              <a:spLocks noChangeArrowheads="1"/>
            </p:cNvSpPr>
            <p:nvPr/>
          </p:nvSpPr>
          <p:spPr bwMode="auto">
            <a:xfrm>
              <a:off x="1670" y="12249"/>
              <a:ext cx="1605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000">
                  <a:solidFill>
                    <a:srgbClr val="5F497A"/>
                  </a:solidFill>
                </a:rPr>
                <a:t>Prioritize</a:t>
              </a:r>
              <a:endParaRPr lang="en-GB"/>
            </a:p>
          </p:txBody>
        </p:sp>
        <p:sp>
          <p:nvSpPr>
            <p:cNvPr id="51217" name="Text Box 11"/>
            <p:cNvSpPr txBox="1">
              <a:spLocks noChangeArrowheads="1"/>
            </p:cNvSpPr>
            <p:nvPr/>
          </p:nvSpPr>
          <p:spPr bwMode="auto">
            <a:xfrm>
              <a:off x="2380" y="13206"/>
              <a:ext cx="1605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000">
                  <a:solidFill>
                    <a:srgbClr val="5F497A"/>
                  </a:solidFill>
                </a:rPr>
                <a:t>Balance</a:t>
              </a:r>
              <a:endParaRPr lang="en-GB"/>
            </a:p>
          </p:txBody>
        </p:sp>
        <p:sp>
          <p:nvSpPr>
            <p:cNvPr id="51218" name="Text Box 12"/>
            <p:cNvSpPr txBox="1">
              <a:spLocks noChangeArrowheads="1"/>
            </p:cNvSpPr>
            <p:nvPr/>
          </p:nvSpPr>
          <p:spPr bwMode="auto">
            <a:xfrm>
              <a:off x="6390" y="11287"/>
              <a:ext cx="1570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19" name="Text Box 13"/>
            <p:cNvSpPr txBox="1">
              <a:spLocks noChangeArrowheads="1"/>
            </p:cNvSpPr>
            <p:nvPr/>
          </p:nvSpPr>
          <p:spPr bwMode="auto">
            <a:xfrm>
              <a:off x="7206" y="10547"/>
              <a:ext cx="1841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GB" sz="1000">
                  <a:solidFill>
                    <a:srgbClr val="365F91"/>
                  </a:solidFill>
                </a:rPr>
                <a:t>Benefits Management</a:t>
              </a:r>
              <a:endParaRPr lang="en-GB"/>
            </a:p>
          </p:txBody>
        </p:sp>
        <p:sp>
          <p:nvSpPr>
            <p:cNvPr id="51220" name="Text Box 14"/>
            <p:cNvSpPr txBox="1">
              <a:spLocks noChangeArrowheads="1"/>
            </p:cNvSpPr>
            <p:nvPr/>
          </p:nvSpPr>
          <p:spPr bwMode="auto">
            <a:xfrm>
              <a:off x="8373" y="11043"/>
              <a:ext cx="1508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000">
                  <a:solidFill>
                    <a:srgbClr val="365F91"/>
                  </a:solidFill>
                </a:rPr>
                <a:t>Financial Management</a:t>
              </a:r>
              <a:endParaRPr lang="en-GB"/>
            </a:p>
          </p:txBody>
        </p:sp>
        <p:sp>
          <p:nvSpPr>
            <p:cNvPr id="51221" name="Text Box 15"/>
            <p:cNvSpPr txBox="1">
              <a:spLocks noChangeArrowheads="1"/>
            </p:cNvSpPr>
            <p:nvPr/>
          </p:nvSpPr>
          <p:spPr bwMode="auto">
            <a:xfrm>
              <a:off x="6288" y="11151"/>
              <a:ext cx="1609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000">
                  <a:solidFill>
                    <a:srgbClr val="365F91"/>
                  </a:solidFill>
                </a:rPr>
                <a:t>Management Control </a:t>
              </a:r>
            </a:p>
            <a:p>
              <a:endParaRPr lang="en-GB"/>
            </a:p>
          </p:txBody>
        </p:sp>
        <p:sp>
          <p:nvSpPr>
            <p:cNvPr id="51222" name="Text Box 16"/>
            <p:cNvSpPr txBox="1">
              <a:spLocks noChangeArrowheads="1"/>
            </p:cNvSpPr>
            <p:nvPr/>
          </p:nvSpPr>
          <p:spPr bwMode="auto">
            <a:xfrm>
              <a:off x="6344" y="12782"/>
              <a:ext cx="154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000">
                  <a:solidFill>
                    <a:srgbClr val="365F91"/>
                  </a:solidFill>
                </a:rPr>
                <a:t>Resource Managemen</a:t>
              </a:r>
              <a:r>
                <a:rPr lang="en-GB" sz="1100">
                  <a:solidFill>
                    <a:srgbClr val="365F91"/>
                  </a:solidFill>
                </a:rPr>
                <a:t>t</a:t>
              </a:r>
              <a:endParaRPr lang="en-GB"/>
            </a:p>
          </p:txBody>
        </p:sp>
        <p:sp>
          <p:nvSpPr>
            <p:cNvPr id="73745" name="AutoShape 17"/>
            <p:cNvSpPr>
              <a:spLocks noChangeArrowheads="1"/>
            </p:cNvSpPr>
            <p:nvPr/>
          </p:nvSpPr>
          <p:spPr bwMode="auto">
            <a:xfrm>
              <a:off x="2664" y="9596"/>
              <a:ext cx="2293" cy="40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GB" sz="1000">
                  <a:solidFill>
                    <a:srgbClr val="5F497A"/>
                  </a:solidFill>
                </a:rPr>
                <a:t>Portfolio Definition</a:t>
              </a:r>
              <a:endParaRPr lang="en-GB"/>
            </a:p>
          </p:txBody>
        </p:sp>
        <p:sp>
          <p:nvSpPr>
            <p:cNvPr id="73746" name="AutoShape 18"/>
            <p:cNvSpPr>
              <a:spLocks noChangeArrowheads="1"/>
            </p:cNvSpPr>
            <p:nvPr/>
          </p:nvSpPr>
          <p:spPr bwMode="auto">
            <a:xfrm>
              <a:off x="6917" y="9596"/>
              <a:ext cx="2290" cy="40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GB" sz="1000">
                  <a:solidFill>
                    <a:srgbClr val="365F91"/>
                  </a:solidFill>
                </a:rPr>
                <a:t>Portfolio Delivery</a:t>
              </a:r>
              <a:endParaRPr lang="en-GB"/>
            </a:p>
          </p:txBody>
        </p:sp>
        <p:sp>
          <p:nvSpPr>
            <p:cNvPr id="51225" name="Text Box 19"/>
            <p:cNvSpPr txBox="1">
              <a:spLocks noChangeArrowheads="1"/>
            </p:cNvSpPr>
            <p:nvPr/>
          </p:nvSpPr>
          <p:spPr bwMode="auto">
            <a:xfrm>
              <a:off x="8759" y="11781"/>
              <a:ext cx="1508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000">
                  <a:solidFill>
                    <a:srgbClr val="365F91"/>
                  </a:solidFill>
                </a:rPr>
                <a:t>Risk Management </a:t>
              </a:r>
              <a:endParaRPr lang="en-GB"/>
            </a:p>
          </p:txBody>
        </p:sp>
        <p:sp>
          <p:nvSpPr>
            <p:cNvPr id="51226" name="Text Box 20"/>
            <p:cNvSpPr txBox="1">
              <a:spLocks noChangeArrowheads="1"/>
            </p:cNvSpPr>
            <p:nvPr/>
          </p:nvSpPr>
          <p:spPr bwMode="auto">
            <a:xfrm>
              <a:off x="8725" y="12619"/>
              <a:ext cx="1926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000">
                  <a:solidFill>
                    <a:srgbClr val="365F91"/>
                  </a:solidFill>
                </a:rPr>
                <a:t>Stakeholder Engagement</a:t>
              </a:r>
              <a:endParaRPr lang="en-GB"/>
            </a:p>
          </p:txBody>
        </p:sp>
        <p:sp>
          <p:nvSpPr>
            <p:cNvPr id="51227" name="Text Box 21"/>
            <p:cNvSpPr txBox="1">
              <a:spLocks noChangeArrowheads="1"/>
            </p:cNvSpPr>
            <p:nvPr/>
          </p:nvSpPr>
          <p:spPr bwMode="auto">
            <a:xfrm>
              <a:off x="7416" y="13295"/>
              <a:ext cx="1926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000">
                  <a:solidFill>
                    <a:srgbClr val="365F91"/>
                  </a:solidFill>
                </a:rPr>
                <a:t>Organisational Governance </a:t>
              </a:r>
              <a:endParaRPr lang="en-GB"/>
            </a:p>
          </p:txBody>
        </p:sp>
        <p:sp>
          <p:nvSpPr>
            <p:cNvPr id="51228" name="Text Box 22"/>
            <p:cNvSpPr txBox="1">
              <a:spLocks noChangeArrowheads="1"/>
            </p:cNvSpPr>
            <p:nvPr/>
          </p:nvSpPr>
          <p:spPr bwMode="auto">
            <a:xfrm>
              <a:off x="3894" y="13129"/>
              <a:ext cx="1605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000">
                  <a:solidFill>
                    <a:srgbClr val="5F497A"/>
                  </a:solidFill>
                </a:rPr>
                <a:t>Plan</a:t>
              </a:r>
              <a:endParaRPr lang="en-GB"/>
            </a:p>
          </p:txBody>
        </p:sp>
        <p:sp>
          <p:nvSpPr>
            <p:cNvPr id="73751" name="Oval 23"/>
            <p:cNvSpPr>
              <a:spLocks noChangeArrowheads="1"/>
            </p:cNvSpPr>
            <p:nvPr/>
          </p:nvSpPr>
          <p:spPr bwMode="auto">
            <a:xfrm>
              <a:off x="4957" y="11629"/>
              <a:ext cx="1780" cy="9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74053" dir="19742175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1230" name="Text Box 24"/>
            <p:cNvSpPr txBox="1">
              <a:spLocks noChangeArrowheads="1"/>
            </p:cNvSpPr>
            <p:nvPr/>
          </p:nvSpPr>
          <p:spPr bwMode="auto">
            <a:xfrm>
              <a:off x="5242" y="11879"/>
              <a:ext cx="1197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31" name="Text Box 25"/>
            <p:cNvSpPr txBox="1">
              <a:spLocks noChangeArrowheads="1"/>
            </p:cNvSpPr>
            <p:nvPr/>
          </p:nvSpPr>
          <p:spPr bwMode="auto">
            <a:xfrm>
              <a:off x="5011" y="11721"/>
              <a:ext cx="1735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000" b="1">
                  <a:solidFill>
                    <a:srgbClr val="76923C"/>
                  </a:solidFill>
                </a:rPr>
                <a:t>Organizational Energy</a:t>
              </a:r>
              <a:endParaRPr lang="en-GB"/>
            </a:p>
          </p:txBody>
        </p:sp>
      </p:grpSp>
      <p:sp>
        <p:nvSpPr>
          <p:cNvPr id="51204" name="Text Box 26"/>
          <p:cNvSpPr txBox="1">
            <a:spLocks noChangeArrowheads="1"/>
          </p:cNvSpPr>
          <p:nvPr/>
        </p:nvSpPr>
        <p:spPr bwMode="auto">
          <a:xfrm>
            <a:off x="1116013" y="1557338"/>
            <a:ext cx="3024187" cy="409575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Doing the ‘right’ things</a:t>
            </a:r>
          </a:p>
        </p:txBody>
      </p:sp>
      <p:sp>
        <p:nvSpPr>
          <p:cNvPr id="51205" name="Text Box 27"/>
          <p:cNvSpPr txBox="1">
            <a:spLocks noChangeArrowheads="1"/>
          </p:cNvSpPr>
          <p:nvPr/>
        </p:nvSpPr>
        <p:spPr bwMode="auto">
          <a:xfrm>
            <a:off x="6011863" y="1557338"/>
            <a:ext cx="2663825" cy="409575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Doing things ‘right’</a:t>
            </a:r>
          </a:p>
        </p:txBody>
      </p:sp>
      <p:sp>
        <p:nvSpPr>
          <p:cNvPr id="51206" name="Line 28"/>
          <p:cNvSpPr>
            <a:spLocks noChangeShapeType="1"/>
          </p:cNvSpPr>
          <p:nvPr/>
        </p:nvSpPr>
        <p:spPr bwMode="auto">
          <a:xfrm>
            <a:off x="2195513" y="1989138"/>
            <a:ext cx="64770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7" name="Line 29"/>
          <p:cNvSpPr>
            <a:spLocks noChangeShapeType="1"/>
          </p:cNvSpPr>
          <p:nvPr/>
        </p:nvSpPr>
        <p:spPr bwMode="auto">
          <a:xfrm flipH="1">
            <a:off x="6300788" y="1989138"/>
            <a:ext cx="5762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8" name="Text Box 30"/>
          <p:cNvSpPr txBox="1">
            <a:spLocks noChangeArrowheads="1"/>
          </p:cNvSpPr>
          <p:nvPr/>
        </p:nvSpPr>
        <p:spPr bwMode="auto">
          <a:xfrm>
            <a:off x="4211638" y="6034088"/>
            <a:ext cx="4681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© Crown Copyright 2011 Reproduced with permission from OGC</a:t>
            </a:r>
          </a:p>
        </p:txBody>
      </p:sp>
      <p:sp>
        <p:nvSpPr>
          <p:cNvPr id="51209" name="Title 3"/>
          <p:cNvSpPr>
            <a:spLocks/>
          </p:cNvSpPr>
          <p:nvPr/>
        </p:nvSpPr>
        <p:spPr bwMode="auto">
          <a:xfrm>
            <a:off x="2484438" y="0"/>
            <a:ext cx="6408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200">
                <a:solidFill>
                  <a:schemeClr val="tx2"/>
                </a:solidFill>
                <a:latin typeface="Calibri" pitchFamily="34" charset="0"/>
              </a:rPr>
              <a:t>MoP – Cycles &amp; Practices</a:t>
            </a:r>
          </a:p>
        </p:txBody>
      </p:sp>
      <p:sp>
        <p:nvSpPr>
          <p:cNvPr id="51210" name="Footer Placeholder 31"/>
          <p:cNvSpPr>
            <a:spLocks noGrp="1"/>
          </p:cNvSpPr>
          <p:nvPr>
            <p:ph type="ftr" sz="quarter" idx="10"/>
          </p:nvPr>
        </p:nvSpPr>
        <p:spPr bwMode="auto">
          <a:xfrm>
            <a:off x="0" y="6350000"/>
            <a:ext cx="9144000" cy="2540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z="11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UNCLASSIFIED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9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19175" y="1600200"/>
            <a:ext cx="2914650" cy="2185988"/>
          </a:xfrm>
          <a:noFill/>
          <a:ln>
            <a:miter lim="800000"/>
            <a:headEnd/>
            <a:tailEnd/>
          </a:ln>
        </p:spPr>
      </p:pic>
      <p:pic>
        <p:nvPicPr>
          <p:cNvPr id="53250" name="Picture 28"/>
          <p:cNvPicPr>
            <a:picLocks noChangeAspect="1" noChangeArrowheads="1"/>
          </p:cNvPicPr>
          <p:nvPr>
            <p:ph sz="quarter" idx="4"/>
          </p:nvPr>
        </p:nvPicPr>
        <p:blipFill>
          <a:blip r:embed="rId4"/>
          <a:srcRect t="3471" b="13780"/>
          <a:stretch>
            <a:fillRect/>
          </a:stretch>
        </p:blipFill>
        <p:spPr bwMode="auto">
          <a:xfrm>
            <a:off x="5208588" y="3938588"/>
            <a:ext cx="2917825" cy="2187575"/>
          </a:xfrm>
          <a:noFill/>
          <a:ln>
            <a:miter lim="800000"/>
            <a:headEnd/>
            <a:tailEnd/>
          </a:ln>
        </p:spPr>
      </p:pic>
      <p:pic>
        <p:nvPicPr>
          <p:cNvPr id="53251" name="Object 1"/>
          <p:cNvPicPr>
            <a:picLocks noChangeArrowheads="1"/>
          </p:cNvPicPr>
          <p:nvPr>
            <p:ph sz="quarter" idx="3"/>
          </p:nvPr>
        </p:nvPicPr>
        <p:blipFill>
          <a:blip r:embed="rId5"/>
          <a:srcRect t="-143" r="-29" b="-2370"/>
          <a:stretch>
            <a:fillRect/>
          </a:stretch>
        </p:blipFill>
        <p:spPr bwMode="auto">
          <a:xfrm>
            <a:off x="1035050" y="3938588"/>
            <a:ext cx="3249613" cy="2187575"/>
          </a:xfrm>
          <a:noFill/>
          <a:ln>
            <a:miter lim="800000"/>
            <a:headEnd/>
            <a:tailEnd/>
          </a:ln>
        </p:spPr>
      </p:pic>
      <p:pic>
        <p:nvPicPr>
          <p:cNvPr id="53252" name="Picture 4" descr="Untitled:Users:Kilford:KGC Management:Authoring:Diagrams:Jpgs:prioritisation bubble.jpg"/>
          <p:cNvPicPr>
            <a:picLocks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65700" y="1600200"/>
            <a:ext cx="3402013" cy="2185988"/>
          </a:xfrm>
          <a:noFill/>
          <a:ln>
            <a:miter lim="800000"/>
            <a:headEnd/>
            <a:tailEnd/>
          </a:ln>
        </p:spPr>
      </p:pic>
      <p:sp>
        <p:nvSpPr>
          <p:cNvPr id="53253" name="Title 6"/>
          <p:cNvSpPr>
            <a:spLocks noGrp="1"/>
          </p:cNvSpPr>
          <p:nvPr>
            <p:ph type="title" sz="quarter"/>
          </p:nvPr>
        </p:nvSpPr>
        <p:spPr>
          <a:xfrm>
            <a:off x="2700338" y="0"/>
            <a:ext cx="5986462" cy="1143000"/>
          </a:xfrm>
        </p:spPr>
        <p:txBody>
          <a:bodyPr/>
          <a:lstStyle/>
          <a:p>
            <a:r>
              <a:rPr lang="en-GB" sz="3200" smtClean="0">
                <a:latin typeface="Calibri" pitchFamily="34" charset="0"/>
              </a:rPr>
              <a:t>MoP - Tools and techniques</a:t>
            </a:r>
          </a:p>
        </p:txBody>
      </p:sp>
      <p:sp>
        <p:nvSpPr>
          <p:cNvPr id="5325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0" y="6245225"/>
            <a:ext cx="91440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11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UNCLASSIFIED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EAEAEA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3F3F3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FF99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FF99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7016</TotalTime>
  <Words>664</Words>
  <Application>Microsoft Office PowerPoint</Application>
  <PresentationFormat>On-screen Show (4:3)</PresentationFormat>
  <Paragraphs>144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Calibri</vt:lpstr>
      <vt:lpstr>MS PGothic</vt:lpstr>
      <vt:lpstr>Wingdings</vt:lpstr>
      <vt:lpstr>Times New Roman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Slide</vt:lpstr>
      <vt:lpstr>Management of Portfolios (MoP™) Overview</vt:lpstr>
      <vt:lpstr>Executive Guide - Published June 2010</vt:lpstr>
      <vt:lpstr>MoP - What are we talking about?</vt:lpstr>
      <vt:lpstr>MoP - Where does it fit?</vt:lpstr>
      <vt:lpstr>Slide 5</vt:lpstr>
      <vt:lpstr>MoP - Main contents</vt:lpstr>
      <vt:lpstr>Slide 7</vt:lpstr>
      <vt:lpstr>Slide 8</vt:lpstr>
      <vt:lpstr>MoP - Tools and techniques</vt:lpstr>
      <vt:lpstr>Benefits of Portfolio Management</vt:lpstr>
      <vt:lpstr>MoP – The next steps</vt:lpstr>
      <vt:lpstr>Any questions?</vt:lpstr>
    </vt:vector>
  </TitlesOfParts>
  <Company>Flex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rogcmacaster</dc:creator>
  <cp:lastModifiedBy>Steve</cp:lastModifiedBy>
  <cp:revision>271</cp:revision>
  <dcterms:created xsi:type="dcterms:W3CDTF">2010-09-01T08:19:50Z</dcterms:created>
  <dcterms:modified xsi:type="dcterms:W3CDTF">2011-08-09T06:03:15Z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jDocumentSecurityLabel">
    <vt:lpwstr>UNCLASSIFIED</vt:lpwstr>
  </property>
  <property fmtid="{D5CDD505-2E9C-101B-9397-08002B2CF9AE}" pid="3" name="Document Security Label">
    <vt:lpwstr>UNCLASSIFIED</vt:lpwstr>
  </property>
  <property fmtid="{D5CDD505-2E9C-101B-9397-08002B2CF9AE}" pid="4" name="bjDocumentSecurityXML">
    <vt:lpwstr>&lt;label version="1.0"&gt;&lt;element uid="id_unclassified"/&gt;&lt;element uid="id_newpolicy" value=""/&gt;&lt;/label&gt;</vt:lpwstr>
  </property>
  <property fmtid="{D5CDD505-2E9C-101B-9397-08002B2CF9AE}" pid="5" name="bjDocumentSecurityPolicyProp">
    <vt:lpwstr>UK</vt:lpwstr>
  </property>
  <property fmtid="{D5CDD505-2E9C-101B-9397-08002B2CF9AE}" pid="6" name="bjDocumentSecurityPolicyPropID">
    <vt:lpwstr>id_newpolicy</vt:lpwstr>
  </property>
  <property fmtid="{D5CDD505-2E9C-101B-9397-08002B2CF9AE}" pid="7" name="bjDocumentSecurityProp1">
    <vt:lpwstr>UNCLASSIFIED</vt:lpwstr>
  </property>
  <property fmtid="{D5CDD505-2E9C-101B-9397-08002B2CF9AE}" pid="8" name="bjSecLabelProp1ID">
    <vt:lpwstr>id_unclassified</vt:lpwstr>
  </property>
  <property fmtid="{D5CDD505-2E9C-101B-9397-08002B2CF9AE}" pid="9" name="bjDocumentSecurityProp2">
    <vt:lpwstr/>
  </property>
  <property fmtid="{D5CDD505-2E9C-101B-9397-08002B2CF9AE}" pid="10" name="bjSecLabelProp2ID">
    <vt:lpwstr/>
  </property>
  <property fmtid="{D5CDD505-2E9C-101B-9397-08002B2CF9AE}" pid="11" name="bjDocumentSecurityProp3">
    <vt:lpwstr/>
  </property>
  <property fmtid="{D5CDD505-2E9C-101B-9397-08002B2CF9AE}" pid="12" name="bjSecLabelProp3ID">
    <vt:lpwstr/>
  </property>
  <property fmtid="{D5CDD505-2E9C-101B-9397-08002B2CF9AE}" pid="13" name="eGMS.protectiveMarking">
    <vt:lpwstr/>
  </property>
  <property fmtid="{D5CDD505-2E9C-101B-9397-08002B2CF9AE}" pid="14" name="docIndexRef">
    <vt:lpwstr>dabe788c-b38c-4e26-9652-a2fed43d3f38</vt:lpwstr>
  </property>
</Properties>
</file>