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73" r:id="rId3"/>
    <p:sldId id="276" r:id="rId4"/>
    <p:sldId id="278" r:id="rId5"/>
    <p:sldId id="27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04" autoAdjust="0"/>
  </p:normalViewPr>
  <p:slideViewPr>
    <p:cSldViewPr>
      <p:cViewPr varScale="1">
        <p:scale>
          <a:sx n="155" d="100"/>
          <a:sy n="155" d="100"/>
        </p:scale>
        <p:origin x="197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GB" alt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E3FDEC4-CCBE-4C62-9B99-203EBA7B9DC6}" type="datetimeFigureOut">
              <a:rPr lang="en-GB" altLang="pl-PL"/>
              <a:pPr/>
              <a:t>12/10/2014</a:t>
            </a:fld>
            <a:endParaRPr lang="en-GB" alt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GB" alt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196043C-DA37-4072-A302-FAF455ACB14D}" type="slidenum">
              <a:rPr lang="en-GB" altLang="pl-PL"/>
              <a:pPr/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95410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GB" alt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87CFA15-7329-4E21-8E0F-F8BDC55E606F}" type="datetimeFigureOut">
              <a:rPr lang="en-GB" altLang="pl-PL"/>
              <a:pPr/>
              <a:t>12/10/2014</a:t>
            </a:fld>
            <a:endParaRPr lang="en-GB" alt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pl-PL" smtClean="0"/>
              <a:t>Click to edit Master text styles</a:t>
            </a:r>
          </a:p>
          <a:p>
            <a:pPr lvl="1"/>
            <a:r>
              <a:rPr lang="en-US" altLang="pl-PL" smtClean="0"/>
              <a:t>Second level</a:t>
            </a:r>
          </a:p>
          <a:p>
            <a:pPr lvl="2"/>
            <a:r>
              <a:rPr lang="en-US" altLang="pl-PL" smtClean="0"/>
              <a:t>Third level</a:t>
            </a:r>
          </a:p>
          <a:p>
            <a:pPr lvl="3"/>
            <a:r>
              <a:rPr lang="en-US" altLang="pl-PL" smtClean="0"/>
              <a:t>Fourth level</a:t>
            </a:r>
          </a:p>
          <a:p>
            <a:pPr lvl="4"/>
            <a:r>
              <a:rPr lang="en-US" altLang="pl-PL" smtClean="0"/>
              <a:t>Fifth level</a:t>
            </a:r>
            <a:endParaRPr lang="en-GB" altLang="pl-PL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GB" alt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7BAA432-8553-43FE-B658-1EB2EADDA120}" type="slidenum">
              <a:rPr lang="en-GB" altLang="pl-PL"/>
              <a:pPr/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8968615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l-P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D3C4A-CD41-4781-A4A2-8926C74A84A3}" type="slidenum">
              <a:rPr lang="en-GB" altLang="pl-PL">
                <a:latin typeface="Calibri" panose="020F0502020204030204" pitchFamily="34" charset="0"/>
              </a:rPr>
              <a:pPr eaLnBrk="1" hangingPunct="1"/>
              <a:t>1</a:t>
            </a:fld>
            <a:endParaRPr lang="en-GB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304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l-P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D7D848-B255-4F8B-A599-B6CAC3CC30B0}" type="slidenum">
              <a:rPr lang="en-GB" altLang="pl-PL">
                <a:latin typeface="Calibri" panose="020F0502020204030204" pitchFamily="34" charset="0"/>
              </a:rPr>
              <a:pPr eaLnBrk="1" hangingPunct="1"/>
              <a:t>10</a:t>
            </a:fld>
            <a:endParaRPr lang="en-GB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96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l-P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958936-0F1D-4752-A804-E5A84431F4E9}" type="slidenum">
              <a:rPr lang="en-GB" altLang="pl-PL">
                <a:latin typeface="Calibri" panose="020F0502020204030204" pitchFamily="34" charset="0"/>
              </a:rPr>
              <a:pPr eaLnBrk="1" hangingPunct="1"/>
              <a:t>11</a:t>
            </a:fld>
            <a:endParaRPr lang="en-GB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59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l-P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63F1E8-1137-4B2D-B234-9A0BF622D481}" type="slidenum">
              <a:rPr lang="en-GB" altLang="pl-PL">
                <a:latin typeface="Calibri" panose="020F0502020204030204" pitchFamily="34" charset="0"/>
              </a:rPr>
              <a:pPr eaLnBrk="1" hangingPunct="1"/>
              <a:t>12</a:t>
            </a:fld>
            <a:endParaRPr lang="en-GB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16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l-P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886B33-9E0E-430E-886F-9A52E323FF3C}" type="slidenum">
              <a:rPr lang="en-GB" altLang="pl-PL">
                <a:latin typeface="Calibri" panose="020F0502020204030204" pitchFamily="34" charset="0"/>
              </a:rPr>
              <a:pPr eaLnBrk="1" hangingPunct="1"/>
              <a:t>13</a:t>
            </a:fld>
            <a:endParaRPr lang="en-GB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28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l-P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E4154F-1D2A-45B4-87F0-829F44F12E0B}" type="slidenum">
              <a:rPr lang="en-GB" altLang="pl-PL">
                <a:latin typeface="Calibri" panose="020F0502020204030204" pitchFamily="34" charset="0"/>
              </a:rPr>
              <a:pPr eaLnBrk="1" hangingPunct="1"/>
              <a:t>14</a:t>
            </a:fld>
            <a:endParaRPr lang="en-GB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791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l-P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50C46A-238C-46F2-A093-0E5F9894EA68}" type="slidenum">
              <a:rPr lang="en-GB" altLang="pl-PL">
                <a:latin typeface="Calibri" panose="020F0502020204030204" pitchFamily="34" charset="0"/>
              </a:rPr>
              <a:pPr eaLnBrk="1" hangingPunct="1"/>
              <a:t>15</a:t>
            </a:fld>
            <a:endParaRPr lang="en-GB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42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l-P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DFF431-73C7-49CD-A68D-4927BD6A3E01}" type="slidenum">
              <a:rPr lang="en-GB" altLang="pl-PL">
                <a:latin typeface="Calibri" panose="020F0502020204030204" pitchFamily="34" charset="0"/>
              </a:rPr>
              <a:pPr eaLnBrk="1" hangingPunct="1"/>
              <a:t>16</a:t>
            </a:fld>
            <a:endParaRPr lang="en-GB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910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l-P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2EA4C6-B1BA-416D-A0A1-7D12D75D473D}" type="slidenum">
              <a:rPr lang="en-GB" altLang="pl-PL">
                <a:latin typeface="Calibri" panose="020F0502020204030204" pitchFamily="34" charset="0"/>
              </a:rPr>
              <a:pPr eaLnBrk="1" hangingPunct="1"/>
              <a:t>17</a:t>
            </a:fld>
            <a:endParaRPr lang="en-GB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97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l-P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12979A-3AF0-4DF1-8468-CE0945B86821}" type="slidenum">
              <a:rPr lang="en-GB" altLang="pl-PL">
                <a:latin typeface="Calibri" panose="020F0502020204030204" pitchFamily="34" charset="0"/>
              </a:rPr>
              <a:pPr eaLnBrk="1" hangingPunct="1"/>
              <a:t>18</a:t>
            </a:fld>
            <a:endParaRPr lang="en-GB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42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l-P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51C8D7-F819-4817-B161-18F479592932}" type="slidenum">
              <a:rPr lang="en-GB" altLang="pl-PL">
                <a:latin typeface="Calibri" panose="020F0502020204030204" pitchFamily="34" charset="0"/>
              </a:rPr>
              <a:pPr eaLnBrk="1" hangingPunct="1"/>
              <a:t>19</a:t>
            </a:fld>
            <a:endParaRPr lang="en-GB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12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pl-PL" smtClean="0"/>
              <a:t>Pre-history/ successful IT report</a:t>
            </a:r>
          </a:p>
          <a:p>
            <a:r>
              <a:rPr lang="en-GB" altLang="pl-PL" smtClean="0"/>
              <a:t>2002 edition: 2 covers one version</a:t>
            </a:r>
          </a:p>
          <a:p>
            <a:r>
              <a:rPr lang="en-GB" altLang="pl-PL" smtClean="0"/>
              <a:t>2007 update</a:t>
            </a:r>
          </a:p>
          <a:p>
            <a:r>
              <a:rPr lang="en-GB" altLang="pl-PL" smtClean="0"/>
              <a:t>2010 update</a:t>
            </a: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6858000" cy="4572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pl-PL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7AE7E6-8AC3-4858-AB9E-307CC52002A8}" type="slidenum">
              <a:rPr lang="en-GB" altLang="pl-PL">
                <a:latin typeface="Calibri" panose="020F0502020204030204" pitchFamily="34" charset="0"/>
              </a:rPr>
              <a:pPr eaLnBrk="1" hangingPunct="1"/>
              <a:t>2</a:t>
            </a:fld>
            <a:endParaRPr lang="en-GB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11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pl-PL" smtClean="0"/>
              <a:t>Aligns with objectives	fits the context	engages stakeholders</a:t>
            </a:r>
          </a:p>
          <a:p>
            <a:r>
              <a:rPr lang="en-GB" altLang="pl-PL" smtClean="0"/>
              <a:t>Clear guidance	informs 		decision making	</a:t>
            </a:r>
          </a:p>
          <a:p>
            <a:r>
              <a:rPr lang="en-GB" altLang="pl-PL" smtClean="0"/>
              <a:t>allows continual improvement	Supportive culture	</a:t>
            </a:r>
          </a:p>
          <a:p>
            <a:r>
              <a:rPr lang="en-GB" altLang="pl-PL" smtClean="0"/>
              <a:t>achieves measurable value</a:t>
            </a:r>
          </a:p>
          <a:p>
            <a:endParaRPr lang="en-GB" altLang="pl-PL" smtClean="0"/>
          </a:p>
          <a:p>
            <a:endParaRPr lang="en-GB" altLang="pl-PL" smtClean="0"/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6858000" cy="4572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pl-PL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4A8A61-DC6C-4521-85E6-F3F401C97E81}" type="slidenum">
              <a:rPr lang="en-GB" altLang="pl-PL">
                <a:latin typeface="Calibri" panose="020F0502020204030204" pitchFamily="34" charset="0"/>
              </a:rPr>
              <a:pPr eaLnBrk="1" hangingPunct="1"/>
              <a:t>3</a:t>
            </a:fld>
            <a:endParaRPr lang="en-GB" altLang="pl-PL">
              <a:latin typeface="Calibri" panose="020F0502020204030204" pitchFamily="34" charset="0"/>
            </a:endParaRPr>
          </a:p>
        </p:txBody>
      </p:sp>
      <p:pic>
        <p:nvPicPr>
          <p:cNvPr id="25606" name="Picture 6" descr="Risk co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5368925"/>
            <a:ext cx="486092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779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l-PL" smtClean="0"/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6858000" cy="4572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pl-PL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DFBF80-C8C3-4C24-A66C-85DDB26C88E1}" type="slidenum">
              <a:rPr lang="en-GB" altLang="pl-PL">
                <a:latin typeface="Calibri" panose="020F0502020204030204" pitchFamily="34" charset="0"/>
              </a:rPr>
              <a:pPr eaLnBrk="1" hangingPunct="1"/>
              <a:t>4</a:t>
            </a:fld>
            <a:endParaRPr lang="en-GB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34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l-PL" smtClean="0"/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6858000" cy="4572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pl-PL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4BA964-8CCC-4D85-80D1-D854C1003C74}" type="slidenum">
              <a:rPr lang="en-GB" altLang="pl-PL">
                <a:latin typeface="Calibri" panose="020F0502020204030204" pitchFamily="34" charset="0"/>
              </a:rPr>
              <a:pPr eaLnBrk="1" hangingPunct="1"/>
              <a:t>5</a:t>
            </a:fld>
            <a:endParaRPr lang="en-GB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483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l-P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4B4F0A-5F47-4D85-A06F-B723CA887113}" type="slidenum">
              <a:rPr lang="en-GB" altLang="pl-PL">
                <a:latin typeface="Calibri" panose="020F0502020204030204" pitchFamily="34" charset="0"/>
              </a:rPr>
              <a:pPr eaLnBrk="1" hangingPunct="1"/>
              <a:t>6</a:t>
            </a:fld>
            <a:endParaRPr lang="en-GB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42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l-P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A012A2-68DD-44C1-8D93-32ADB415CC8D}" type="slidenum">
              <a:rPr lang="en-GB" altLang="pl-PL">
                <a:latin typeface="Calibri" panose="020F0502020204030204" pitchFamily="34" charset="0"/>
              </a:rPr>
              <a:pPr eaLnBrk="1" hangingPunct="1"/>
              <a:t>7</a:t>
            </a:fld>
            <a:endParaRPr lang="en-GB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17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l-P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BA5DA9-2632-4913-8446-DCCC193C1C40}" type="slidenum">
              <a:rPr lang="en-GB" altLang="pl-PL">
                <a:latin typeface="Calibri" panose="020F0502020204030204" pitchFamily="34" charset="0"/>
              </a:rPr>
              <a:pPr eaLnBrk="1" hangingPunct="1"/>
              <a:t>8</a:t>
            </a:fld>
            <a:endParaRPr lang="en-GB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3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l-P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5C3A93-F73C-42B0-82DD-0C6FDABE45D7}" type="slidenum">
              <a:rPr lang="en-GB" altLang="pl-PL">
                <a:latin typeface="Calibri" panose="020F0502020204030204" pitchFamily="34" charset="0"/>
              </a:rPr>
              <a:pPr eaLnBrk="1" hangingPunct="1"/>
              <a:t>9</a:t>
            </a:fld>
            <a:endParaRPr lang="en-GB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1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© Crown Copyright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7261C-F42C-40D3-AC83-F9C5E3DE2079}" type="slidenum">
              <a:rPr lang="en-GB" altLang="pl-PL"/>
              <a:pPr/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38100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76095F-6C6B-45ED-8B6E-394EB1B80F26}" type="slidenum">
              <a:rPr lang="en-GB" altLang="pl-PL"/>
              <a:pPr/>
              <a:t>‹#›</a:t>
            </a:fld>
            <a:endParaRPr lang="en-GB" altLang="pl-PL"/>
          </a:p>
        </p:txBody>
      </p:sp>
      <p:sp useBgFill="1"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l-PL"/>
              <a:t>© Crown Copyright 2012</a:t>
            </a:r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42164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A8AA37-D7BA-4943-BE97-09C2754B79C2}" type="slidenum">
              <a:rPr lang="en-GB" altLang="pl-PL"/>
              <a:pPr/>
              <a:t>‹#›</a:t>
            </a:fld>
            <a:endParaRPr lang="en-GB" altLang="pl-PL"/>
          </a:p>
        </p:txBody>
      </p:sp>
      <p:sp useBgFill="1"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l-PL"/>
              <a:t>© Crown Copyright 2012</a:t>
            </a:r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11937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332FC0-5B4B-456B-9C7A-FEC5593D98E7}" type="slidenum">
              <a:rPr lang="en-GB" altLang="pl-PL"/>
              <a:pPr/>
              <a:t>‹#›</a:t>
            </a:fld>
            <a:endParaRPr lang="en-GB" altLang="pl-PL"/>
          </a:p>
        </p:txBody>
      </p:sp>
      <p:sp useBgFill="1"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l-PL"/>
              <a:t>© Crown Copyright 2012</a:t>
            </a:r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32179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BC62DC-C23B-4E6D-BAF0-62DA20D976A2}" type="slidenum">
              <a:rPr lang="en-GB" altLang="pl-PL"/>
              <a:pPr/>
              <a:t>‹#›</a:t>
            </a:fld>
            <a:endParaRPr lang="en-GB" altLang="pl-PL"/>
          </a:p>
        </p:txBody>
      </p:sp>
      <p:sp useBgFill="1"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l-PL"/>
              <a:t>© Crown Copyright 2012</a:t>
            </a:r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50579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E17BEF-A310-4837-A321-6919C963E5FD}" type="slidenum">
              <a:rPr lang="en-GB" altLang="pl-PL"/>
              <a:pPr/>
              <a:t>‹#›</a:t>
            </a:fld>
            <a:endParaRPr lang="en-GB" altLang="pl-PL"/>
          </a:p>
        </p:txBody>
      </p:sp>
      <p:sp useBgFill="1"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l-PL"/>
              <a:t>© Crown Copyright 2012</a:t>
            </a:r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44856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l-P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E0D399-04E9-4332-BE59-62ACD24BC66C}" type="slidenum">
              <a:rPr lang="en-GB" altLang="pl-PL"/>
              <a:pPr/>
              <a:t>‹#›</a:t>
            </a:fld>
            <a:endParaRPr lang="en-GB" altLang="pl-PL"/>
          </a:p>
        </p:txBody>
      </p:sp>
      <p:sp useBgFill="1"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l-PL"/>
              <a:t>© Crown Copyright 2012</a:t>
            </a:r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12882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BC782C-5FC6-4D29-966D-988CAEFA1F3C}" type="slidenum">
              <a:rPr lang="en-GB" altLang="pl-PL"/>
              <a:pPr/>
              <a:t>‹#›</a:t>
            </a:fld>
            <a:endParaRPr lang="en-GB" altLang="pl-PL"/>
          </a:p>
        </p:txBody>
      </p:sp>
      <p:sp useBgFill="1"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l-PL"/>
              <a:t>© Crown Copyright 2012</a:t>
            </a:r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6018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l-PL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6F7A2D-39A5-4BA6-9A75-16105766795D}" type="slidenum">
              <a:rPr lang="en-GB" altLang="pl-PL"/>
              <a:pPr/>
              <a:t>‹#›</a:t>
            </a:fld>
            <a:endParaRPr lang="en-GB" altLang="pl-PL"/>
          </a:p>
        </p:txBody>
      </p:sp>
      <p:sp useBgFill="1"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l-PL"/>
              <a:t>© Crown Copyright 2012</a:t>
            </a:r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05614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A4FF8F-D57F-4B9F-BFA5-4333DA325A22}" type="slidenum">
              <a:rPr lang="en-GB" altLang="pl-PL"/>
              <a:pPr/>
              <a:t>‹#›</a:t>
            </a:fld>
            <a:endParaRPr lang="en-GB" altLang="pl-PL"/>
          </a:p>
        </p:txBody>
      </p:sp>
      <p:sp useBgFill="1"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l-PL"/>
              <a:t>© Crown Copyright 2012</a:t>
            </a:r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61327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781CD7-2258-493A-82D2-FCB789968C58}" type="slidenum">
              <a:rPr lang="en-GB" altLang="pl-PL"/>
              <a:pPr/>
              <a:t>‹#›</a:t>
            </a:fld>
            <a:endParaRPr lang="en-GB" altLang="pl-PL"/>
          </a:p>
        </p:txBody>
      </p:sp>
      <p:sp useBgFill="1"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l-PL"/>
              <a:t>© Crown Copyright 2012</a:t>
            </a:r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41523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140200" y="115888"/>
            <a:ext cx="475297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title style</a:t>
            </a:r>
            <a:endParaRPr lang="en-GB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5573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text styles</a:t>
            </a:r>
          </a:p>
          <a:p>
            <a:pPr lvl="1"/>
            <a:r>
              <a:rPr lang="en-US" altLang="pl-PL" smtClean="0"/>
              <a:t>Second level</a:t>
            </a:r>
          </a:p>
          <a:p>
            <a:pPr lvl="2"/>
            <a:r>
              <a:rPr lang="en-US" altLang="pl-PL" smtClean="0"/>
              <a:t>Third level</a:t>
            </a:r>
          </a:p>
          <a:p>
            <a:pPr lvl="3"/>
            <a:r>
              <a:rPr lang="en-US" altLang="pl-PL" smtClean="0"/>
              <a:t>Fourth level</a:t>
            </a:r>
          </a:p>
          <a:p>
            <a:pPr lvl="4"/>
            <a:r>
              <a:rPr lang="en-US" altLang="pl-PL" smtClean="0"/>
              <a:t>Fifth level</a:t>
            </a:r>
            <a:endParaRPr lang="en-GB" altLang="pl-PL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3213" y="630872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GB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BA41428-6A0C-4B97-A836-DAFB8262411E}" type="slidenum">
              <a:rPr lang="en-GB" altLang="pl-PL"/>
              <a:pPr/>
              <a:t>‹#›</a:t>
            </a:fld>
            <a:endParaRPr lang="en-GB" altLang="pl-PL"/>
          </a:p>
        </p:txBody>
      </p:sp>
      <p:pic>
        <p:nvPicPr>
          <p:cNvPr id="1030" name="Picture 6" descr="BMP_Logo transparent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15888"/>
            <a:ext cx="402907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3087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r>
              <a:rPr lang="en-US" altLang="pl-PL"/>
              <a:t>© Crown Copyright 2012</a:t>
            </a:r>
            <a:endParaRPr lang="en-GB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91004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1004B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1004B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1004B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1004B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91004B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91004B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91004B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91004B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11188" y="1412875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pl-PL" smtClean="0"/>
              <a:t>M_o_R® 10 Years on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31913" y="2997200"/>
            <a:ext cx="6400800" cy="1752600"/>
          </a:xfrm>
        </p:spPr>
        <p:txBody>
          <a:bodyPr/>
          <a:lstStyle/>
          <a:p>
            <a:pPr eaLnBrk="1" hangingPunct="1"/>
            <a:r>
              <a:rPr lang="en-GB" altLang="pl-PL" smtClean="0">
                <a:solidFill>
                  <a:schemeClr val="tx1"/>
                </a:solidFill>
              </a:rPr>
              <a:t>Dealing with uncertainty in an uncertain world</a:t>
            </a:r>
          </a:p>
          <a:p>
            <a:pPr eaLnBrk="1" hangingPunct="1"/>
            <a:r>
              <a:rPr lang="en-GB" altLang="pl-PL" smtClean="0">
                <a:solidFill>
                  <a:schemeClr val="tx1"/>
                </a:solidFill>
              </a:rPr>
              <a:t>Frances Scarff: Head of Best Management Practice </a:t>
            </a:r>
          </a:p>
          <a:p>
            <a:pPr eaLnBrk="1" hangingPunct="1"/>
            <a:r>
              <a:rPr lang="en-GB" altLang="pl-PL" smtClean="0">
                <a:solidFill>
                  <a:schemeClr val="tx1"/>
                </a:solidFill>
              </a:rPr>
              <a:t>John Fisher MoR Chief Examiner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© Crown Copyright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l-PL" smtClean="0"/>
              <a:t>Possible Objectives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pl-PL" smtClean="0"/>
              <a:t>What is the objective of giving a promotional gift?</a:t>
            </a:r>
          </a:p>
          <a:p>
            <a:pPr lvl="1" eaLnBrk="1" hangingPunct="1"/>
            <a:r>
              <a:rPr lang="en-GB" altLang="pl-PL" smtClean="0"/>
              <a:t>Brand awareness</a:t>
            </a:r>
          </a:p>
          <a:p>
            <a:pPr lvl="1" eaLnBrk="1" hangingPunct="1"/>
            <a:r>
              <a:rPr lang="en-GB" altLang="pl-PL" smtClean="0"/>
              <a:t>Reward customer loyalty</a:t>
            </a:r>
          </a:p>
          <a:p>
            <a:pPr lvl="1" eaLnBrk="1" hangingPunct="1"/>
            <a:r>
              <a:rPr lang="en-GB" altLang="pl-PL" smtClean="0"/>
              <a:t>Promote a change or new product or service</a:t>
            </a:r>
          </a:p>
          <a:p>
            <a:pPr eaLnBrk="1" hangingPunct="1"/>
            <a:r>
              <a:rPr lang="en-GB" altLang="pl-PL" smtClean="0"/>
              <a:t>These can be considered to be our objectives</a:t>
            </a:r>
          </a:p>
          <a:p>
            <a:pPr eaLnBrk="1" hangingPunct="1"/>
            <a:r>
              <a:rPr lang="en-GB" altLang="pl-PL" smtClean="0"/>
              <a:t>The objectives are at risk and this is what matters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© Crown Copyright 2012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l-PL" smtClean="0"/>
              <a:t>Risk definition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936625" y="1989138"/>
            <a:ext cx="73437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pl-PL" sz="4800"/>
              <a:t>An uncertain event that should it occur will have an effect on the achievement of objectives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© Crown Copyright 2012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067175" y="115888"/>
            <a:ext cx="5041900" cy="1296987"/>
          </a:xfrm>
        </p:spPr>
        <p:txBody>
          <a:bodyPr/>
          <a:lstStyle/>
          <a:p>
            <a:pPr eaLnBrk="1" hangingPunct="1"/>
            <a:r>
              <a:rPr lang="en-GB" altLang="pl-PL" smtClean="0"/>
              <a:t>Organizational objectives – four perspectives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950" y="1484313"/>
            <a:ext cx="4392613" cy="2665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sz="2400" b="1" dirty="0">
                <a:solidFill>
                  <a:srgbClr val="91004B"/>
                </a:solidFill>
              </a:rPr>
              <a:t>Strategic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91004B"/>
                </a:solidFill>
              </a:rPr>
              <a:t>Stakeholder or shareholder expectations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91004B"/>
                </a:solidFill>
              </a:rPr>
              <a:t>Efficiency, quality and output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91004B"/>
                </a:solidFill>
              </a:rPr>
              <a:t>Reputation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91004B"/>
                </a:solidFill>
              </a:rPr>
              <a:t>Strong demand for services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91004B"/>
                </a:solidFill>
              </a:rPr>
              <a:t>Organization is relevant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91004B"/>
                </a:solidFill>
              </a:rPr>
              <a:t>Staff have  the required skills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3438" y="1484313"/>
            <a:ext cx="4392612" cy="2665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sz="2400" b="1" dirty="0">
                <a:solidFill>
                  <a:srgbClr val="91004B"/>
                </a:solidFill>
              </a:rPr>
              <a:t>Operational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91004B"/>
                </a:solidFill>
              </a:rPr>
              <a:t>Department reputation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91004B"/>
                </a:solidFill>
              </a:rPr>
              <a:t>Volume, Cost and Quality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91004B"/>
                </a:solidFill>
              </a:rPr>
              <a:t>Internal control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91004B"/>
                </a:solidFill>
              </a:rPr>
              <a:t>Revenue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91004B"/>
                </a:solidFill>
              </a:rPr>
              <a:t>Staff satisfaction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91004B"/>
                </a:solidFill>
              </a:rPr>
              <a:t>Customer satisfaction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950" y="4292600"/>
            <a:ext cx="4392613" cy="23764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sz="2400" b="1" dirty="0">
                <a:solidFill>
                  <a:srgbClr val="91004B"/>
                </a:solidFill>
              </a:rPr>
              <a:t>Programme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91004B"/>
                </a:solidFill>
              </a:rPr>
              <a:t>Benefits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91004B"/>
                </a:solidFill>
              </a:rPr>
              <a:t>Capability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3438" y="4292600"/>
            <a:ext cx="4392612" cy="23764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sz="2400" b="1" dirty="0">
                <a:solidFill>
                  <a:srgbClr val="91004B"/>
                </a:solidFill>
              </a:rPr>
              <a:t>Project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91004B"/>
                </a:solidFill>
              </a:rPr>
              <a:t>Specification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91004B"/>
                </a:solidFill>
              </a:rPr>
              <a:t>Time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91004B"/>
                </a:solidFill>
              </a:rPr>
              <a:t>Budget</a:t>
            </a:r>
          </a:p>
          <a:p>
            <a:pPr algn="ctr">
              <a:defRPr/>
            </a:pPr>
            <a:r>
              <a:rPr lang="en-GB" sz="2000" dirty="0">
                <a:solidFill>
                  <a:srgbClr val="91004B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944688" y="763588"/>
            <a:ext cx="5291137" cy="1296987"/>
          </a:xfrm>
        </p:spPr>
        <p:txBody>
          <a:bodyPr/>
          <a:lstStyle/>
          <a:p>
            <a:pPr eaLnBrk="1" hangingPunct="1"/>
            <a:r>
              <a:rPr lang="en-GB" altLang="pl-PL" smtClean="0"/>
              <a:t>Where do risks come from?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95288" y="1844675"/>
            <a:ext cx="8229600" cy="4238625"/>
          </a:xfrm>
        </p:spPr>
        <p:txBody>
          <a:bodyPr/>
          <a:lstStyle/>
          <a:p>
            <a:pPr eaLnBrk="1" hangingPunct="1"/>
            <a:r>
              <a:rPr lang="en-GB" altLang="pl-PL" smtClean="0"/>
              <a:t>Many organizations focus on the favourite risks to:</a:t>
            </a:r>
          </a:p>
          <a:p>
            <a:pPr lvl="1" eaLnBrk="1" hangingPunct="1"/>
            <a:r>
              <a:rPr lang="en-GB" altLang="pl-PL" smtClean="0"/>
              <a:t>Time</a:t>
            </a:r>
          </a:p>
          <a:p>
            <a:pPr lvl="1" eaLnBrk="1" hangingPunct="1"/>
            <a:r>
              <a:rPr lang="en-GB" altLang="pl-PL" smtClean="0"/>
              <a:t>Cost </a:t>
            </a:r>
          </a:p>
          <a:p>
            <a:pPr lvl="1" eaLnBrk="1" hangingPunct="1"/>
            <a:r>
              <a:rPr lang="en-GB" altLang="pl-PL" smtClean="0"/>
              <a:t>Quality</a:t>
            </a:r>
          </a:p>
          <a:p>
            <a:pPr eaLnBrk="1" hangingPunct="1"/>
            <a:r>
              <a:rPr lang="en-GB" altLang="pl-PL" smtClean="0"/>
              <a:t>This doesn’t help understand where risks are coming from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l-PL" smtClean="0"/>
              <a:t>Question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pl-PL" smtClean="0"/>
              <a:t>For the promotional gift, where are the risks coming from?</a:t>
            </a:r>
          </a:p>
          <a:p>
            <a:pPr eaLnBrk="1" hangingPunct="1"/>
            <a:r>
              <a:rPr lang="en-GB" altLang="pl-PL" smtClean="0"/>
              <a:t>Note this is not the same as what are the risks!</a:t>
            </a:r>
          </a:p>
        </p:txBody>
      </p:sp>
      <p:pic>
        <p:nvPicPr>
          <p:cNvPr id="16388" name="Picture 2" descr="\\SERVER\UnconfuseU\John\Dell Laptop\John's Documents\My Pictures\Microsoft Clip Organizer\j04395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3297238"/>
            <a:ext cx="64008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051050" y="763588"/>
            <a:ext cx="5184775" cy="1296987"/>
          </a:xfrm>
        </p:spPr>
        <p:txBody>
          <a:bodyPr/>
          <a:lstStyle/>
          <a:p>
            <a:pPr eaLnBrk="1" hangingPunct="1"/>
            <a:r>
              <a:rPr lang="en-GB" altLang="pl-PL" smtClean="0"/>
              <a:t>Suggested risk categories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95288" y="1844675"/>
            <a:ext cx="8229600" cy="4238625"/>
          </a:xfrm>
        </p:spPr>
        <p:txBody>
          <a:bodyPr/>
          <a:lstStyle/>
          <a:p>
            <a:pPr eaLnBrk="1" hangingPunct="1"/>
            <a:r>
              <a:rPr lang="en-GB" altLang="pl-PL" smtClean="0"/>
              <a:t>Economic – Costs /benefits</a:t>
            </a:r>
          </a:p>
          <a:p>
            <a:pPr eaLnBrk="1" hangingPunct="1"/>
            <a:r>
              <a:rPr lang="en-GB" altLang="pl-PL" smtClean="0"/>
              <a:t>Reputational – Reflection of company image</a:t>
            </a:r>
          </a:p>
          <a:p>
            <a:pPr eaLnBrk="1" hangingPunct="1"/>
            <a:r>
              <a:rPr lang="en-GB" altLang="pl-PL" smtClean="0"/>
              <a:t>Legal – Health and safety, discriminatory, etc.</a:t>
            </a:r>
          </a:p>
          <a:p>
            <a:pPr eaLnBrk="1" hangingPunct="1"/>
            <a:r>
              <a:rPr lang="en-GB" altLang="pl-PL" smtClean="0"/>
              <a:t>Environmental – damaging to the environment</a:t>
            </a:r>
          </a:p>
          <a:p>
            <a:pPr eaLnBrk="1" hangingPunct="1"/>
            <a:endParaRPr lang="en-GB" altLang="pl-PL" smtClean="0"/>
          </a:p>
          <a:p>
            <a:pPr eaLnBrk="1" hangingPunct="1"/>
            <a:r>
              <a:rPr lang="en-GB" altLang="pl-PL" smtClean="0"/>
              <a:t>Risk areas help us define a better ‘range’ of risks.</a:t>
            </a:r>
          </a:p>
          <a:p>
            <a:pPr eaLnBrk="1" hangingPunct="1"/>
            <a:endParaRPr lang="en-GB" alt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55875" y="2132013"/>
            <a:ext cx="6192838" cy="45370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dirty="0">
                <a:solidFill>
                  <a:schemeClr val="accent2"/>
                </a:solidFill>
              </a:rPr>
              <a:t>Rest of your organization</a:t>
            </a:r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3059113" y="260350"/>
            <a:ext cx="5762625" cy="1296988"/>
          </a:xfrm>
        </p:spPr>
        <p:txBody>
          <a:bodyPr/>
          <a:lstStyle/>
          <a:p>
            <a:pPr eaLnBrk="1" hangingPunct="1"/>
            <a:r>
              <a:rPr lang="en-GB" altLang="pl-PL" smtClean="0"/>
              <a:t>Risk Areas – M_o_R tools</a:t>
            </a:r>
          </a:p>
        </p:txBody>
      </p:sp>
      <p:sp>
        <p:nvSpPr>
          <p:cNvPr id="4" name="Oval 3"/>
          <p:cNvSpPr/>
          <p:nvPr/>
        </p:nvSpPr>
        <p:spPr>
          <a:xfrm>
            <a:off x="4176713" y="3571875"/>
            <a:ext cx="2952750" cy="20891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accent2"/>
                </a:solidFill>
              </a:rPr>
              <a:t>Your activity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4695825" y="1700213"/>
            <a:ext cx="1914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pl-PL">
                <a:solidFill>
                  <a:schemeClr val="accent2"/>
                </a:solidFill>
              </a:rPr>
              <a:t>Rest of the world</a:t>
            </a: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250825" y="1624013"/>
            <a:ext cx="2305050" cy="20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b="1" dirty="0" smtClean="0">
                <a:solidFill>
                  <a:schemeClr val="accent2"/>
                </a:solidFill>
              </a:rPr>
              <a:t>PESTLE ANALYSIS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accent2"/>
                </a:solidFill>
              </a:rPr>
              <a:t>Political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accent2"/>
                </a:solidFill>
              </a:rPr>
              <a:t>Economic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accent2"/>
                </a:solidFill>
              </a:rPr>
              <a:t>Social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accent2"/>
                </a:solidFill>
              </a:rPr>
              <a:t>Technological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accent2"/>
                </a:solidFill>
              </a:rPr>
              <a:t>Legal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accent2"/>
                </a:solidFill>
              </a:rPr>
              <a:t>Environmental</a:t>
            </a:r>
          </a:p>
        </p:txBody>
      </p:sp>
      <p:sp>
        <p:nvSpPr>
          <p:cNvPr id="8" name="Oval 7"/>
          <p:cNvSpPr/>
          <p:nvPr/>
        </p:nvSpPr>
        <p:spPr>
          <a:xfrm>
            <a:off x="1835150" y="3860800"/>
            <a:ext cx="2881313" cy="1295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accent2"/>
                </a:solidFill>
              </a:rPr>
              <a:t>Stakeholder analysis</a:t>
            </a:r>
          </a:p>
        </p:txBody>
      </p:sp>
      <p:sp>
        <p:nvSpPr>
          <p:cNvPr id="9" name="Oval 8"/>
          <p:cNvSpPr/>
          <p:nvPr/>
        </p:nvSpPr>
        <p:spPr>
          <a:xfrm>
            <a:off x="5003800" y="4868863"/>
            <a:ext cx="1296988" cy="71913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accent2"/>
                </a:solidFill>
              </a:rPr>
              <a:t>SWOT analysis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© Crown Copyright 2012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50825" y="1196975"/>
            <a:ext cx="8353425" cy="1008063"/>
          </a:xfrm>
        </p:spPr>
        <p:txBody>
          <a:bodyPr/>
          <a:lstStyle/>
          <a:p>
            <a:pPr eaLnBrk="1" hangingPunct="1"/>
            <a:r>
              <a:rPr lang="en-GB" altLang="pl-PL" smtClean="0"/>
              <a:t>Linking objectives and causes to form risks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288" y="2276475"/>
            <a:ext cx="8229600" cy="3806825"/>
          </a:xfrm>
        </p:spPr>
        <p:txBody>
          <a:bodyPr/>
          <a:lstStyle/>
          <a:p>
            <a:pPr eaLnBrk="1" hangingPunct="1"/>
            <a:r>
              <a:rPr lang="en-GB" altLang="pl-PL" smtClean="0"/>
              <a:t>Risk identification relies on:</a:t>
            </a:r>
          </a:p>
          <a:p>
            <a:pPr lvl="1" eaLnBrk="1" hangingPunct="1"/>
            <a:r>
              <a:rPr lang="en-GB" altLang="pl-PL" smtClean="0"/>
              <a:t>Understanding what is at risk</a:t>
            </a:r>
          </a:p>
          <a:p>
            <a:pPr lvl="1" eaLnBrk="1" hangingPunct="1"/>
            <a:r>
              <a:rPr lang="en-GB" altLang="pl-PL" smtClean="0"/>
              <a:t>What is causing the risk (the risk categories)</a:t>
            </a:r>
          </a:p>
          <a:p>
            <a:pPr eaLnBrk="1" hangingPunct="1"/>
            <a:r>
              <a:rPr lang="en-GB" altLang="pl-PL" smtClean="0"/>
              <a:t>Together these will help define a better range of risks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© Crown Copyright 2012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908175" y="1052513"/>
            <a:ext cx="5111750" cy="1008062"/>
          </a:xfrm>
        </p:spPr>
        <p:txBody>
          <a:bodyPr/>
          <a:lstStyle/>
          <a:p>
            <a:pPr eaLnBrk="1" hangingPunct="1"/>
            <a:r>
              <a:rPr lang="en-GB" altLang="pl-PL" smtClean="0"/>
              <a:t>Risk descriptions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95288" y="1917700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pl-PL" smtClean="0"/>
              <a:t>Risks are described as a ‘string’ which separates causes, from events from effects</a:t>
            </a:r>
          </a:p>
          <a:p>
            <a:pPr lvl="1" eaLnBrk="1" hangingPunct="1"/>
            <a:r>
              <a:rPr lang="en-GB" altLang="pl-PL" smtClean="0"/>
              <a:t>Cause</a:t>
            </a:r>
          </a:p>
          <a:p>
            <a:pPr lvl="1" eaLnBrk="1" hangingPunct="1"/>
            <a:r>
              <a:rPr lang="en-GB" altLang="pl-PL" smtClean="0"/>
              <a:t>Event</a:t>
            </a:r>
          </a:p>
          <a:p>
            <a:pPr lvl="1" eaLnBrk="1" hangingPunct="1"/>
            <a:r>
              <a:rPr lang="en-GB" altLang="pl-PL" smtClean="0"/>
              <a:t>Effect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2195513" y="5013325"/>
            <a:ext cx="5113337" cy="1511300"/>
          </a:xfrm>
          <a:prstGeom prst="wedgeEllipseCallout">
            <a:avLst>
              <a:gd name="adj1" fmla="val -55509"/>
              <a:gd name="adj2" fmla="val -9429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accent2"/>
                </a:solidFill>
              </a:rPr>
              <a:t>What is at risk – what is the impact on objectives?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2844800" y="3284538"/>
            <a:ext cx="5111750" cy="1512887"/>
          </a:xfrm>
          <a:prstGeom prst="wedgeEllipseCallout">
            <a:avLst>
              <a:gd name="adj1" fmla="val -63009"/>
              <a:gd name="adj2" fmla="val -5332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accent2"/>
                </a:solidFill>
              </a:rPr>
              <a:t>What is causing these situation – where are the risks coming from?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© Crown Copyright 2012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95513" y="836613"/>
            <a:ext cx="4752975" cy="936625"/>
          </a:xfrm>
        </p:spPr>
        <p:txBody>
          <a:bodyPr/>
          <a:lstStyle/>
          <a:p>
            <a:pPr eaLnBrk="1" hangingPunct="1"/>
            <a:r>
              <a:rPr lang="en-GB" altLang="pl-PL" smtClean="0"/>
              <a:t>Summary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95288" y="1855788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pl-PL" smtClean="0"/>
              <a:t>Answering two basic questions:</a:t>
            </a:r>
          </a:p>
          <a:p>
            <a:pPr lvl="1" eaLnBrk="1" hangingPunct="1"/>
            <a:r>
              <a:rPr lang="en-GB" altLang="pl-PL" smtClean="0"/>
              <a:t>What is at risk </a:t>
            </a:r>
          </a:p>
          <a:p>
            <a:pPr lvl="1" eaLnBrk="1" hangingPunct="1"/>
            <a:r>
              <a:rPr lang="en-GB" altLang="pl-PL" smtClean="0"/>
              <a:t>Where are the risks coming from</a:t>
            </a:r>
          </a:p>
          <a:p>
            <a:pPr eaLnBrk="1" hangingPunct="1"/>
            <a:r>
              <a:rPr lang="en-GB" altLang="pl-PL" smtClean="0"/>
              <a:t>Helps organizations:</a:t>
            </a:r>
          </a:p>
          <a:p>
            <a:pPr lvl="1" eaLnBrk="1" hangingPunct="1"/>
            <a:r>
              <a:rPr lang="en-GB" altLang="pl-PL" smtClean="0"/>
              <a:t>Focus on defining clear objectives</a:t>
            </a:r>
          </a:p>
          <a:p>
            <a:pPr lvl="1" eaLnBrk="1" hangingPunct="1"/>
            <a:r>
              <a:rPr lang="en-GB" altLang="pl-PL" smtClean="0"/>
              <a:t>Understand the environmental drivers for risks</a:t>
            </a:r>
          </a:p>
          <a:p>
            <a:pPr lvl="1" eaLnBrk="1" hangingPunct="1"/>
            <a:r>
              <a:rPr lang="en-GB" altLang="pl-PL" smtClean="0"/>
              <a:t>Define clear risk descriptions.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pl-PL" sz="2400" i="1" smtClean="0"/>
              <a:t>For copies of the slides go to the Best Management Practice stand for your free USB stick 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© Crown Copyright 2012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l-PL" smtClean="0"/>
              <a:t>M_o_R History and evolution</a:t>
            </a:r>
          </a:p>
        </p:txBody>
      </p:sp>
      <p:pic>
        <p:nvPicPr>
          <p:cNvPr id="6" name="Content Placeholder 5" descr="originail Mo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213" y="1412875"/>
            <a:ext cx="3359150" cy="4751388"/>
          </a:xfr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E1AB9C-6F1C-414F-A266-589F27B7EE21}" type="slidenum">
              <a:rPr lang="en-GB" altLang="pl-PL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en-GB" altLang="pl-PL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 descr="lighthouse M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300" y="1412875"/>
            <a:ext cx="3327400" cy="4751388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9" name="Picture 8" descr="middle Mo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113" y="1412875"/>
            <a:ext cx="3514725" cy="4751388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7" name="Picture 6" descr="new Mo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2900" y="1412875"/>
            <a:ext cx="3505200" cy="4751388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3" name="Date Placeholder 3"/>
          <p:cNvSpPr>
            <a:spLocks noGrp="1"/>
          </p:cNvSpPr>
          <p:nvPr>
            <p:ph type="dt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© Crown Copyright 2012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l-PL" smtClean="0"/>
              <a:t>M_o_R 2010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smtClean="0"/>
              <a:t>Feedback drove the changes: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GB" smtClean="0"/>
              <a:t>Principles recast to better align with ISO 31000/BS 31100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GB" smtClean="0"/>
              <a:t>Processes unchanged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GB" smtClean="0"/>
              <a:t>Some elements in description under “Approaches” moved into process section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GB" smtClean="0"/>
              <a:t>The embed and review section has been re-written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GB" smtClean="0"/>
              <a:t>Communications described as at the centre of the process.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© Crown Copyright 2012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l-PL" smtClean="0"/>
              <a:t>M_o_R 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42D10E-E47A-4BA3-8A97-2AEE9ECC00B1}" type="slidenum">
              <a:rPr lang="en-GB" altLang="pl-PL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en-GB" altLang="pl-PL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 descr="MoR Summ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484784"/>
            <a:ext cx="7272808" cy="482453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  <a:bevelB/>
          </a:sp3d>
        </p:spPr>
      </p:pic>
      <p:sp>
        <p:nvSpPr>
          <p:cNvPr id="10" name="Date Placeholder 3"/>
          <p:cNvSpPr>
            <a:spLocks noGrp="1"/>
          </p:cNvSpPr>
          <p:nvPr>
            <p:ph type="dt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© Crown Copyright 2012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l-PL" smtClean="0"/>
              <a:t>M_o_R Perspectives</a:t>
            </a:r>
          </a:p>
        </p:txBody>
      </p:sp>
      <p:pic>
        <p:nvPicPr>
          <p:cNvPr id="6" name="Content Placeholder 5" descr="MoR perspectiv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3713" y="1092200"/>
            <a:ext cx="5184775" cy="52895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CD30FD-6D27-45F3-B88C-425DBE1D7A02}" type="slidenum">
              <a:rPr lang="en-GB" altLang="pl-PL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GB" altLang="pl-PL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© Crown Copyright 2012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900113" y="1989138"/>
            <a:ext cx="7802562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pl-PL" sz="4000">
                <a:latin typeface="Arial Black" panose="020B0A04020102020204" pitchFamily="34" charset="0"/>
              </a:rPr>
              <a:t>Uncertainty is everywhere!</a:t>
            </a:r>
          </a:p>
          <a:p>
            <a:pPr eaLnBrk="1" hangingPunct="1"/>
            <a:endParaRPr lang="en-GB" altLang="pl-PL" sz="4000">
              <a:latin typeface="Arial Black" panose="020B0A04020102020204" pitchFamily="34" charset="0"/>
            </a:endParaRPr>
          </a:p>
          <a:p>
            <a:pPr eaLnBrk="1" hangingPunct="1"/>
            <a:r>
              <a:rPr lang="en-GB" altLang="pl-PL" sz="4000">
                <a:latin typeface="Arial Black" panose="020B0A04020102020204" pitchFamily="34" charset="0"/>
              </a:rPr>
              <a:t>However,</a:t>
            </a:r>
          </a:p>
          <a:p>
            <a:pPr eaLnBrk="1" hangingPunct="1"/>
            <a:endParaRPr lang="en-GB" altLang="pl-PL" sz="4000">
              <a:latin typeface="Arial Black" panose="020B0A04020102020204" pitchFamily="34" charset="0"/>
            </a:endParaRPr>
          </a:p>
          <a:p>
            <a:pPr eaLnBrk="1" hangingPunct="1"/>
            <a:r>
              <a:rPr lang="en-GB" altLang="pl-PL" sz="4000">
                <a:latin typeface="Arial Black" panose="020B0A04020102020204" pitchFamily="34" charset="0"/>
              </a:rPr>
              <a:t>not all uncertainty matters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© Crown Copyright 2012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00113" y="1125538"/>
            <a:ext cx="7416800" cy="1295400"/>
          </a:xfrm>
        </p:spPr>
        <p:txBody>
          <a:bodyPr/>
          <a:lstStyle/>
          <a:p>
            <a:pPr eaLnBrk="1" hangingPunct="1"/>
            <a:r>
              <a:rPr lang="en-GB" altLang="pl-PL" smtClean="0"/>
              <a:t>How does M_o_R help organizations deal with uncertainty?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95288" y="2492375"/>
            <a:ext cx="8229600" cy="3590925"/>
          </a:xfrm>
        </p:spPr>
        <p:txBody>
          <a:bodyPr/>
          <a:lstStyle/>
          <a:p>
            <a:pPr eaLnBrk="1" hangingPunct="1"/>
            <a:r>
              <a:rPr lang="en-GB" altLang="pl-PL" smtClean="0"/>
              <a:t>M_o_R applies a set of principles, an approach and a process to the task of identifying, assessing and controlling risk</a:t>
            </a:r>
          </a:p>
          <a:p>
            <a:pPr eaLnBrk="1" hangingPunct="1"/>
            <a:r>
              <a:rPr lang="en-GB" altLang="pl-PL" smtClean="0"/>
              <a:t>This approach:</a:t>
            </a:r>
          </a:p>
          <a:p>
            <a:pPr lvl="1" eaLnBrk="1" hangingPunct="1"/>
            <a:r>
              <a:rPr lang="en-GB" altLang="pl-PL" smtClean="0"/>
              <a:t>ensures that the objectives are clearly understood</a:t>
            </a:r>
          </a:p>
          <a:p>
            <a:pPr lvl="1" eaLnBrk="1" hangingPunct="1"/>
            <a:r>
              <a:rPr lang="en-GB" altLang="pl-PL" smtClean="0"/>
              <a:t>a wide range of risks are considered – not just the old favourites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© Crown Copyright 2012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00113" y="1116013"/>
            <a:ext cx="7704137" cy="1296987"/>
          </a:xfrm>
        </p:spPr>
        <p:txBody>
          <a:bodyPr/>
          <a:lstStyle/>
          <a:p>
            <a:pPr eaLnBrk="1" hangingPunct="1"/>
            <a:r>
              <a:rPr lang="en-GB" altLang="pl-PL" smtClean="0"/>
              <a:t>Fundamental Questions that M_o_R asks at the start of the risk process: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95288" y="2492375"/>
            <a:ext cx="8229600" cy="3086100"/>
          </a:xfrm>
        </p:spPr>
        <p:txBody>
          <a:bodyPr/>
          <a:lstStyle/>
          <a:p>
            <a:pPr eaLnBrk="1" hangingPunct="1"/>
            <a:r>
              <a:rPr lang="en-GB" altLang="pl-PL" smtClean="0"/>
              <a:t>What is at risk?</a:t>
            </a:r>
          </a:p>
          <a:p>
            <a:pPr eaLnBrk="1" hangingPunct="1"/>
            <a:r>
              <a:rPr lang="en-GB" altLang="pl-PL" smtClean="0"/>
              <a:t>Where are the risks coming from?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© Crown Copyright 2012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pl-PL" smtClean="0"/>
              <a:t>Question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pl-PL" smtClean="0"/>
              <a:t>What is the objective of giving a promotional gift?</a:t>
            </a:r>
          </a:p>
        </p:txBody>
      </p:sp>
      <p:pic>
        <p:nvPicPr>
          <p:cNvPr id="11268" name="Picture 2" descr="\\SERVER\UnconfuseU\John\Dell Laptop\John's Documents\My Pictures\Microsoft Clip Organizer\j04395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2863850"/>
            <a:ext cx="64008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© Crown Copyright 2012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st Management Prac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651</Words>
  <Application>Microsoft Office PowerPoint</Application>
  <PresentationFormat>On-screen Show (4:3)</PresentationFormat>
  <Paragraphs>156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Wingdings</vt:lpstr>
      <vt:lpstr>Arial Black</vt:lpstr>
      <vt:lpstr>Best Management Practice</vt:lpstr>
      <vt:lpstr>M_o_R® 10 Years on</vt:lpstr>
      <vt:lpstr>M_o_R History and evolution</vt:lpstr>
      <vt:lpstr>M_o_R 2010</vt:lpstr>
      <vt:lpstr>M_o_R Summary</vt:lpstr>
      <vt:lpstr>M_o_R Perspectives</vt:lpstr>
      <vt:lpstr>PowerPoint Presentation</vt:lpstr>
      <vt:lpstr>How does M_o_R help organizations deal with uncertainty?</vt:lpstr>
      <vt:lpstr>Fundamental Questions that M_o_R asks at the start of the risk process:</vt:lpstr>
      <vt:lpstr>Question</vt:lpstr>
      <vt:lpstr>Possible Objectives</vt:lpstr>
      <vt:lpstr>Risk definition</vt:lpstr>
      <vt:lpstr>Organizational objectives – four perspectives </vt:lpstr>
      <vt:lpstr>Where do risks come from?</vt:lpstr>
      <vt:lpstr>Question</vt:lpstr>
      <vt:lpstr>Suggested risk categories</vt:lpstr>
      <vt:lpstr>Risk Areas – M_o_R tools</vt:lpstr>
      <vt:lpstr>Linking objectives and causes to form risks</vt:lpstr>
      <vt:lpstr>Risk descriptions</vt:lpstr>
      <vt:lpstr>Summary</vt:lpstr>
    </vt:vector>
  </TitlesOfParts>
  <Company>Flex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M_o_R 10 Years on</dc:title>
  <dc:creator>Mirosław Dąbrowski</dc:creator>
  <cp:lastModifiedBy>Mirosław Dąbrowski</cp:lastModifiedBy>
  <cp:revision>49</cp:revision>
  <dcterms:created xsi:type="dcterms:W3CDTF">2012-05-18T13:34:41Z</dcterms:created>
  <dcterms:modified xsi:type="dcterms:W3CDTF">2014-10-12T10:48:56Z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jDocumentSecurityLabel">
    <vt:lpwstr>UNCLASSIFIED</vt:lpwstr>
  </property>
  <property fmtid="{D5CDD505-2E9C-101B-9397-08002B2CF9AE}" pid="3" name="Document Security Label">
    <vt:lpwstr>UNCLASSIFIED</vt:lpwstr>
  </property>
  <property fmtid="{D5CDD505-2E9C-101B-9397-08002B2CF9AE}" pid="4" name="bjDocumentSecurityXML">
    <vt:lpwstr>&lt;label version="1.0"&gt;&lt;element uid="id_unclassified"/&gt;&lt;element uid="id_newpolicy" value=""/&gt;&lt;/label&gt;</vt:lpwstr>
  </property>
  <property fmtid="{D5CDD505-2E9C-101B-9397-08002B2CF9AE}" pid="5" name="bjDocumentSecurityPolicyProp">
    <vt:lpwstr>UK</vt:lpwstr>
  </property>
  <property fmtid="{D5CDD505-2E9C-101B-9397-08002B2CF9AE}" pid="6" name="bjDocumentSecurityPolicyPropID">
    <vt:lpwstr>id_newpolicy</vt:lpwstr>
  </property>
  <property fmtid="{D5CDD505-2E9C-101B-9397-08002B2CF9AE}" pid="7" name="bjDocumentSecurityProp1">
    <vt:lpwstr>UNCLASSIFIED</vt:lpwstr>
  </property>
  <property fmtid="{D5CDD505-2E9C-101B-9397-08002B2CF9AE}" pid="8" name="bjSecLabelProp1ID">
    <vt:lpwstr>id_unclassified</vt:lpwstr>
  </property>
  <property fmtid="{D5CDD505-2E9C-101B-9397-08002B2CF9AE}" pid="9" name="bjDocumentSecurityProp2">
    <vt:lpwstr/>
  </property>
  <property fmtid="{D5CDD505-2E9C-101B-9397-08002B2CF9AE}" pid="10" name="bjSecLabelProp2ID">
    <vt:lpwstr/>
  </property>
  <property fmtid="{D5CDD505-2E9C-101B-9397-08002B2CF9AE}" pid="11" name="bjDocumentSecurityProp3">
    <vt:lpwstr/>
  </property>
  <property fmtid="{D5CDD505-2E9C-101B-9397-08002B2CF9AE}" pid="12" name="bjSecLabelProp3ID">
    <vt:lpwstr/>
  </property>
  <property fmtid="{D5CDD505-2E9C-101B-9397-08002B2CF9AE}" pid="13" name="eGMS.protectiveMarking">
    <vt:lpwstr/>
  </property>
  <property fmtid="{D5CDD505-2E9C-101B-9397-08002B2CF9AE}" pid="14" name="docIndexRef">
    <vt:lpwstr>cf977f71-ac4e-448c-9347-87e6beb373ac</vt:lpwstr>
  </property>
  <property fmtid="{D5CDD505-2E9C-101B-9397-08002B2CF9AE}" pid="15" name="bjHeadersRemoved">
    <vt:lpwstr>true</vt:lpwstr>
  </property>
</Properties>
</file>