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35"/>
  </p:notesMasterIdLst>
  <p:handoutMasterIdLst>
    <p:handoutMasterId r:id="rId36"/>
  </p:handoutMasterIdLst>
  <p:sldIdLst>
    <p:sldId id="262" r:id="rId2"/>
    <p:sldId id="321" r:id="rId3"/>
    <p:sldId id="358" r:id="rId4"/>
    <p:sldId id="376" r:id="rId5"/>
    <p:sldId id="361" r:id="rId6"/>
    <p:sldId id="324" r:id="rId7"/>
    <p:sldId id="265" r:id="rId8"/>
    <p:sldId id="356" r:id="rId9"/>
    <p:sldId id="377" r:id="rId10"/>
    <p:sldId id="365" r:id="rId11"/>
    <p:sldId id="383" r:id="rId12"/>
    <p:sldId id="378" r:id="rId13"/>
    <p:sldId id="366" r:id="rId14"/>
    <p:sldId id="359" r:id="rId15"/>
    <p:sldId id="272" r:id="rId16"/>
    <p:sldId id="367" r:id="rId17"/>
    <p:sldId id="379" r:id="rId18"/>
    <p:sldId id="371" r:id="rId19"/>
    <p:sldId id="353" r:id="rId20"/>
    <p:sldId id="380" r:id="rId21"/>
    <p:sldId id="381" r:id="rId22"/>
    <p:sldId id="382" r:id="rId23"/>
    <p:sldId id="350" r:id="rId24"/>
    <p:sldId id="304" r:id="rId25"/>
    <p:sldId id="373" r:id="rId26"/>
    <p:sldId id="372" r:id="rId27"/>
    <p:sldId id="309" r:id="rId28"/>
    <p:sldId id="355" r:id="rId29"/>
    <p:sldId id="357" r:id="rId30"/>
    <p:sldId id="318" r:id="rId31"/>
    <p:sldId id="362" r:id="rId32"/>
    <p:sldId id="374" r:id="rId33"/>
    <p:sldId id="320" r:id="rId34"/>
  </p:sldIdLst>
  <p:sldSz cx="9144000" cy="6858000" type="screen4x3"/>
  <p:notesSz cx="7099300" cy="10234613"/>
  <p:defaultTex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503">
          <p15:clr>
            <a:srgbClr val="A4A3A4"/>
          </p15:clr>
        </p15:guide>
        <p15:guide id="2" pos="29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DFF4E"/>
    <a:srgbClr val="FFDBDB"/>
    <a:srgbClr val="87FFFF"/>
    <a:srgbClr val="767900"/>
    <a:srgbClr val="037C03"/>
    <a:srgbClr val="FF6600"/>
    <a:srgbClr val="0496B8"/>
    <a:srgbClr val="049F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38" autoAdjust="0"/>
    <p:restoredTop sz="68941" autoAdjust="0"/>
  </p:normalViewPr>
  <p:slideViewPr>
    <p:cSldViewPr>
      <p:cViewPr varScale="1">
        <p:scale>
          <a:sx n="101" d="100"/>
          <a:sy n="101" d="100"/>
        </p:scale>
        <p:origin x="72" y="7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726" y="-72"/>
      </p:cViewPr>
      <p:guideLst>
        <p:guide orient="horz" pos="2503"/>
        <p:guide pos="295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1" name="Rectangle 5"/>
          <p:cNvSpPr>
            <a:spLocks noGrp="1" noChangeArrowheads="1"/>
          </p:cNvSpPr>
          <p:nvPr>
            <p:ph type="sldNum" sz="quarter" idx="3"/>
          </p:nvPr>
        </p:nvSpPr>
        <p:spPr bwMode="auto">
          <a:xfrm>
            <a:off x="6230938" y="9551988"/>
            <a:ext cx="711200" cy="512762"/>
          </a:xfrm>
          <a:prstGeom prst="rect">
            <a:avLst/>
          </a:prstGeom>
          <a:noFill/>
          <a:ln w="9525">
            <a:noFill/>
            <a:miter lim="800000"/>
            <a:headEnd/>
            <a:tailEnd/>
          </a:ln>
          <a:effectLst/>
        </p:spPr>
        <p:txBody>
          <a:bodyPr vert="horz" wrap="square" lIns="20635" tIns="0" rIns="20635" bIns="0" numCol="1" anchor="b" anchorCtr="0" compatLnSpc="1">
            <a:prstTxWarp prst="textNoShape">
              <a:avLst/>
            </a:prstTxWarp>
          </a:bodyPr>
          <a:lstStyle>
            <a:lvl1pPr algn="r" defTabSz="990600">
              <a:defRPr sz="1100" i="1" smtClean="0">
                <a:latin typeface="Times New Roman" panose="02020603050405020304" pitchFamily="18" charset="0"/>
              </a:defRPr>
            </a:lvl1pPr>
          </a:lstStyle>
          <a:p>
            <a:pPr>
              <a:defRPr/>
            </a:pPr>
            <a:fld id="{F2E55992-7D84-4484-AB2A-2D6C843CD375}" type="slidenum">
              <a:rPr lang="en-GB" altLang="pl-PL"/>
              <a:pPr>
                <a:defRPr/>
              </a:pPr>
              <a:t>‹#›</a:t>
            </a:fld>
            <a:endParaRPr lang="en-GB" altLang="pl-PL"/>
          </a:p>
        </p:txBody>
      </p:sp>
      <p:sp>
        <p:nvSpPr>
          <p:cNvPr id="3075" name="Rectangle 6"/>
          <p:cNvSpPr>
            <a:spLocks noChangeArrowheads="1"/>
          </p:cNvSpPr>
          <p:nvPr/>
        </p:nvSpPr>
        <p:spPr bwMode="auto">
          <a:xfrm>
            <a:off x="79375" y="9772650"/>
            <a:ext cx="488473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9048" tIns="49524" rIns="99048" bIns="49524">
            <a:spAutoFit/>
          </a:bodyP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SzPct val="150000"/>
              <a:buFontTx/>
              <a:buChar char="©"/>
            </a:pPr>
            <a:r>
              <a:rPr lang="en-GB" altLang="pl-PL" sz="1300" b="1">
                <a:latin typeface="Arial Rounded MT Bold" panose="020F0704030504030204" pitchFamily="34" charset="0"/>
              </a:rPr>
              <a:t> DSDM Consortium 2004                   </a:t>
            </a:r>
            <a:r>
              <a:rPr lang="en-GB" altLang="pl-PL" sz="1700" b="1">
                <a:solidFill>
                  <a:srgbClr val="D70125"/>
                </a:solidFill>
                <a:latin typeface="Wingdings" panose="05000000000000000000" pitchFamily="2" charset="2"/>
              </a:rPr>
              <a:t>www.dsdm.org</a:t>
            </a:r>
          </a:p>
        </p:txBody>
      </p:sp>
      <p:pic>
        <p:nvPicPr>
          <p:cNvPr id="3076" name="Picture 7" descr="Lifecycle logo Dec 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4400" y="0"/>
            <a:ext cx="11049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8812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5"/>
          <p:cNvSpPr>
            <a:spLocks noChangeArrowheads="1" noTextEdit="1"/>
          </p:cNvSpPr>
          <p:nvPr>
            <p:ph type="sldImg" idx="2"/>
          </p:nvPr>
        </p:nvSpPr>
        <p:spPr bwMode="auto">
          <a:xfrm>
            <a:off x="993775" y="1023938"/>
            <a:ext cx="5097463" cy="3822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4" name="Rectangle 6"/>
          <p:cNvSpPr>
            <a:spLocks noGrp="1" noChangeArrowheads="1"/>
          </p:cNvSpPr>
          <p:nvPr>
            <p:ph type="body" sz="quarter" idx="3"/>
          </p:nvPr>
        </p:nvSpPr>
        <p:spPr bwMode="auto">
          <a:xfrm>
            <a:off x="157163" y="4946650"/>
            <a:ext cx="6705600" cy="4860925"/>
          </a:xfrm>
          <a:prstGeom prst="rect">
            <a:avLst/>
          </a:prstGeom>
          <a:noFill/>
          <a:ln w="9525">
            <a:noFill/>
            <a:miter lim="800000"/>
            <a:headEnd/>
            <a:tailEnd/>
          </a:ln>
          <a:effectLst/>
        </p:spPr>
        <p:txBody>
          <a:bodyPr vert="horz" wrap="square" lIns="99736" tIns="49868" rIns="99736" bIns="49868" numCol="1" anchor="t" anchorCtr="0" compatLnSpc="1">
            <a:prstTxWarp prst="textNoShape">
              <a:avLst/>
            </a:prstTxWarp>
          </a:bodyPr>
          <a:lstStyle/>
          <a:p>
            <a:pPr lvl="0"/>
            <a:endParaRPr lang="sv-SE" altLang="pl-PL" noProof="0" smtClean="0"/>
          </a:p>
        </p:txBody>
      </p:sp>
      <p:sp>
        <p:nvSpPr>
          <p:cNvPr id="2056" name="Rectangle 8"/>
          <p:cNvSpPr>
            <a:spLocks noChangeArrowheads="1"/>
          </p:cNvSpPr>
          <p:nvPr/>
        </p:nvSpPr>
        <p:spPr bwMode="auto">
          <a:xfrm>
            <a:off x="157163" y="9644063"/>
            <a:ext cx="6705600" cy="504825"/>
          </a:xfrm>
          <a:prstGeom prst="rect">
            <a:avLst/>
          </a:prstGeom>
          <a:noFill/>
          <a:ln w="9525">
            <a:noFill/>
            <a:miter lim="800000"/>
            <a:headEnd/>
            <a:tailEnd/>
          </a:ln>
          <a:effectLst/>
        </p:spPr>
        <p:txBody>
          <a:bodyPr lIns="20635" tIns="0" rIns="20635" bIns="0" anchor="b"/>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SzPct val="150000"/>
              <a:buFontTx/>
              <a:buChar char="©"/>
              <a:defRPr/>
            </a:pPr>
            <a:r>
              <a:rPr lang="en-GB" altLang="pl-PL" sz="1300" b="1" smtClean="0">
                <a:latin typeface="Arial Rounded MT Bold" panose="020F0704030504030204" pitchFamily="34" charset="0"/>
              </a:rPr>
              <a:t> </a:t>
            </a:r>
            <a:r>
              <a:rPr lang="en-GB" altLang="pl-PL" sz="1100" b="1" smtClean="0">
                <a:latin typeface="Gill Sans MT" panose="020B0502020104020203" pitchFamily="34" charset="-18"/>
              </a:rPr>
              <a:t>DSDM Consortium 2004</a:t>
            </a:r>
            <a:r>
              <a:rPr lang="en-GB" altLang="pl-PL" sz="1300" b="1" smtClean="0">
                <a:latin typeface="Arial Rounded MT Bold" panose="020F0704030504030204" pitchFamily="34" charset="0"/>
              </a:rPr>
              <a:t>                   </a:t>
            </a:r>
            <a:r>
              <a:rPr lang="en-GB" altLang="pl-PL" sz="1300" b="1" smtClean="0">
                <a:solidFill>
                  <a:srgbClr val="D70125"/>
                </a:solidFill>
                <a:latin typeface="Wingdings" panose="05000000000000000000" pitchFamily="2" charset="2"/>
              </a:rPr>
              <a:t>www.dsdm.org</a:t>
            </a:r>
            <a:endParaRPr lang="en-GB" altLang="pl-PL" sz="1300" i="1" smtClean="0">
              <a:solidFill>
                <a:srgbClr val="D70125"/>
              </a:solidFill>
              <a:latin typeface="Wingdings" panose="05000000000000000000" pitchFamily="2" charset="2"/>
            </a:endParaRPr>
          </a:p>
        </p:txBody>
      </p:sp>
      <p:sp>
        <p:nvSpPr>
          <p:cNvPr id="2057" name="Rectangle 9"/>
          <p:cNvSpPr>
            <a:spLocks noChangeArrowheads="1"/>
          </p:cNvSpPr>
          <p:nvPr/>
        </p:nvSpPr>
        <p:spPr bwMode="auto">
          <a:xfrm>
            <a:off x="5837238" y="9807575"/>
            <a:ext cx="630237" cy="427038"/>
          </a:xfrm>
          <a:prstGeom prst="rect">
            <a:avLst/>
          </a:prstGeom>
          <a:noFill/>
          <a:ln w="9525">
            <a:noFill/>
            <a:miter lim="800000"/>
            <a:headEnd/>
            <a:tailEnd/>
          </a:ln>
          <a:effectLst/>
        </p:spPr>
        <p:txBody>
          <a:bodyPr wrap="none" lIns="99736" tIns="49868" rIns="99736" bIns="49868" anchor="ctr"/>
          <a:lstStyle>
            <a:lvl1pPr defTabSz="990600">
              <a:defRPr sz="2400">
                <a:solidFill>
                  <a:schemeClr val="tx1"/>
                </a:solidFill>
                <a:latin typeface="Arial" panose="020B0604020202020204" pitchFamily="34" charset="0"/>
                <a:ea typeface="ＭＳ Ｐゴシック" panose="020B0600070205080204" pitchFamily="34" charset="-128"/>
              </a:defRPr>
            </a:lvl1pPr>
            <a:lvl2pPr marL="742950" indent="-285750" defTabSz="990600">
              <a:defRPr sz="2400">
                <a:solidFill>
                  <a:schemeClr val="tx1"/>
                </a:solidFill>
                <a:latin typeface="Arial" panose="020B0604020202020204" pitchFamily="34" charset="0"/>
                <a:ea typeface="ＭＳ Ｐゴシック" panose="020B0600070205080204" pitchFamily="34" charset="-128"/>
              </a:defRPr>
            </a:lvl2pPr>
            <a:lvl3pPr marL="1143000" indent="-228600" defTabSz="990600">
              <a:defRPr sz="2400">
                <a:solidFill>
                  <a:schemeClr val="tx1"/>
                </a:solidFill>
                <a:latin typeface="Arial" panose="020B0604020202020204" pitchFamily="34" charset="0"/>
                <a:ea typeface="ＭＳ Ｐゴシック" panose="020B0600070205080204" pitchFamily="34" charset="-128"/>
              </a:defRPr>
            </a:lvl3pPr>
            <a:lvl4pPr marL="1600200" indent="-228600" defTabSz="990600">
              <a:defRPr sz="2400">
                <a:solidFill>
                  <a:schemeClr val="tx1"/>
                </a:solidFill>
                <a:latin typeface="Arial" panose="020B0604020202020204" pitchFamily="34" charset="0"/>
                <a:ea typeface="ＭＳ Ｐゴシック" panose="020B0600070205080204" pitchFamily="34" charset="-128"/>
              </a:defRPr>
            </a:lvl4pPr>
            <a:lvl5pPr marL="2057400" indent="-228600" defTabSz="990600">
              <a:defRPr sz="24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defRPr/>
            </a:pPr>
            <a:r>
              <a:rPr lang="en-GB" altLang="pl-PL" sz="1100" smtClean="0">
                <a:latin typeface="Gill Sans MT" panose="020B0502020104020203" pitchFamily="34" charset="-18"/>
              </a:rPr>
              <a:t>Page </a:t>
            </a:r>
            <a:fld id="{49D68F5A-0A36-480B-888C-AD71C0550CB8}" type="slidenum">
              <a:rPr lang="en-GB" altLang="pl-PL" sz="1100" smtClean="0">
                <a:latin typeface="Gill Sans MT" panose="020B0502020104020203" pitchFamily="34" charset="-18"/>
              </a:rPr>
              <a:pPr algn="r">
                <a:defRPr/>
              </a:pPr>
              <a:t>‹#›</a:t>
            </a:fld>
            <a:endParaRPr lang="en-GB" altLang="pl-PL" sz="1100" smtClean="0">
              <a:latin typeface="Gill Sans MT" panose="020B0502020104020203" pitchFamily="34" charset="-18"/>
            </a:endParaRPr>
          </a:p>
        </p:txBody>
      </p:sp>
    </p:spTree>
    <p:extLst>
      <p:ext uri="{BB962C8B-B14F-4D97-AF65-F5344CB8AC3E}">
        <p14:creationId xmlns:p14="http://schemas.microsoft.com/office/powerpoint/2010/main" val="2304111518"/>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Gill Sans MT" pitchFamily="34" charset="0"/>
        <a:ea typeface="+mn-ea"/>
        <a:cs typeface="+mn-cs"/>
      </a:defRPr>
    </a:lvl1pPr>
    <a:lvl2pPr marL="742950" indent="-285750" algn="l" rtl="0" eaLnBrk="0" fontAlgn="base" hangingPunct="0">
      <a:lnSpc>
        <a:spcPct val="90000"/>
      </a:lnSpc>
      <a:spcBef>
        <a:spcPct val="40000"/>
      </a:spcBef>
      <a:spcAft>
        <a:spcPct val="0"/>
      </a:spcAft>
      <a:defRPr sz="1200" kern="1200">
        <a:solidFill>
          <a:schemeClr val="tx1"/>
        </a:solidFill>
        <a:latin typeface="Gill Sans MT" pitchFamily="34" charset="0"/>
        <a:ea typeface="+mn-ea"/>
        <a:cs typeface="+mn-cs"/>
      </a:defRPr>
    </a:lvl2pPr>
    <a:lvl3pPr marL="1143000" indent="-228600" algn="l" rtl="0" eaLnBrk="0" fontAlgn="base" hangingPunct="0">
      <a:lnSpc>
        <a:spcPct val="90000"/>
      </a:lnSpc>
      <a:spcBef>
        <a:spcPct val="40000"/>
      </a:spcBef>
      <a:spcAft>
        <a:spcPct val="0"/>
      </a:spcAft>
      <a:defRPr sz="1200" kern="1200">
        <a:solidFill>
          <a:schemeClr val="tx1"/>
        </a:solidFill>
        <a:latin typeface="Gill Sans MT" pitchFamily="34" charset="0"/>
        <a:ea typeface="+mn-ea"/>
        <a:cs typeface="+mn-cs"/>
      </a:defRPr>
    </a:lvl3pPr>
    <a:lvl4pPr marL="1600200" indent="-228600" algn="l" rtl="0" eaLnBrk="0" fontAlgn="base" hangingPunct="0">
      <a:lnSpc>
        <a:spcPct val="90000"/>
      </a:lnSpc>
      <a:spcBef>
        <a:spcPct val="40000"/>
      </a:spcBef>
      <a:spcAft>
        <a:spcPct val="0"/>
      </a:spcAft>
      <a:defRPr sz="1200" kern="1200">
        <a:solidFill>
          <a:schemeClr val="tx1"/>
        </a:solidFill>
        <a:latin typeface="Gill Sans MT" pitchFamily="34" charset="0"/>
        <a:ea typeface="+mn-ea"/>
        <a:cs typeface="+mn-cs"/>
      </a:defRPr>
    </a:lvl4pPr>
    <a:lvl5pPr marL="2057400" indent="-228600" algn="l" rtl="0" eaLnBrk="0" fontAlgn="base" hangingPunct="0">
      <a:lnSpc>
        <a:spcPct val="90000"/>
      </a:lnSpc>
      <a:spcBef>
        <a:spcPct val="40000"/>
      </a:spcBef>
      <a:spcAft>
        <a:spcPct val="0"/>
      </a:spcAft>
      <a:defRPr sz="1200" kern="1200">
        <a:solidFill>
          <a:schemeClr val="tx1"/>
        </a:solidFill>
        <a:latin typeface="Gill Sans MT"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file:///C:\WINDOWS\Temporary%20Internet%20Files\OLKD022\MoSCoW.asp"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dsdm.org/kss/details.asp?fileid=405"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944563" y="4862513"/>
            <a:ext cx="5207000" cy="4945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95" tIns="46370" rIns="94395" bIns="46370"/>
          <a:lstStyle/>
          <a:p>
            <a:r>
              <a:rPr lang="en-GB" altLang="pl-PL" b="1" smtClean="0">
                <a:latin typeface="Gill Sans MT" panose="020B0502020104020203" pitchFamily="34" charset="-18"/>
              </a:rPr>
              <a:t>What is Atern?</a:t>
            </a:r>
          </a:p>
          <a:p>
            <a:r>
              <a:rPr lang="en-GB" altLang="pl-PL" smtClean="0">
                <a:latin typeface="Gill Sans MT" panose="020B0502020104020203" pitchFamily="34" charset="-18"/>
              </a:rPr>
              <a:t>Atern (the latest version of DSDM - now on Atern v2) is a framework based on best practice and lessons learnt since the early 1990's by DSDM Consortium members. It provides a flexible yet controlled process that can be used to deliver new systems, which combines the most effective use of people's knowledge, tools and techniques such as prototyping to achieve tight project delivery timescales. Time to market is of the essence in most organisations together with robust systems that do not damage their reputation, whether they operate in the public or private sector, in business, education, or any other sphere.</a:t>
            </a:r>
          </a:p>
          <a:p>
            <a:r>
              <a:rPr lang="en-GB" altLang="pl-PL" b="1" smtClean="0">
                <a:latin typeface="Gill Sans MT" panose="020B0502020104020203" pitchFamily="34" charset="-18"/>
              </a:rPr>
              <a:t>Why choose DSDM Atern?</a:t>
            </a:r>
            <a:endParaRPr lang="en-GB" altLang="pl-PL" smtClean="0">
              <a:latin typeface="Gill Sans MT" panose="020B0502020104020203" pitchFamily="34" charset="-18"/>
            </a:endParaRPr>
          </a:p>
          <a:p>
            <a:pPr>
              <a:spcBef>
                <a:spcPts val="500"/>
              </a:spcBef>
              <a:spcAft>
                <a:spcPts val="500"/>
              </a:spcAft>
            </a:pPr>
            <a:r>
              <a:rPr lang="en-GB" altLang="pl-PL" smtClean="0">
                <a:latin typeface="Gill Sans MT" panose="020B0502020104020203" pitchFamily="34" charset="-18"/>
              </a:rPr>
              <a:t>There is increasing pressure on organisations to deliver working systems to business in ever shorter timescales. The processes by which systems are developed need to be agile and deliver what the business needs when it needs it. </a:t>
            </a:r>
          </a:p>
          <a:p>
            <a:endParaRPr lang="en-GB" altLang="pl-PL" smtClean="0">
              <a:latin typeface="Gill Sans MT" panose="020B0502020104020203" pitchFamily="34" charset="-18"/>
            </a:endParaRPr>
          </a:p>
          <a:p>
            <a:endParaRPr lang="en-GB" altLang="pl-PL" smtClean="0">
              <a:latin typeface="Gill Sans MT" panose="020B0502020104020203" pitchFamily="34" charset="-18"/>
            </a:endParaRPr>
          </a:p>
          <a:p>
            <a:endParaRPr lang="en-GB" altLang="pl-PL" smtClean="0">
              <a:latin typeface="Gill Sans MT" panose="020B0502020104020203" pitchFamily="34" charset="-18"/>
            </a:endParaRPr>
          </a:p>
        </p:txBody>
      </p:sp>
      <p:sp>
        <p:nvSpPr>
          <p:cNvPr id="5123" name="Rectangle 3"/>
          <p:cNvSpPr>
            <a:spLocks noChangeArrowheads="1" noTextEdit="1"/>
          </p:cNvSpPr>
          <p:nvPr>
            <p:ph type="sldImg"/>
          </p:nvPr>
        </p:nvSpPr>
        <p:spPr>
          <a:xfrm>
            <a:off x="1003300" y="776288"/>
            <a:ext cx="5095875" cy="3822700"/>
          </a:xfrm>
          <a:ln cap="flat"/>
        </p:spPr>
      </p:sp>
    </p:spTree>
    <p:extLst>
      <p:ext uri="{BB962C8B-B14F-4D97-AF65-F5344CB8AC3E}">
        <p14:creationId xmlns:p14="http://schemas.microsoft.com/office/powerpoint/2010/main" val="374185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pl-PL" b="1" smtClean="0">
                <a:latin typeface="Gill Sans MT" panose="020B0502020104020203" pitchFamily="34" charset="-18"/>
              </a:rPr>
              <a:t>Philosophy</a:t>
            </a:r>
          </a:p>
          <a:p>
            <a:r>
              <a:rPr lang="en-GB" altLang="pl-PL" smtClean="0">
                <a:latin typeface="Gill Sans MT" panose="020B0502020104020203" pitchFamily="34" charset="-18"/>
              </a:rPr>
              <a:t>The philosophy describes the overall objectives for Atern projects. Businesses should set strategic goals and align their projects accordingly. All projects should aim to deliver business benefit early, rather than in a single delivery at the end. This allows an opportunity for early return on investment.</a:t>
            </a:r>
          </a:p>
          <a:p>
            <a:endParaRPr lang="en-GB" altLang="pl-PL" smtClean="0">
              <a:latin typeface="Gill Sans MT" panose="020B0502020104020203" pitchFamily="34" charset="-18"/>
            </a:endParaRPr>
          </a:p>
          <a:p>
            <a:r>
              <a:rPr lang="en-GB" altLang="pl-PL" smtClean="0">
                <a:latin typeface="Gill Sans MT" panose="020B0502020104020203" pitchFamily="34" charset="-18"/>
              </a:rPr>
              <a:t>But for this to be successful, key stakeholders need to buy in to the philosophy being adopted through the take-up of Atern.</a:t>
            </a:r>
          </a:p>
          <a:p>
            <a:endParaRPr lang="en-US" altLang="pl-PL" smtClean="0">
              <a:latin typeface="Gill Sans MT" panose="020B0502020104020203" pitchFamily="34" charset="-18"/>
            </a:endParaRPr>
          </a:p>
        </p:txBody>
      </p:sp>
    </p:spTree>
    <p:extLst>
      <p:ext uri="{BB962C8B-B14F-4D97-AF65-F5344CB8AC3E}">
        <p14:creationId xmlns:p14="http://schemas.microsoft.com/office/powerpoint/2010/main" val="386347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pl-PL" b="1" smtClean="0">
                <a:latin typeface="Gill Sans MT" panose="020B0502020104020203" pitchFamily="34" charset="-18"/>
              </a:rPr>
              <a:t>Principles (values)</a:t>
            </a:r>
          </a:p>
          <a:p>
            <a:r>
              <a:rPr lang="en-GB" altLang="pl-PL" smtClean="0">
                <a:latin typeface="Gill Sans MT" panose="020B0502020104020203" pitchFamily="34" charset="-18"/>
              </a:rPr>
              <a:t>Many organisations use high-level messages, values and culture to guide the overall behaviour of people.  In DSDM we use principles to guide us throughout the project.  Well understood principles are better guides than detailed process procedures (that no-one follows anyway).</a:t>
            </a:r>
          </a:p>
          <a:p>
            <a:r>
              <a:rPr lang="en-GB" altLang="pl-PL" smtClean="0">
                <a:latin typeface="Gill Sans MT" panose="020B0502020104020203" pitchFamily="34" charset="-18"/>
              </a:rPr>
              <a:t>Atern has 8 underlying principles and the complete framework can in most instances be directly derived from these principles. </a:t>
            </a:r>
          </a:p>
          <a:p>
            <a:r>
              <a:rPr lang="en-GB" altLang="pl-PL" smtClean="0">
                <a:latin typeface="Gill Sans MT" panose="020B0502020104020203" pitchFamily="34" charset="-18"/>
              </a:rPr>
              <a:t>The principles are based on best practice in its truest sense.  These define “the way we do things”.</a:t>
            </a:r>
          </a:p>
          <a:p>
            <a:endParaRPr lang="en-GB" altLang="pl-PL" smtClean="0">
              <a:latin typeface="Gill Sans MT" panose="020B0502020104020203" pitchFamily="34" charset="-18"/>
            </a:endParaRPr>
          </a:p>
          <a:p>
            <a:r>
              <a:rPr lang="en-GB" altLang="pl-PL" smtClean="0">
                <a:latin typeface="Gill Sans MT" panose="020B0502020104020203" pitchFamily="34" charset="-18"/>
              </a:rPr>
              <a:t>An Atern project that breaks any one of these principles is in danger of failure, since these are the basic building blocks for Atern, and bind together all the other elements of Atern.  </a:t>
            </a:r>
          </a:p>
          <a:p>
            <a:endParaRPr lang="en-GB" altLang="pl-PL" smtClean="0">
              <a:latin typeface="Gill Sans MT" panose="020B0502020104020203" pitchFamily="34" charset="-18"/>
            </a:endParaRPr>
          </a:p>
          <a:p>
            <a:r>
              <a:rPr lang="en-GB" altLang="pl-PL" smtClean="0">
                <a:latin typeface="Gill Sans MT" panose="020B0502020104020203" pitchFamily="34" charset="-18"/>
              </a:rPr>
              <a:t>Breaking any of the principles needs to be treated and managed as a risk, but the impact of breaking the principles will always be high.  Atern projects should make every attempt to embed these 8 principles into the very fabric of the Atern way of working.</a:t>
            </a:r>
          </a:p>
          <a:p>
            <a:endParaRPr lang="en-GB" altLang="pl-PL" smtClean="0">
              <a:latin typeface="Gill Sans MT" panose="020B0502020104020203" pitchFamily="34" charset="-18"/>
            </a:endParaRPr>
          </a:p>
          <a:p>
            <a:endParaRPr lang="en-US" altLang="pl-PL" smtClean="0">
              <a:latin typeface="Gill Sans MT" panose="020B0502020104020203" pitchFamily="34" charset="-18"/>
            </a:endParaRPr>
          </a:p>
        </p:txBody>
      </p:sp>
    </p:spTree>
    <p:extLst>
      <p:ext uri="{BB962C8B-B14F-4D97-AF65-F5344CB8AC3E}">
        <p14:creationId xmlns:p14="http://schemas.microsoft.com/office/powerpoint/2010/main" val="245293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pl-PL" b="1" smtClean="0">
                <a:latin typeface="Gill Sans MT" panose="020B0502020104020203" pitchFamily="34" charset="-18"/>
              </a:rPr>
              <a:t>Principles (values)</a:t>
            </a:r>
          </a:p>
          <a:p>
            <a:r>
              <a:rPr lang="en-GB" altLang="pl-PL" smtClean="0">
                <a:latin typeface="Gill Sans MT" panose="020B0502020104020203" pitchFamily="34" charset="-18"/>
              </a:rPr>
              <a:t>Many organisations use high-level messages, values and culture to guide the overall behaviour of people.  In DSDM we use principles to guide us throughout the project.  Well understood principles are better guides then detailed process procedures (that no-one follows anyway).</a:t>
            </a:r>
          </a:p>
          <a:p>
            <a:r>
              <a:rPr lang="en-GB" altLang="pl-PL" smtClean="0">
                <a:latin typeface="Gill Sans MT" panose="020B0502020104020203" pitchFamily="34" charset="-18"/>
              </a:rPr>
              <a:t>Atern has 8 underlying principles and the complete framework can in most instances be directly derived from these principles. </a:t>
            </a:r>
          </a:p>
          <a:p>
            <a:r>
              <a:rPr lang="en-GB" altLang="pl-PL" smtClean="0">
                <a:latin typeface="Gill Sans MT" panose="020B0502020104020203" pitchFamily="34" charset="-18"/>
              </a:rPr>
              <a:t>The principles are based on best practice in its truest sense.  These define “the way we do things”.</a:t>
            </a:r>
          </a:p>
          <a:p>
            <a:endParaRPr lang="en-GB" altLang="pl-PL" smtClean="0">
              <a:latin typeface="Gill Sans MT" panose="020B0502020104020203" pitchFamily="34" charset="-18"/>
            </a:endParaRPr>
          </a:p>
          <a:p>
            <a:r>
              <a:rPr lang="en-GB" altLang="pl-PL" smtClean="0">
                <a:latin typeface="Gill Sans MT" panose="020B0502020104020203" pitchFamily="34" charset="-18"/>
              </a:rPr>
              <a:t>An Atern project that breaks any one of these principles is in danger of failure, since these are the basic building blocks for Atern, and bind together all the other elements of Atern.  </a:t>
            </a:r>
          </a:p>
        </p:txBody>
      </p:sp>
    </p:spTree>
    <p:extLst>
      <p:ext uri="{BB962C8B-B14F-4D97-AF65-F5344CB8AC3E}">
        <p14:creationId xmlns:p14="http://schemas.microsoft.com/office/powerpoint/2010/main" val="3333268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pl-PL" b="1" smtClean="0">
                <a:latin typeface="Gill Sans MT" panose="020B0502020104020203" pitchFamily="34" charset="-18"/>
              </a:rPr>
              <a:t>The Lifecycle</a:t>
            </a:r>
            <a:endParaRPr lang="en-GB" altLang="pl-PL" smtClean="0">
              <a:latin typeface="Gill Sans MT" panose="020B0502020104020203" pitchFamily="34" charset="-18"/>
            </a:endParaRPr>
          </a:p>
          <a:p>
            <a:r>
              <a:rPr lang="en-GB" altLang="pl-PL" smtClean="0">
                <a:latin typeface="Gill Sans MT" panose="020B0502020104020203" pitchFamily="34" charset="-18"/>
              </a:rPr>
              <a:t>Atern provides a lifecycle for the whole project. </a:t>
            </a:r>
          </a:p>
          <a:p>
            <a:r>
              <a:rPr lang="en-GB" altLang="pl-PL" smtClean="0">
                <a:latin typeface="Gill Sans MT" panose="020B0502020104020203" pitchFamily="34" charset="-18"/>
              </a:rPr>
              <a:t>Pre-project is the start / initiation of the project, agreeing the basic Terms of Reference for the work to be done </a:t>
            </a:r>
          </a:p>
          <a:p>
            <a:r>
              <a:rPr lang="en-GB" altLang="pl-PL" smtClean="0">
                <a:latin typeface="Gill Sans MT" panose="020B0502020104020203" pitchFamily="34" charset="-18"/>
              </a:rPr>
              <a:t>Feasibility is a short phase to assess the viability and the outline business case (justification) for the project</a:t>
            </a:r>
          </a:p>
          <a:p>
            <a:r>
              <a:rPr lang="en-GB" altLang="pl-PL" smtClean="0">
                <a:latin typeface="Gill Sans MT" panose="020B0502020104020203" pitchFamily="34" charset="-18"/>
              </a:rPr>
              <a:t>Foundations is a key phase for ensuring the project is understood and defined well enough so that the scope can be baselined and the technology components and standards agreed, before the hectic development activity begins. </a:t>
            </a:r>
          </a:p>
          <a:p>
            <a:r>
              <a:rPr lang="en-GB" altLang="pl-PL" smtClean="0">
                <a:latin typeface="Gill Sans MT" panose="020B0502020104020203" pitchFamily="34" charset="-18"/>
              </a:rPr>
              <a:t>Both Feasibility and Foundations close with a Go/No-go decision, as these are natural points at which to identify and stop projects that, based on the early investigations,  are not viable. Stopping at this point, after only limited time/cost should be viewed as a successful outcome (compared to pushing on regardless)</a:t>
            </a:r>
          </a:p>
          <a:p>
            <a:r>
              <a:rPr lang="en-GB" altLang="pl-PL" smtClean="0">
                <a:latin typeface="Gill Sans MT" panose="020B0502020104020203" pitchFamily="34" charset="-18"/>
              </a:rPr>
              <a:t>Exploration and Engineering are the iterative development phases where development of the solution happens (within the control of Development Timeboxes). </a:t>
            </a:r>
          </a:p>
          <a:p>
            <a:r>
              <a:rPr lang="en-GB" altLang="pl-PL" smtClean="0">
                <a:latin typeface="Gill Sans MT" panose="020B0502020104020203" pitchFamily="34" charset="-18"/>
              </a:rPr>
              <a:t>Deployment happens once for each Increment of the project</a:t>
            </a:r>
          </a:p>
          <a:p>
            <a:r>
              <a:rPr lang="en-GB" altLang="pl-PL" smtClean="0">
                <a:latin typeface="Gill Sans MT" panose="020B0502020104020203" pitchFamily="34" charset="-18"/>
              </a:rPr>
              <a:t>Post project closes the project down and assesses the benefits that the project has actually accrued (usually after a few months of the final deployment)</a:t>
            </a:r>
          </a:p>
        </p:txBody>
      </p:sp>
    </p:spTree>
    <p:extLst>
      <p:ext uri="{BB962C8B-B14F-4D97-AF65-F5344CB8AC3E}">
        <p14:creationId xmlns:p14="http://schemas.microsoft.com/office/powerpoint/2010/main" val="141595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pl-PL" b="1" smtClean="0">
                <a:latin typeface="Gill Sans MT" panose="020B0502020104020203" pitchFamily="34" charset="-18"/>
              </a:rPr>
              <a:t>Products</a:t>
            </a:r>
          </a:p>
          <a:p>
            <a:r>
              <a:rPr lang="en-GB" altLang="pl-PL" smtClean="0">
                <a:latin typeface="Gill Sans MT" panose="020B0502020104020203" pitchFamily="34" charset="-18"/>
              </a:rPr>
              <a:t>Discussing the products in detail is out of scope for this presentation. </a:t>
            </a:r>
          </a:p>
          <a:p>
            <a:r>
              <a:rPr lang="en-GB" altLang="pl-PL" smtClean="0">
                <a:latin typeface="Gill Sans MT" panose="020B0502020104020203" pitchFamily="34" charset="-18"/>
              </a:rPr>
              <a:t>For each phase Atern defines a number of products to be produced, some examples are:</a:t>
            </a:r>
          </a:p>
          <a:p>
            <a:r>
              <a:rPr lang="en-GB" altLang="pl-PL" b="1" smtClean="0">
                <a:latin typeface="Gill Sans MT" panose="020B0502020104020203" pitchFamily="34" charset="-18"/>
              </a:rPr>
              <a:t>Prioritised Requirements List</a:t>
            </a:r>
            <a:r>
              <a:rPr lang="en-GB" altLang="pl-PL" smtClean="0">
                <a:latin typeface="Gill Sans MT" panose="020B0502020104020203" pitchFamily="34" charset="-18"/>
              </a:rPr>
              <a:t> - to ensure common understanding and to keep focus on what is important.</a:t>
            </a:r>
          </a:p>
          <a:p>
            <a:r>
              <a:rPr lang="en-GB" altLang="pl-PL" b="1" smtClean="0">
                <a:latin typeface="Gill Sans MT" panose="020B0502020104020203" pitchFamily="34" charset="-18"/>
              </a:rPr>
              <a:t>Business, Solution, Management Foundations</a:t>
            </a:r>
          </a:p>
          <a:p>
            <a:r>
              <a:rPr lang="en-GB" altLang="pl-PL" b="1" smtClean="0">
                <a:latin typeface="Gill Sans MT" panose="020B0502020104020203" pitchFamily="34" charset="-18"/>
              </a:rPr>
              <a:t>Plans : Outline Plan, Delivery Plan, Deployment Plan, Timebox Plan</a:t>
            </a:r>
          </a:p>
          <a:p>
            <a:r>
              <a:rPr lang="en-GB" altLang="pl-PL" b="1" smtClean="0">
                <a:latin typeface="Gill Sans MT" panose="020B0502020104020203" pitchFamily="34" charset="-18"/>
              </a:rPr>
              <a:t>Evolving Solution, Deployed Solution</a:t>
            </a:r>
          </a:p>
          <a:p>
            <a:r>
              <a:rPr lang="en-GB" altLang="pl-PL" smtClean="0">
                <a:latin typeface="Gill Sans MT" panose="020B0502020104020203" pitchFamily="34" charset="-18"/>
              </a:rPr>
              <a:t>The products help define the information that is needed to complete one lifecycle phase and move on. Product size will vary depending on the size / complexity of the project. </a:t>
            </a:r>
          </a:p>
        </p:txBody>
      </p:sp>
    </p:spTree>
    <p:extLst>
      <p:ext uri="{BB962C8B-B14F-4D97-AF65-F5344CB8AC3E}">
        <p14:creationId xmlns:p14="http://schemas.microsoft.com/office/powerpoint/2010/main" val="1168794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noTextEdit="1"/>
          </p:cNvSpPr>
          <p:nvPr>
            <p:ph type="sldImg"/>
          </p:nvPr>
        </p:nvSpPr>
        <p:spPr>
          <a:xfrm>
            <a:off x="1003300" y="776288"/>
            <a:ext cx="5095875" cy="3822700"/>
          </a:xfrm>
          <a:ln cap="flat"/>
        </p:spPr>
      </p:sp>
      <p:sp>
        <p:nvSpPr>
          <p:cNvPr id="33795" name="Rectangle 3"/>
          <p:cNvSpPr>
            <a:spLocks noGrp="1" noChangeArrowheads="1"/>
          </p:cNvSpPr>
          <p:nvPr>
            <p:ph type="body" idx="1"/>
          </p:nvPr>
        </p:nvSpPr>
        <p:spPr>
          <a:xfrm>
            <a:off x="944563" y="4862513"/>
            <a:ext cx="5207000" cy="4308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95" tIns="46370" rIns="94395" bIns="46370"/>
          <a:lstStyle/>
          <a:p>
            <a:r>
              <a:rPr lang="en-GB" altLang="pl-PL" b="1" smtClean="0">
                <a:latin typeface="Gill Sans MT" panose="020B0502020104020203" pitchFamily="34" charset="-18"/>
              </a:rPr>
              <a:t>People</a:t>
            </a:r>
            <a:r>
              <a:rPr lang="en-GB" altLang="pl-PL" smtClean="0">
                <a:latin typeface="Gill Sans MT" panose="020B0502020104020203" pitchFamily="34" charset="-18"/>
              </a:rPr>
              <a:t> working together effectively is the foundation of any successful project. Atern recognises this and assigns clear roles and responsibilities to each person in a project, both from the customer and supplier side of the project. These two communities work very closely together in Atern projects - there is no "us and them".</a:t>
            </a:r>
          </a:p>
          <a:p>
            <a:r>
              <a:rPr lang="en-GB" altLang="pl-PL" b="1" smtClean="0">
                <a:latin typeface="Gill Sans MT" panose="020B0502020104020203" pitchFamily="34" charset="-18"/>
              </a:rPr>
              <a:t>Communication</a:t>
            </a:r>
            <a:r>
              <a:rPr lang="en-GB" altLang="pl-PL" smtClean="0">
                <a:latin typeface="Gill Sans MT" panose="020B0502020104020203" pitchFamily="34" charset="-18"/>
              </a:rPr>
              <a:t> is key to making people work well together.  Many of the principles and techniques in Atern, such as workshops, role definitions (including communication paths) and user involvement play a big part in ensuring good communication throughout the project.</a:t>
            </a:r>
          </a:p>
          <a:p>
            <a:r>
              <a:rPr lang="en-GB" altLang="pl-PL" b="1" smtClean="0">
                <a:latin typeface="Gill Sans MT" panose="020B0502020104020203" pitchFamily="34" charset="-18"/>
              </a:rPr>
              <a:t>Management &amp; Leadership</a:t>
            </a:r>
            <a:r>
              <a:rPr lang="en-GB" altLang="pl-PL" smtClean="0">
                <a:latin typeface="Gill Sans MT" panose="020B0502020104020203" pitchFamily="34" charset="-18"/>
              </a:rPr>
              <a:t> in Atern is open, objectives-based and hands-off from detailed planning (but a lot of regular monitoring and risk elimination). There is an anti-fault philosophy where we try to find solutions to problems rather than figuring out who is to blame.  Team members are given objectives to fulfil rather than activities or tasks to do. </a:t>
            </a:r>
          </a:p>
          <a:p>
            <a:r>
              <a:rPr lang="en-GB" altLang="pl-PL" b="1" smtClean="0">
                <a:latin typeface="Gill Sans MT" panose="020B0502020104020203" pitchFamily="34" charset="-18"/>
              </a:rPr>
              <a:t>Team dynamics</a:t>
            </a:r>
            <a:r>
              <a:rPr lang="en-GB" altLang="pl-PL" smtClean="0">
                <a:latin typeface="Gill Sans MT" panose="020B0502020104020203" pitchFamily="34" charset="-18"/>
              </a:rPr>
              <a:t>.  Teams are managed by objectives and are self directing. Teams and individuals make their own plans of tasks to achieve the defined objectives (deliverables / products). Solution Developers are producing complete signed-off results (e.g. for an IT project, this includes analysis, design, coding, testing, documentation, user input, etc and not just “programming”.)  Communication within the team is key to success and techniques such as putting the team in the same room and having a daily meeting are frequently used. </a:t>
            </a:r>
          </a:p>
          <a:p>
            <a:r>
              <a:rPr lang="en-GB" altLang="pl-PL" smtClean="0">
                <a:latin typeface="Gill Sans MT" panose="020B0502020104020203" pitchFamily="34" charset="-18"/>
              </a:rPr>
              <a:t> </a:t>
            </a:r>
          </a:p>
          <a:p>
            <a:endParaRPr lang="en-GB" altLang="pl-PL" smtClean="0">
              <a:latin typeface="Gill Sans MT" panose="020B0502020104020203" pitchFamily="34" charset="-18"/>
            </a:endParaRPr>
          </a:p>
          <a:p>
            <a:endParaRPr lang="en-GB" altLang="pl-PL" smtClean="0">
              <a:latin typeface="Gill Sans MT" panose="020B0502020104020203" pitchFamily="34" charset="-18"/>
            </a:endParaRPr>
          </a:p>
          <a:p>
            <a:endParaRPr lang="en-GB" altLang="pl-PL" smtClean="0">
              <a:latin typeface="Gill Sans MT" panose="020B0502020104020203" pitchFamily="34" charset="-18"/>
            </a:endParaRPr>
          </a:p>
          <a:p>
            <a:endParaRPr lang="en-GB" altLang="pl-PL" smtClean="0">
              <a:latin typeface="Gill Sans MT" panose="020B0502020104020203" pitchFamily="34" charset="-18"/>
            </a:endParaRPr>
          </a:p>
          <a:p>
            <a:endParaRPr lang="en-GB" altLang="pl-PL" smtClean="0">
              <a:latin typeface="Gill Sans MT" panose="020B0502020104020203" pitchFamily="34" charset="-18"/>
            </a:endParaRPr>
          </a:p>
          <a:p>
            <a:endParaRPr lang="en-GB" altLang="pl-PL" smtClean="0">
              <a:latin typeface="Gill Sans MT" panose="020B0502020104020203" pitchFamily="34" charset="-18"/>
            </a:endParaRPr>
          </a:p>
        </p:txBody>
      </p:sp>
    </p:spTree>
    <p:extLst>
      <p:ext uri="{BB962C8B-B14F-4D97-AF65-F5344CB8AC3E}">
        <p14:creationId xmlns:p14="http://schemas.microsoft.com/office/powerpoint/2010/main" val="438317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ChangeArrowheads="1" noTextEdit="1"/>
          </p:cNvSpPr>
          <p:nvPr>
            <p:ph type="sldImg"/>
          </p:nvPr>
        </p:nvSpPr>
        <p:spPr>
          <a:ln/>
        </p:spPr>
      </p:sp>
      <p:sp>
        <p:nvSpPr>
          <p:cNvPr id="3584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pl-PL" b="1" smtClean="0">
                <a:latin typeface="Gill Sans MT" panose="020B0502020104020203" pitchFamily="34" charset="-18"/>
              </a:rPr>
              <a:t>Core  techniques</a:t>
            </a:r>
            <a:endParaRPr lang="en-GB" altLang="pl-PL" smtClean="0">
              <a:latin typeface="Gill Sans MT" panose="020B0502020104020203" pitchFamily="34" charset="-18"/>
            </a:endParaRPr>
          </a:p>
          <a:p>
            <a:r>
              <a:rPr lang="en-GB" altLang="pl-PL" smtClean="0">
                <a:latin typeface="Gill Sans MT" panose="020B0502020104020203" pitchFamily="34" charset="-18"/>
              </a:rPr>
              <a:t>There are some very core techniques that are used in Atern to achieve success.  These can be thought of as intellectual tools or method components. </a:t>
            </a:r>
          </a:p>
          <a:p>
            <a:endParaRPr lang="en-GB" altLang="pl-PL" smtClean="0">
              <a:latin typeface="Gill Sans MT" panose="020B0502020104020203" pitchFamily="34" charset="-18"/>
            </a:endParaRPr>
          </a:p>
        </p:txBody>
      </p:sp>
    </p:spTree>
    <p:extLst>
      <p:ext uri="{BB962C8B-B14F-4D97-AF65-F5344CB8AC3E}">
        <p14:creationId xmlns:p14="http://schemas.microsoft.com/office/powerpoint/2010/main" val="4238822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pl-PL" b="1" smtClean="0">
                <a:latin typeface="Gill Sans MT" panose="020B0502020104020203" pitchFamily="34" charset="-18"/>
              </a:rPr>
              <a:t>Iterative Development</a:t>
            </a:r>
            <a:endParaRPr lang="en-GB" altLang="pl-PL" smtClean="0">
              <a:latin typeface="Gill Sans MT" panose="020B0502020104020203" pitchFamily="34" charset="-18"/>
            </a:endParaRPr>
          </a:p>
          <a:p>
            <a:r>
              <a:rPr lang="en-GB" altLang="pl-PL" smtClean="0">
                <a:latin typeface="Gill Sans MT" panose="020B0502020104020203" pitchFamily="34" charset="-18"/>
              </a:rPr>
              <a:t>This approach allows teams to evolve the solution from high level ideas to the delivered product</a:t>
            </a:r>
          </a:p>
          <a:p>
            <a:r>
              <a:rPr lang="en-GB" altLang="pl-PL" smtClean="0">
                <a:latin typeface="Gill Sans MT" panose="020B0502020104020203" pitchFamily="34" charset="-18"/>
              </a:rPr>
              <a:t>Iterative development follows a fundamental cycle of </a:t>
            </a:r>
            <a:r>
              <a:rPr lang="en-GB" altLang="pl-PL" b="1" smtClean="0">
                <a:latin typeface="Gill Sans MT" panose="020B0502020104020203" pitchFamily="34" charset="-18"/>
              </a:rPr>
              <a:t>Identify, Plan, Evolve, Review</a:t>
            </a:r>
            <a:r>
              <a:rPr lang="en-GB" altLang="pl-PL" smtClean="0">
                <a:latin typeface="Gill Sans MT" panose="020B0502020104020203" pitchFamily="34" charset="-18"/>
              </a:rPr>
              <a:t>. This builds feedback into the development process, but at the same time it ensures that iterative development is controlled.</a:t>
            </a:r>
          </a:p>
          <a:p>
            <a:endParaRPr lang="en-GB" altLang="pl-PL" smtClean="0">
              <a:latin typeface="Gill Sans MT" panose="020B0502020104020203" pitchFamily="34" charset="-18"/>
            </a:endParaRPr>
          </a:p>
          <a:p>
            <a:r>
              <a:rPr lang="en-GB" altLang="pl-PL" b="1" smtClean="0">
                <a:latin typeface="Gill Sans MT" panose="020B0502020104020203" pitchFamily="34" charset="-18"/>
              </a:rPr>
              <a:t>Functional perspective - </a:t>
            </a:r>
            <a:r>
              <a:rPr lang="en-GB" altLang="pl-PL" smtClean="0">
                <a:latin typeface="Gill Sans MT" panose="020B0502020104020203" pitchFamily="34" charset="-18"/>
              </a:rPr>
              <a:t>demonstrates how a specific business objective has been achieved by the evolutionary step</a:t>
            </a:r>
          </a:p>
          <a:p>
            <a:r>
              <a:rPr lang="en-GB" altLang="pl-PL" b="1" smtClean="0">
                <a:latin typeface="Gill Sans MT" panose="020B0502020104020203" pitchFamily="34" charset="-18"/>
              </a:rPr>
              <a:t>Usability perspective </a:t>
            </a:r>
            <a:r>
              <a:rPr lang="en-GB" altLang="pl-PL" smtClean="0">
                <a:latin typeface="Gill Sans MT" panose="020B0502020104020203" pitchFamily="34" charset="-18"/>
              </a:rPr>
              <a:t>– demonstrates how the user of the solution interacts with it to achieve the business objective</a:t>
            </a:r>
          </a:p>
          <a:p>
            <a:r>
              <a:rPr lang="en-GB" altLang="pl-PL" b="1" smtClean="0">
                <a:latin typeface="Gill Sans MT" panose="020B0502020104020203" pitchFamily="34" charset="-18"/>
              </a:rPr>
              <a:t>Non-functional perspective </a:t>
            </a:r>
            <a:r>
              <a:rPr lang="en-GB" altLang="pl-PL" smtClean="0">
                <a:latin typeface="Gill Sans MT" panose="020B0502020104020203" pitchFamily="34" charset="-18"/>
              </a:rPr>
              <a:t>- demonstrates how general issues related to, for example performance, capacity, maintainability have been accommodated</a:t>
            </a:r>
          </a:p>
          <a:p>
            <a:endParaRPr lang="en-GB" altLang="pl-PL" smtClean="0">
              <a:latin typeface="Gill Sans MT" panose="020B0502020104020203" pitchFamily="34" charset="-18"/>
            </a:endParaRPr>
          </a:p>
        </p:txBody>
      </p:sp>
    </p:spTree>
    <p:extLst>
      <p:ext uri="{BB962C8B-B14F-4D97-AF65-F5344CB8AC3E}">
        <p14:creationId xmlns:p14="http://schemas.microsoft.com/office/powerpoint/2010/main" val="2545514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pl-PL" b="1" smtClean="0">
                <a:latin typeface="Gill Sans MT" panose="020B0502020104020203" pitchFamily="34" charset="-18"/>
              </a:rPr>
              <a:t>MoSCoW</a:t>
            </a:r>
            <a:endParaRPr lang="en-GB" altLang="pl-PL" smtClean="0">
              <a:latin typeface="Gill Sans MT" panose="020B0502020104020203" pitchFamily="34" charset="-18"/>
            </a:endParaRPr>
          </a:p>
          <a:p>
            <a:r>
              <a:rPr lang="en-GB" altLang="pl-PL" smtClean="0">
                <a:latin typeface="Gill Sans MT" panose="020B0502020104020203" pitchFamily="34" charset="-18"/>
              </a:rPr>
              <a:t>MoSCoW is simply a pragmatic way of doing prioritisation that has proven effective in real projects. Of course there are more advanced ways, but MoSCoW has proven surprisingly effective. MoSCoW is, however,  not an excuse to avoid doing a correct estimation!  One of the main benefits of letting MoSCoW play a key part in the project is forcing a discussion about what is really important. </a:t>
            </a:r>
          </a:p>
          <a:p>
            <a:endParaRPr lang="en-GB" altLang="pl-PL" smtClean="0">
              <a:latin typeface="Gill Sans MT" panose="020B0502020104020203" pitchFamily="34" charset="-18"/>
            </a:endParaRPr>
          </a:p>
          <a:p>
            <a:r>
              <a:rPr lang="en-GB" altLang="pl-PL" b="1" smtClean="0">
                <a:latin typeface="Gill Sans MT" panose="020B0502020104020203" pitchFamily="34" charset="-18"/>
              </a:rPr>
              <a:t>The levels</a:t>
            </a:r>
            <a:endParaRPr lang="en-GB" altLang="pl-PL" smtClean="0">
              <a:latin typeface="Gill Sans MT" panose="020B0502020104020203" pitchFamily="34" charset="-18"/>
            </a:endParaRPr>
          </a:p>
          <a:p>
            <a:pPr>
              <a:buFontTx/>
              <a:buChar char="•"/>
            </a:pPr>
            <a:r>
              <a:rPr lang="en-GB" altLang="pl-PL" b="1" smtClean="0">
                <a:latin typeface="Gill Sans MT" panose="020B0502020104020203" pitchFamily="34" charset="-18"/>
              </a:rPr>
              <a:t>Must-have</a:t>
            </a:r>
            <a:r>
              <a:rPr lang="en-GB" altLang="pl-PL" smtClean="0">
                <a:latin typeface="Gill Sans MT" panose="020B0502020104020203" pitchFamily="34" charset="-18"/>
              </a:rPr>
              <a:t>. Projects often get too many must-haves. Identifying the real must-haves is key to success.  A simple way is to ask the question “if you do not get this, should we still continue the project?”.  If the answer is yes - it is NOT a must-have. Aim is for about 60% Must Haves (i.e. 60% effort)</a:t>
            </a:r>
          </a:p>
          <a:p>
            <a:pPr>
              <a:buFontTx/>
              <a:buChar char="•"/>
            </a:pPr>
            <a:r>
              <a:rPr lang="en-GB" altLang="pl-PL" b="1" smtClean="0">
                <a:latin typeface="Gill Sans MT" panose="020B0502020104020203" pitchFamily="34" charset="-18"/>
              </a:rPr>
              <a:t>Should-have</a:t>
            </a:r>
            <a:r>
              <a:rPr lang="en-GB" altLang="pl-PL" smtClean="0">
                <a:latin typeface="Gill Sans MT" panose="020B0502020104020203" pitchFamily="34" charset="-18"/>
              </a:rPr>
              <a:t>. Not getting a should-have will hurt a lot, but there are workarounds, even though they may be cumbersome and irritating.</a:t>
            </a:r>
          </a:p>
          <a:p>
            <a:pPr>
              <a:buFontTx/>
              <a:buChar char="•"/>
            </a:pPr>
            <a:r>
              <a:rPr lang="en-GB" altLang="pl-PL" b="1" smtClean="0">
                <a:latin typeface="Gill Sans MT" panose="020B0502020104020203" pitchFamily="34" charset="-18"/>
              </a:rPr>
              <a:t>Could-have</a:t>
            </a:r>
            <a:r>
              <a:rPr lang="en-GB" altLang="pl-PL" smtClean="0">
                <a:latin typeface="Gill Sans MT" panose="020B0502020104020203" pitchFamily="34" charset="-18"/>
              </a:rPr>
              <a:t>. Valuable requirements with a clear business case but we can do without them. </a:t>
            </a:r>
          </a:p>
          <a:p>
            <a:pPr lvl="1"/>
            <a:r>
              <a:rPr lang="en-GB" altLang="pl-PL" smtClean="0">
                <a:latin typeface="Gill Sans MT" panose="020B0502020104020203" pitchFamily="34" charset="-18"/>
              </a:rPr>
              <a:t>(Should and Could haves make up the remaining 40% effort)</a:t>
            </a:r>
          </a:p>
          <a:p>
            <a:pPr>
              <a:buFontTx/>
              <a:buChar char="•"/>
            </a:pPr>
            <a:r>
              <a:rPr lang="en-GB" altLang="pl-PL" b="1" smtClean="0">
                <a:latin typeface="Gill Sans MT" panose="020B0502020104020203" pitchFamily="34" charset="-18"/>
              </a:rPr>
              <a:t>Won’t have this time</a:t>
            </a:r>
            <a:r>
              <a:rPr lang="en-GB" altLang="pl-PL" smtClean="0">
                <a:latin typeface="Gill Sans MT" panose="020B0502020104020203" pitchFamily="34" charset="-18"/>
              </a:rPr>
              <a:t>.  Legitimate requirements that we, for now, leave for later increments / phases of this project. </a:t>
            </a:r>
          </a:p>
          <a:p>
            <a:endParaRPr lang="en-GB" altLang="pl-PL" smtClean="0">
              <a:latin typeface="Gill Sans MT" panose="020B0502020104020203" pitchFamily="34" charset="-18"/>
            </a:endParaRPr>
          </a:p>
        </p:txBody>
      </p:sp>
    </p:spTree>
    <p:extLst>
      <p:ext uri="{BB962C8B-B14F-4D97-AF65-F5344CB8AC3E}">
        <p14:creationId xmlns:p14="http://schemas.microsoft.com/office/powerpoint/2010/main" val="2031792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pl-PL" b="1" smtClean="0">
                <a:latin typeface="Gill Sans MT" panose="020B0502020104020203" pitchFamily="34" charset="-18"/>
              </a:rPr>
              <a:t>MoSCoW</a:t>
            </a:r>
          </a:p>
          <a:p>
            <a:r>
              <a:rPr lang="en-GB" altLang="pl-PL" smtClean="0">
                <a:latin typeface="Gill Sans MT" panose="020B0502020104020203" pitchFamily="34" charset="-18"/>
              </a:rPr>
              <a:t>Prioritising ensures that projects deliver the maximum value. Focus stays on the important aspects</a:t>
            </a:r>
          </a:p>
          <a:p>
            <a:r>
              <a:rPr lang="en-GB" altLang="pl-PL" smtClean="0">
                <a:latin typeface="Gill Sans MT" panose="020B0502020104020203" pitchFamily="34" charset="-18"/>
              </a:rPr>
              <a:t>The balance should be 60% Must Have effort, 40% Shoulds and Coulds. The reason for this split is to ensure predictability – the Must Haves are always delivery (unless compete disaster strikes), and the business should be able to bank on having at least the Must Haves (the </a:t>
            </a:r>
            <a:r>
              <a:rPr lang="en-GB" altLang="pl-PL" b="1" smtClean="0">
                <a:latin typeface="Gill Sans MT" panose="020B0502020104020203" pitchFamily="34" charset="-18"/>
              </a:rPr>
              <a:t>Minimum Usable Subset</a:t>
            </a:r>
            <a:r>
              <a:rPr lang="en-GB" altLang="pl-PL" smtClean="0">
                <a:latin typeface="Gill Sans MT" panose="020B0502020104020203" pitchFamily="34" charset="-18"/>
              </a:rPr>
              <a:t>). But they should also expect the Shoulds and, hopefully, some Could Haves. Solution Developers do not complete the Must Haves and then sit back!</a:t>
            </a:r>
          </a:p>
        </p:txBody>
      </p:sp>
    </p:spTree>
    <p:extLst>
      <p:ext uri="{BB962C8B-B14F-4D97-AF65-F5344CB8AC3E}">
        <p14:creationId xmlns:p14="http://schemas.microsoft.com/office/powerpoint/2010/main" val="864790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noTextEdit="1"/>
          </p:cNvSpPr>
          <p:nvPr>
            <p:ph type="sldImg"/>
          </p:nvPr>
        </p:nvSpPr>
        <p:spPr>
          <a:xfrm>
            <a:off x="1033463" y="546100"/>
            <a:ext cx="5264150" cy="3949700"/>
          </a:xfrm>
          <a:ln cap="flat"/>
        </p:spPr>
      </p:sp>
      <p:sp>
        <p:nvSpPr>
          <p:cNvPr id="7171" name="Rectangle 3"/>
          <p:cNvSpPr>
            <a:spLocks noChangeArrowheads="1"/>
          </p:cNvSpPr>
          <p:nvPr>
            <p:ph type="body" idx="1"/>
          </p:nvPr>
        </p:nvSpPr>
        <p:spPr>
          <a:xfrm>
            <a:off x="276225" y="4657725"/>
            <a:ext cx="6627813" cy="5046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5" tIns="46709" rIns="95085" bIns="46709"/>
          <a:lstStyle/>
          <a:p>
            <a:r>
              <a:rPr lang="en-GB" altLang="pl-PL" b="1" smtClean="0">
                <a:latin typeface="Gill Sans MT" panose="020B0502020104020203" pitchFamily="34" charset="-18"/>
              </a:rPr>
              <a:t>About this presentation</a:t>
            </a:r>
          </a:p>
          <a:p>
            <a:r>
              <a:rPr lang="en-GB" altLang="pl-PL" b="1" i="1" smtClean="0">
                <a:latin typeface="Gill Sans MT" panose="020B0502020104020203" pitchFamily="34" charset="-18"/>
              </a:rPr>
              <a:t>Time</a:t>
            </a:r>
            <a:r>
              <a:rPr lang="en-GB" altLang="pl-PL" smtClean="0">
                <a:latin typeface="Gill Sans MT" panose="020B0502020104020203" pitchFamily="34" charset="-18"/>
              </a:rPr>
              <a:t/>
            </a:r>
            <a:br>
              <a:rPr lang="en-GB" altLang="pl-PL" smtClean="0">
                <a:latin typeface="Gill Sans MT" panose="020B0502020104020203" pitchFamily="34" charset="-18"/>
              </a:rPr>
            </a:br>
            <a:r>
              <a:rPr lang="en-GB" altLang="pl-PL" smtClean="0">
                <a:latin typeface="Gill Sans MT" panose="020B0502020104020203" pitchFamily="34" charset="-18"/>
              </a:rPr>
              <a:t>This presentation can be used for a presentation of anything from 1  to 2.5 hours.  There are far too many slides for an hours presentation, especially if you want to take the time for some discussion.  So please, depending on the length and goal of your presentation, cut a number of slides out.  It could be a good idea to beforehand decide which few slides you will dwell on and which not.  So, a WARNING about running out of time if you are doing a short presentation, please manage your time carefully. </a:t>
            </a:r>
          </a:p>
          <a:p>
            <a:r>
              <a:rPr lang="en-GB" altLang="pl-PL" b="1" i="1" smtClean="0">
                <a:latin typeface="Gill Sans MT" panose="020B0502020104020203" pitchFamily="34" charset="-18"/>
              </a:rPr>
              <a:t>The notes</a:t>
            </a:r>
            <a:r>
              <a:rPr lang="en-GB" altLang="pl-PL" smtClean="0">
                <a:latin typeface="Gill Sans MT" panose="020B0502020104020203" pitchFamily="34" charset="-18"/>
              </a:rPr>
              <a:t/>
            </a:r>
            <a:br>
              <a:rPr lang="en-GB" altLang="pl-PL" smtClean="0">
                <a:latin typeface="Gill Sans MT" panose="020B0502020104020203" pitchFamily="34" charset="-18"/>
              </a:rPr>
            </a:br>
            <a:r>
              <a:rPr lang="en-GB" altLang="pl-PL" smtClean="0">
                <a:latin typeface="Gill Sans MT" panose="020B0502020104020203" pitchFamily="34" charset="-18"/>
              </a:rPr>
              <a:t>Are meant to be used as input to the presenter, hand-outs to the audience, or both. </a:t>
            </a:r>
          </a:p>
          <a:p>
            <a:r>
              <a:rPr lang="en-GB" altLang="pl-PL" b="1" i="1" smtClean="0">
                <a:latin typeface="Gill Sans MT" panose="020B0502020104020203" pitchFamily="34" charset="-18"/>
              </a:rPr>
              <a:t>How to use this presentation</a:t>
            </a:r>
            <a:r>
              <a:rPr lang="en-GB" altLang="pl-PL" smtClean="0">
                <a:latin typeface="Gill Sans MT" panose="020B0502020104020203" pitchFamily="34" charset="-18"/>
              </a:rPr>
              <a:t/>
            </a:r>
            <a:br>
              <a:rPr lang="en-GB" altLang="pl-PL" smtClean="0">
                <a:latin typeface="Gill Sans MT" panose="020B0502020104020203" pitchFamily="34" charset="-18"/>
              </a:rPr>
            </a:br>
            <a:r>
              <a:rPr lang="en-GB" altLang="pl-PL" smtClean="0">
                <a:latin typeface="Gill Sans MT" panose="020B0502020104020203" pitchFamily="34" charset="-18"/>
              </a:rPr>
              <a:t>There are a couple of ways you may want to use this presentation</a:t>
            </a:r>
            <a:br>
              <a:rPr lang="en-GB" altLang="pl-PL" smtClean="0">
                <a:latin typeface="Gill Sans MT" panose="020B0502020104020203" pitchFamily="34" charset="-18"/>
              </a:rPr>
            </a:br>
            <a:r>
              <a:rPr lang="en-GB" altLang="pl-PL" smtClean="0">
                <a:latin typeface="Gill Sans MT" panose="020B0502020104020203" pitchFamily="34" charset="-18"/>
              </a:rPr>
              <a:t>*Slide show. </a:t>
            </a:r>
            <a:br>
              <a:rPr lang="en-GB" altLang="pl-PL" smtClean="0">
                <a:latin typeface="Gill Sans MT" panose="020B0502020104020203" pitchFamily="34" charset="-18"/>
              </a:rPr>
            </a:br>
            <a:r>
              <a:rPr lang="en-GB" altLang="pl-PL" smtClean="0">
                <a:latin typeface="Gill Sans MT" panose="020B0502020104020203" pitchFamily="34" charset="-18"/>
              </a:rPr>
              <a:t>*Slide show + slides with notes as hand-out.</a:t>
            </a:r>
          </a:p>
          <a:p>
            <a:r>
              <a:rPr lang="en-GB" altLang="pl-PL" b="1" i="1" smtClean="0">
                <a:latin typeface="Gill Sans MT" panose="020B0502020104020203" pitchFamily="34" charset="-18"/>
              </a:rPr>
              <a:t>Contributors</a:t>
            </a:r>
            <a:r>
              <a:rPr lang="en-GB" altLang="pl-PL" smtClean="0">
                <a:latin typeface="Gill Sans MT" panose="020B0502020104020203" pitchFamily="34" charset="-18"/>
              </a:rPr>
              <a:t/>
            </a:r>
            <a:br>
              <a:rPr lang="en-GB" altLang="pl-PL" smtClean="0">
                <a:latin typeface="Gill Sans MT" panose="020B0502020104020203" pitchFamily="34" charset="-18"/>
              </a:rPr>
            </a:br>
            <a:r>
              <a:rPr lang="en-GB" altLang="pl-PL" smtClean="0">
                <a:latin typeface="Gill Sans MT" panose="020B0502020104020203" pitchFamily="34" charset="-18"/>
              </a:rPr>
              <a:t>Per-Magnus Skoogh, Open World Management, p.m.skoogh@dsdm.org</a:t>
            </a:r>
            <a:br>
              <a:rPr lang="en-GB" altLang="pl-PL" smtClean="0">
                <a:latin typeface="Gill Sans MT" panose="020B0502020104020203" pitchFamily="34" charset="-18"/>
              </a:rPr>
            </a:br>
            <a:r>
              <a:rPr lang="en-GB" altLang="pl-PL" smtClean="0">
                <a:latin typeface="Gill Sans MT" panose="020B0502020104020203" pitchFamily="34" charset="-18"/>
              </a:rPr>
              <a:t>Barbara Roberts, Independent Consultant, b.roberts@dsdm.org</a:t>
            </a:r>
          </a:p>
          <a:p>
            <a:r>
              <a:rPr lang="en-GB" altLang="pl-PL" smtClean="0">
                <a:latin typeface="Gill Sans MT" panose="020B0502020104020203" pitchFamily="34" charset="-18"/>
              </a:rPr>
              <a:t>We are more than happy to receive your comments about how to improve this presentation. </a:t>
            </a:r>
          </a:p>
          <a:p>
            <a:r>
              <a:rPr lang="en-GB" altLang="pl-PL" b="1" i="1" smtClean="0">
                <a:latin typeface="Gill Sans MT" panose="020B0502020104020203" pitchFamily="34" charset="-18"/>
              </a:rPr>
              <a:t>Reviewer</a:t>
            </a:r>
            <a:r>
              <a:rPr lang="en-GB" altLang="pl-PL" smtClean="0">
                <a:latin typeface="Gill Sans MT" panose="020B0502020104020203" pitchFamily="34" charset="-18"/>
              </a:rPr>
              <a:t/>
            </a:r>
            <a:br>
              <a:rPr lang="en-GB" altLang="pl-PL" smtClean="0">
                <a:latin typeface="Gill Sans MT" panose="020B0502020104020203" pitchFamily="34" charset="-18"/>
              </a:rPr>
            </a:br>
            <a:r>
              <a:rPr lang="en-GB" altLang="pl-PL" smtClean="0">
                <a:latin typeface="Gill Sans MT" panose="020B0502020104020203" pitchFamily="34" charset="-18"/>
              </a:rPr>
              <a:t>Jennifer Stapleton, Independent Consultant, j.stapleton@dsdm.org </a:t>
            </a:r>
          </a:p>
          <a:p>
            <a:endParaRPr lang="en-GB" altLang="pl-PL" smtClean="0">
              <a:latin typeface="Gill Sans MT" panose="020B0502020104020203" pitchFamily="34" charset="-18"/>
            </a:endParaRPr>
          </a:p>
          <a:p>
            <a:endParaRPr lang="en-GB" altLang="pl-PL" smtClean="0">
              <a:latin typeface="Gill Sans MT" panose="020B0502020104020203" pitchFamily="34" charset="-18"/>
            </a:endParaRPr>
          </a:p>
          <a:p>
            <a:endParaRPr lang="en-GB" altLang="pl-PL" smtClean="0">
              <a:latin typeface="Gill Sans MT" panose="020B0502020104020203" pitchFamily="34" charset="-18"/>
            </a:endParaRPr>
          </a:p>
          <a:p>
            <a:endParaRPr lang="en-GB" altLang="pl-PL" smtClean="0">
              <a:latin typeface="Gill Sans MT" panose="020B0502020104020203" pitchFamily="34" charset="-18"/>
            </a:endParaRPr>
          </a:p>
        </p:txBody>
      </p:sp>
    </p:spTree>
    <p:extLst>
      <p:ext uri="{BB962C8B-B14F-4D97-AF65-F5344CB8AC3E}">
        <p14:creationId xmlns:p14="http://schemas.microsoft.com/office/powerpoint/2010/main" val="2038298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0"/>
              </a:spcBef>
              <a:spcAft>
                <a:spcPts val="500"/>
              </a:spcAft>
            </a:pPr>
            <a:r>
              <a:rPr lang="en-GB" altLang="pl-PL" b="1" smtClean="0">
                <a:latin typeface="Gill Sans MT" panose="020B0502020104020203" pitchFamily="34" charset="-18"/>
              </a:rPr>
              <a:t>Timeboxing</a:t>
            </a:r>
            <a:endParaRPr lang="en-GB" altLang="pl-PL" smtClean="0">
              <a:latin typeface="Gill Sans MT" panose="020B0502020104020203" pitchFamily="34" charset="-18"/>
            </a:endParaRPr>
          </a:p>
          <a:p>
            <a:pPr>
              <a:spcBef>
                <a:spcPts val="500"/>
              </a:spcBef>
              <a:spcAft>
                <a:spcPts val="500"/>
              </a:spcAft>
            </a:pPr>
            <a:r>
              <a:rPr lang="en-GB" altLang="pl-PL" smtClean="0">
                <a:latin typeface="Gill Sans MT" panose="020B0502020104020203" pitchFamily="34" charset="-18"/>
              </a:rPr>
              <a:t>Timeboxing is a very important aspect of Atern projects. Without timeboxing, project teams can lose their focus and run out of control. Timeboxing is a process by which defined objectives are reached at a pre-determined and immovable date through continuous prioritisation and flexing of requirements using the </a:t>
            </a:r>
            <a:r>
              <a:rPr lang="en-GB" altLang="pl-PL" u="sng" smtClean="0">
                <a:solidFill>
                  <a:srgbClr val="0000FF"/>
                </a:solidFill>
                <a:latin typeface="Gill Sans MT" panose="020B0502020104020203" pitchFamily="34" charset="-18"/>
                <a:hlinkClick r:id="rId3" action="ppaction://hlinkfile"/>
              </a:rPr>
              <a:t>MoSCoW rules</a:t>
            </a:r>
            <a:r>
              <a:rPr lang="en-GB" altLang="pl-PL" smtClean="0">
                <a:latin typeface="Gill Sans MT" panose="020B0502020104020203" pitchFamily="34" charset="-18"/>
              </a:rPr>
              <a:t>.</a:t>
            </a:r>
          </a:p>
          <a:p>
            <a:pPr>
              <a:spcBef>
                <a:spcPts val="500"/>
              </a:spcBef>
              <a:spcAft>
                <a:spcPts val="500"/>
              </a:spcAft>
            </a:pPr>
            <a:r>
              <a:rPr lang="en-GB" altLang="pl-PL" smtClean="0">
                <a:latin typeface="Gill Sans MT" panose="020B0502020104020203" pitchFamily="34" charset="-18"/>
              </a:rPr>
              <a:t>A timebox will produce something visible in order for progress and quality to be assessed. Examples of what such a timebox could deliver include a part of the Functional Model, a partial system component or an early version of the solution. All necessary reviews and tests are contained within the timebox, otherwise it will be difficult to fit any necessary rework or change into subsequent timeboxes.</a:t>
            </a:r>
          </a:p>
          <a:p>
            <a:pPr>
              <a:spcBef>
                <a:spcPts val="500"/>
              </a:spcBef>
              <a:spcAft>
                <a:spcPts val="500"/>
              </a:spcAft>
            </a:pPr>
            <a:r>
              <a:rPr lang="en-GB" altLang="pl-PL" smtClean="0">
                <a:latin typeface="Gill Sans MT" panose="020B0502020104020203" pitchFamily="34" charset="-18"/>
              </a:rPr>
              <a:t>Timeboxes work through the effective application of empowerment. The team working in the Development Timebox must agree the objectives and the Solution developers and Solution testers must themselves estimate the time required. At the deadline, the Business Ambassador must be able to approve the delivery of the products covered by the timebox. If it appears that deadlines could be missed, the deliverable should be de-scoped dropping the lower priority items, i.e. Should Have and Could Have requirements can slip and timing never does. Continuous negotiation of what is important is at the team level.</a:t>
            </a:r>
          </a:p>
          <a:p>
            <a:pPr>
              <a:spcBef>
                <a:spcPts val="500"/>
              </a:spcBef>
              <a:spcAft>
                <a:spcPts val="500"/>
              </a:spcAft>
            </a:pPr>
            <a:r>
              <a:rPr lang="en-GB" altLang="pl-PL" smtClean="0">
                <a:latin typeface="Gill Sans MT" panose="020B0502020104020203" pitchFamily="34" charset="-18"/>
              </a:rPr>
              <a:t>Development Timeboxes are Atern’s way of being in control of the project and these follow the process as shown above. If the Development Timeboxes are working, then above that, the Increment Timebox is on track, and above that, the Project Timebox is also on track. Increment and Project Timeboxes do not necessarily follow the Investigate, Refine, Consolidate process.</a:t>
            </a:r>
          </a:p>
        </p:txBody>
      </p:sp>
    </p:spTree>
    <p:extLst>
      <p:ext uri="{BB962C8B-B14F-4D97-AF65-F5344CB8AC3E}">
        <p14:creationId xmlns:p14="http://schemas.microsoft.com/office/powerpoint/2010/main" val="689180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pl-PL" b="1" smtClean="0">
                <a:latin typeface="Gill Sans MT" panose="020B0502020104020203" pitchFamily="34" charset="-18"/>
              </a:rPr>
              <a:t>Workshops</a:t>
            </a:r>
            <a:r>
              <a:rPr lang="en-GB" altLang="pl-PL" smtClean="0">
                <a:latin typeface="Gill Sans MT" panose="020B0502020104020203" pitchFamily="34" charset="-18"/>
              </a:rPr>
              <a:t/>
            </a:r>
            <a:br>
              <a:rPr lang="en-GB" altLang="pl-PL" smtClean="0">
                <a:latin typeface="Gill Sans MT" panose="020B0502020104020203" pitchFamily="34" charset="-18"/>
              </a:rPr>
            </a:br>
            <a:r>
              <a:rPr lang="en-GB" altLang="pl-PL" smtClean="0">
                <a:latin typeface="Gill Sans MT" panose="020B0502020104020203" pitchFamily="34" charset="-18"/>
              </a:rPr>
              <a:t>Workshops are used throughout the project for resolving issues.   Workshops are structured and have clear deliverables. </a:t>
            </a:r>
          </a:p>
          <a:p>
            <a:r>
              <a:rPr lang="en-GB" altLang="pl-PL" b="1" smtClean="0">
                <a:latin typeface="Gill Sans MT" panose="020B0502020104020203" pitchFamily="34" charset="-18"/>
              </a:rPr>
              <a:t>Workshops can, for example, be used for:</a:t>
            </a:r>
          </a:p>
          <a:p>
            <a:r>
              <a:rPr lang="en-GB" altLang="pl-PL" smtClean="0">
                <a:latin typeface="Gill Sans MT" panose="020B0502020104020203" pitchFamily="34" charset="-18"/>
              </a:rPr>
              <a:t>*Defining requirements (MoSCoW list).</a:t>
            </a:r>
            <a:br>
              <a:rPr lang="en-GB" altLang="pl-PL" smtClean="0">
                <a:latin typeface="Gill Sans MT" panose="020B0502020104020203" pitchFamily="34" charset="-18"/>
              </a:rPr>
            </a:br>
            <a:r>
              <a:rPr lang="en-GB" altLang="pl-PL" smtClean="0">
                <a:latin typeface="Gill Sans MT" panose="020B0502020104020203" pitchFamily="34" charset="-18"/>
              </a:rPr>
              <a:t>*Business analysis (process &amp; work-flow models, etc).</a:t>
            </a:r>
            <a:br>
              <a:rPr lang="en-GB" altLang="pl-PL" smtClean="0">
                <a:latin typeface="Gill Sans MT" panose="020B0502020104020203" pitchFamily="34" charset="-18"/>
              </a:rPr>
            </a:br>
            <a:r>
              <a:rPr lang="en-GB" altLang="pl-PL" smtClean="0">
                <a:latin typeface="Gill Sans MT" panose="020B0502020104020203" pitchFamily="34" charset="-18"/>
              </a:rPr>
              <a:t>*Solution design. </a:t>
            </a:r>
            <a:br>
              <a:rPr lang="en-GB" altLang="pl-PL" smtClean="0">
                <a:latin typeface="Gill Sans MT" panose="020B0502020104020203" pitchFamily="34" charset="-18"/>
              </a:rPr>
            </a:br>
            <a:r>
              <a:rPr lang="en-GB" altLang="pl-PL" smtClean="0">
                <a:latin typeface="Gill Sans MT" panose="020B0502020104020203" pitchFamily="34" charset="-18"/>
              </a:rPr>
              <a:t>*User interface design.</a:t>
            </a:r>
            <a:br>
              <a:rPr lang="en-GB" altLang="pl-PL" smtClean="0">
                <a:latin typeface="Gill Sans MT" panose="020B0502020104020203" pitchFamily="34" charset="-18"/>
              </a:rPr>
            </a:br>
            <a:r>
              <a:rPr lang="en-GB" altLang="pl-PL" smtClean="0">
                <a:latin typeface="Gill Sans MT" panose="020B0502020104020203" pitchFamily="34" charset="-18"/>
              </a:rPr>
              <a:t>*Problem solving.</a:t>
            </a:r>
            <a:br>
              <a:rPr lang="en-GB" altLang="pl-PL" smtClean="0">
                <a:latin typeface="Gill Sans MT" panose="020B0502020104020203" pitchFamily="34" charset="-18"/>
              </a:rPr>
            </a:br>
            <a:r>
              <a:rPr lang="en-GB" altLang="pl-PL" smtClean="0">
                <a:latin typeface="Gill Sans MT" panose="020B0502020104020203" pitchFamily="34" charset="-18"/>
              </a:rPr>
              <a:t>*Project planning.</a:t>
            </a:r>
            <a:br>
              <a:rPr lang="en-GB" altLang="pl-PL" smtClean="0">
                <a:latin typeface="Gill Sans MT" panose="020B0502020104020203" pitchFamily="34" charset="-18"/>
              </a:rPr>
            </a:br>
            <a:r>
              <a:rPr lang="en-GB" altLang="pl-PL" smtClean="0">
                <a:latin typeface="Gill Sans MT" panose="020B0502020104020203" pitchFamily="34" charset="-18"/>
              </a:rPr>
              <a:t>*Review &amp; re-planning.</a:t>
            </a:r>
          </a:p>
          <a:p>
            <a:r>
              <a:rPr lang="en-GB" altLang="pl-PL" b="1" smtClean="0">
                <a:latin typeface="Gill Sans MT" panose="020B0502020104020203" pitchFamily="34" charset="-18"/>
              </a:rPr>
              <a:t>Documentation &amp; Communication</a:t>
            </a:r>
            <a:r>
              <a:rPr lang="en-GB" altLang="pl-PL" smtClean="0">
                <a:latin typeface="Gill Sans MT" panose="020B0502020104020203" pitchFamily="34" charset="-18"/>
              </a:rPr>
              <a:t/>
            </a:r>
            <a:br>
              <a:rPr lang="en-GB" altLang="pl-PL" smtClean="0">
                <a:latin typeface="Gill Sans MT" panose="020B0502020104020203" pitchFamily="34" charset="-18"/>
              </a:rPr>
            </a:br>
            <a:r>
              <a:rPr lang="en-GB" altLang="pl-PL" smtClean="0">
                <a:latin typeface="Gill Sans MT" panose="020B0502020104020203" pitchFamily="34" charset="-18"/>
              </a:rPr>
              <a:t>Documentation is not about communication of understanding.  A document is not very good at conveying a true understanding.  It is at the workshops and other human-contact meetings where we learn, discuss and truly understand the problem domain.  Documents are then excellent tools for writing down facts, figures and other information for our collective memory. </a:t>
            </a:r>
          </a:p>
          <a:p>
            <a:endParaRPr lang="en-GB" altLang="pl-PL" smtClean="0">
              <a:latin typeface="Gill Sans MT" panose="020B0502020104020203" pitchFamily="34" charset="-18"/>
            </a:endParaRPr>
          </a:p>
        </p:txBody>
      </p:sp>
    </p:spTree>
    <p:extLst>
      <p:ext uri="{BB962C8B-B14F-4D97-AF65-F5344CB8AC3E}">
        <p14:creationId xmlns:p14="http://schemas.microsoft.com/office/powerpoint/2010/main" val="1154648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pl-PL" b="1" smtClean="0">
                <a:latin typeface="Gill Sans MT" panose="020B0502020104020203" pitchFamily="34" charset="-18"/>
              </a:rPr>
              <a:t>Workshops 2</a:t>
            </a:r>
            <a:endParaRPr lang="en-GB" altLang="pl-PL" smtClean="0">
              <a:latin typeface="Gill Sans MT" panose="020B0502020104020203" pitchFamily="34" charset="-18"/>
            </a:endParaRPr>
          </a:p>
          <a:p>
            <a:r>
              <a:rPr lang="en-GB" altLang="pl-PL" smtClean="0">
                <a:latin typeface="Gill Sans MT" panose="020B0502020104020203" pitchFamily="34" charset="-18"/>
              </a:rPr>
              <a:t>Further benefits to be gained by using workshop techniques in your projects.</a:t>
            </a:r>
          </a:p>
          <a:p>
            <a:endParaRPr lang="en-GB" altLang="pl-PL" smtClean="0">
              <a:latin typeface="Gill Sans MT" panose="020B0502020104020203" pitchFamily="34" charset="-18"/>
            </a:endParaRPr>
          </a:p>
        </p:txBody>
      </p:sp>
    </p:spTree>
    <p:extLst>
      <p:ext uri="{BB962C8B-B14F-4D97-AF65-F5344CB8AC3E}">
        <p14:creationId xmlns:p14="http://schemas.microsoft.com/office/powerpoint/2010/main" val="2004731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pl-PL" b="1" smtClean="0">
                <a:latin typeface="Gill Sans MT" panose="020B0502020104020203" pitchFamily="34" charset="-18"/>
              </a:rPr>
              <a:t>Modelling</a:t>
            </a:r>
            <a:endParaRPr lang="en-GB" altLang="pl-PL" smtClean="0">
              <a:latin typeface="Gill Sans MT" panose="020B0502020104020203" pitchFamily="34" charset="-18"/>
            </a:endParaRPr>
          </a:p>
          <a:p>
            <a:r>
              <a:rPr lang="en-GB" altLang="pl-PL" smtClean="0">
                <a:latin typeface="Gill Sans MT" panose="020B0502020104020203" pitchFamily="34" charset="-18"/>
              </a:rPr>
              <a:t>When requirements are vague, as they almost always are, it is more or less impossible to build something perfectly the first time. Atern recognises this and uses it to an advantage. </a:t>
            </a:r>
          </a:p>
          <a:p>
            <a:endParaRPr lang="en-GB" altLang="pl-PL" smtClean="0">
              <a:latin typeface="Gill Sans MT" panose="020B0502020104020203" pitchFamily="34" charset="-18"/>
            </a:endParaRPr>
          </a:p>
          <a:p>
            <a:r>
              <a:rPr lang="en-GB" altLang="pl-PL" smtClean="0">
                <a:latin typeface="Gill Sans MT" panose="020B0502020104020203" pitchFamily="34" charset="-18"/>
              </a:rPr>
              <a:t>Not just Atern recognises this, but so do a lot of other organisations.  Some examples are:</a:t>
            </a:r>
          </a:p>
          <a:p>
            <a:r>
              <a:rPr lang="en-GB" altLang="pl-PL" smtClean="0">
                <a:latin typeface="Gill Sans MT" panose="020B0502020104020203" pitchFamily="34" charset="-18"/>
              </a:rPr>
              <a:t>*Amtrak builds train models in soap.</a:t>
            </a:r>
            <a:br>
              <a:rPr lang="en-GB" altLang="pl-PL" smtClean="0">
                <a:latin typeface="Gill Sans MT" panose="020B0502020104020203" pitchFamily="34" charset="-18"/>
              </a:rPr>
            </a:br>
            <a:r>
              <a:rPr lang="en-GB" altLang="pl-PL" smtClean="0">
                <a:latin typeface="Gill Sans MT" panose="020B0502020104020203" pitchFamily="34" charset="-18"/>
              </a:rPr>
              <a:t>*Tram vendors build real size driver environments in paper to evaluate the “feel” for where the various controls should be. </a:t>
            </a:r>
            <a:br>
              <a:rPr lang="en-GB" altLang="pl-PL" smtClean="0">
                <a:latin typeface="Gill Sans MT" panose="020B0502020104020203" pitchFamily="34" charset="-18"/>
              </a:rPr>
            </a:br>
            <a:r>
              <a:rPr lang="en-GB" altLang="pl-PL" smtClean="0">
                <a:latin typeface="Gill Sans MT" panose="020B0502020104020203" pitchFamily="34" charset="-18"/>
              </a:rPr>
              <a:t>*Internet start-ups (those still around) may quickly put a site up to get early evaluation and feedback from prospective users.</a:t>
            </a:r>
            <a:br>
              <a:rPr lang="en-GB" altLang="pl-PL" smtClean="0">
                <a:latin typeface="Gill Sans MT" panose="020B0502020104020203" pitchFamily="34" charset="-18"/>
              </a:rPr>
            </a:br>
            <a:r>
              <a:rPr lang="en-GB" altLang="pl-PL" smtClean="0">
                <a:latin typeface="Gill Sans MT" panose="020B0502020104020203" pitchFamily="34" charset="-18"/>
              </a:rPr>
              <a:t>*Architects build mini-models of new buildings.</a:t>
            </a:r>
          </a:p>
          <a:p>
            <a:endParaRPr lang="en-GB" altLang="pl-PL" smtClean="0">
              <a:latin typeface="Gill Sans MT" panose="020B0502020104020203" pitchFamily="34" charset="-18"/>
            </a:endParaRPr>
          </a:p>
          <a:p>
            <a:r>
              <a:rPr lang="en-GB" altLang="pl-PL" smtClean="0">
                <a:latin typeface="Gill Sans MT" panose="020B0502020104020203" pitchFamily="34" charset="-18"/>
              </a:rPr>
              <a:t>In other words, many organisations recognise that writing a specification and then “just do it” just does not work. Instead, careful elaboration and controlled evolution is necessary. </a:t>
            </a:r>
          </a:p>
          <a:p>
            <a:endParaRPr lang="en-GB" altLang="pl-PL" smtClean="0">
              <a:latin typeface="Gill Sans MT" panose="020B0502020104020203" pitchFamily="34" charset="-18"/>
            </a:endParaRPr>
          </a:p>
          <a:p>
            <a:endParaRPr lang="en-GB" altLang="pl-PL" smtClean="0">
              <a:latin typeface="Gill Sans MT" panose="020B0502020104020203" pitchFamily="34" charset="-18"/>
            </a:endParaRPr>
          </a:p>
          <a:p>
            <a:endParaRPr lang="en-GB" altLang="pl-PL" smtClean="0">
              <a:latin typeface="Gill Sans MT" panose="020B0502020104020203" pitchFamily="34" charset="-18"/>
            </a:endParaRPr>
          </a:p>
          <a:p>
            <a:endParaRPr lang="en-GB" altLang="pl-PL" smtClean="0">
              <a:latin typeface="Gill Sans MT" panose="020B0502020104020203" pitchFamily="34" charset="-18"/>
            </a:endParaRPr>
          </a:p>
        </p:txBody>
      </p:sp>
    </p:spTree>
    <p:extLst>
      <p:ext uri="{BB962C8B-B14F-4D97-AF65-F5344CB8AC3E}">
        <p14:creationId xmlns:p14="http://schemas.microsoft.com/office/powerpoint/2010/main" val="3991543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pl-PL" smtClean="0">
                <a:latin typeface="Gill Sans MT" panose="020B0502020104020203" pitchFamily="34" charset="-18"/>
              </a:rPr>
              <a:t>The reasons may differ depending on the role you have within the organisation. </a:t>
            </a:r>
          </a:p>
          <a:p>
            <a:r>
              <a:rPr lang="en-GB" altLang="pl-PL" b="1" smtClean="0">
                <a:latin typeface="Gill Sans MT" panose="020B0502020104020203" pitchFamily="34" charset="-18"/>
              </a:rPr>
              <a:t>Management</a:t>
            </a:r>
            <a:r>
              <a:rPr lang="en-GB" altLang="pl-PL" smtClean="0">
                <a:latin typeface="Gill Sans MT" panose="020B0502020104020203" pitchFamily="34" charset="-18"/>
              </a:rPr>
              <a:t/>
            </a:r>
            <a:br>
              <a:rPr lang="en-GB" altLang="pl-PL" smtClean="0">
                <a:latin typeface="Gill Sans MT" panose="020B0502020104020203" pitchFamily="34" charset="-18"/>
              </a:rPr>
            </a:br>
            <a:r>
              <a:rPr lang="en-GB" altLang="pl-PL" smtClean="0">
                <a:latin typeface="Gill Sans MT" panose="020B0502020104020203" pitchFamily="34" charset="-18"/>
              </a:rPr>
              <a:t>Management chooses Atern because it promises (and delivers) projects on time and on budget. If not enough of Atern is used (risks are too high) or the project is not set-up correctly, the timeboxing techniques give early warning of failures to come.  Any seasoned manager will appreciate knowing about a problem 3 months before delivery, rather than two days after.</a:t>
            </a:r>
          </a:p>
          <a:p>
            <a:r>
              <a:rPr lang="en-GB" altLang="pl-PL" b="1" smtClean="0">
                <a:latin typeface="Gill Sans MT" panose="020B0502020104020203" pitchFamily="34" charset="-18"/>
              </a:rPr>
              <a:t>The Project Manager</a:t>
            </a:r>
            <a:r>
              <a:rPr lang="en-GB" altLang="pl-PL" smtClean="0">
                <a:latin typeface="Gill Sans MT" panose="020B0502020104020203" pitchFamily="34" charset="-18"/>
              </a:rPr>
              <a:t/>
            </a:r>
            <a:br>
              <a:rPr lang="en-GB" altLang="pl-PL" smtClean="0">
                <a:latin typeface="Gill Sans MT" panose="020B0502020104020203" pitchFamily="34" charset="-18"/>
              </a:rPr>
            </a:br>
            <a:r>
              <a:rPr lang="en-GB" altLang="pl-PL" smtClean="0">
                <a:latin typeface="Gill Sans MT" panose="020B0502020104020203" pitchFamily="34" charset="-18"/>
              </a:rPr>
              <a:t>The objectives-minded PM chooses Atern because it helps him/her set, break down and distribute objectives within the project and its teams.  He/she also likes the reviews within the timeboxes because this allows the projects to spot mistakes while they are being made, rather than afterwards when it is too late.</a:t>
            </a:r>
          </a:p>
          <a:p>
            <a:r>
              <a:rPr lang="en-GB" altLang="pl-PL" b="1" smtClean="0">
                <a:latin typeface="Gill Sans MT" panose="020B0502020104020203" pitchFamily="34" charset="-18"/>
              </a:rPr>
              <a:t>The Solution Developer </a:t>
            </a:r>
            <a:r>
              <a:rPr lang="en-GB" altLang="pl-PL" smtClean="0">
                <a:latin typeface="Gill Sans MT" panose="020B0502020104020203" pitchFamily="34" charset="-18"/>
              </a:rPr>
              <a:t>chooses</a:t>
            </a:r>
            <a:r>
              <a:rPr lang="en-GB" altLang="pl-PL" b="1" smtClean="0">
                <a:latin typeface="Gill Sans MT" panose="020B0502020104020203" pitchFamily="34" charset="-18"/>
              </a:rPr>
              <a:t> </a:t>
            </a:r>
            <a:r>
              <a:rPr lang="en-GB" altLang="pl-PL" smtClean="0">
                <a:latin typeface="Gill Sans MT" panose="020B0502020104020203" pitchFamily="34" charset="-18"/>
              </a:rPr>
              <a:t>Atern because it treats him/her like an accomplished adult and lets him/her take full responsibility for a complete signed-off deliverable.  This means wider responsibility, growth opportunities and a more rewarding job. </a:t>
            </a:r>
          </a:p>
          <a:p>
            <a:r>
              <a:rPr lang="en-GB" altLang="pl-PL" b="1" smtClean="0">
                <a:latin typeface="Gill Sans MT" panose="020B0502020104020203" pitchFamily="34" charset="-18"/>
              </a:rPr>
              <a:t>The Users</a:t>
            </a:r>
            <a:r>
              <a:rPr lang="en-GB" altLang="pl-PL" smtClean="0">
                <a:latin typeface="Gill Sans MT" panose="020B0502020104020203" pitchFamily="34" charset="-18"/>
              </a:rPr>
              <a:t/>
            </a:r>
            <a:br>
              <a:rPr lang="en-GB" altLang="pl-PL" smtClean="0">
                <a:latin typeface="Gill Sans MT" panose="020B0502020104020203" pitchFamily="34" charset="-18"/>
              </a:rPr>
            </a:br>
            <a:r>
              <a:rPr lang="en-GB" altLang="pl-PL" smtClean="0">
                <a:latin typeface="Gill Sans MT" panose="020B0502020104020203" pitchFamily="34" charset="-18"/>
              </a:rPr>
              <a:t>The users choose Atern because is allows them to control development while it is happening. They realise that most projects do new things and nothing can be produced correctly the first time and therefore constant feedback and involvement is required to ensure they get what they need. </a:t>
            </a:r>
          </a:p>
          <a:p>
            <a:r>
              <a:rPr lang="en-GB" altLang="pl-PL" b="1" smtClean="0">
                <a:latin typeface="Gill Sans MT" panose="020B0502020104020203" pitchFamily="34" charset="-18"/>
              </a:rPr>
              <a:t>Other roles</a:t>
            </a:r>
            <a:br>
              <a:rPr lang="en-GB" altLang="pl-PL" b="1" smtClean="0">
                <a:latin typeface="Gill Sans MT" panose="020B0502020104020203" pitchFamily="34" charset="-18"/>
              </a:rPr>
            </a:br>
            <a:r>
              <a:rPr lang="en-GB" altLang="pl-PL" smtClean="0">
                <a:latin typeface="Gill Sans MT" panose="020B0502020104020203" pitchFamily="34" charset="-18"/>
              </a:rPr>
              <a:t>QA because of frequent validation.  Operations because of early involvement.  Method &amp; process because a process is easily explained (even though not as easily executed).</a:t>
            </a:r>
          </a:p>
          <a:p>
            <a:endParaRPr lang="en-GB" altLang="pl-PL" smtClean="0">
              <a:latin typeface="Gill Sans MT" panose="020B0502020104020203" pitchFamily="34" charset="-18"/>
            </a:endParaRPr>
          </a:p>
          <a:p>
            <a:endParaRPr lang="en-GB" altLang="pl-PL" smtClean="0">
              <a:latin typeface="Gill Sans MT" panose="020B0502020104020203" pitchFamily="34" charset="-18"/>
            </a:endParaRPr>
          </a:p>
          <a:p>
            <a:endParaRPr lang="en-GB" altLang="pl-PL" smtClean="0">
              <a:latin typeface="Gill Sans MT" panose="020B0502020104020203" pitchFamily="34" charset="-18"/>
            </a:endParaRPr>
          </a:p>
        </p:txBody>
      </p:sp>
    </p:spTree>
    <p:extLst>
      <p:ext uri="{BB962C8B-B14F-4D97-AF65-F5344CB8AC3E}">
        <p14:creationId xmlns:p14="http://schemas.microsoft.com/office/powerpoint/2010/main" val="3666208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a:xfrm>
            <a:off x="157163" y="4946650"/>
            <a:ext cx="670560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l-PL" smtClean="0">
              <a:latin typeface="Gill Sans MT" panose="020B0502020104020203" pitchFamily="34" charset="-18"/>
            </a:endParaRPr>
          </a:p>
        </p:txBody>
      </p:sp>
    </p:spTree>
    <p:extLst>
      <p:ext uri="{BB962C8B-B14F-4D97-AF65-F5344CB8AC3E}">
        <p14:creationId xmlns:p14="http://schemas.microsoft.com/office/powerpoint/2010/main" val="2493164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pl-PL" smtClean="0">
                <a:latin typeface="Gill Sans MT" panose="020B0502020104020203" pitchFamily="34" charset="-18"/>
              </a:rPr>
              <a:t>More information on this study available at </a:t>
            </a:r>
            <a:r>
              <a:rPr lang="en-GB" altLang="pl-PL" smtClean="0">
                <a:solidFill>
                  <a:srgbClr val="000000"/>
                </a:solidFill>
                <a:latin typeface="Gill Sans MT" panose="020B0502020104020203" pitchFamily="34" charset="-18"/>
                <a:hlinkClick r:id="rId3"/>
              </a:rPr>
              <a:t>http://www.dsdm.org/kss/details.asp?fileid=405</a:t>
            </a:r>
            <a:endParaRPr lang="en-GB" altLang="pl-PL" smtClean="0">
              <a:solidFill>
                <a:srgbClr val="000000"/>
              </a:solidFill>
              <a:latin typeface="Gill Sans MT" panose="020B0502020104020203" pitchFamily="34" charset="-18"/>
            </a:endParaRPr>
          </a:p>
          <a:p>
            <a:endParaRPr lang="en-GB" altLang="pl-PL" smtClean="0">
              <a:latin typeface="Gill Sans MT" panose="020B0502020104020203" pitchFamily="34" charset="-18"/>
            </a:endParaRPr>
          </a:p>
        </p:txBody>
      </p:sp>
    </p:spTree>
    <p:extLst>
      <p:ext uri="{BB962C8B-B14F-4D97-AF65-F5344CB8AC3E}">
        <p14:creationId xmlns:p14="http://schemas.microsoft.com/office/powerpoint/2010/main" val="2768095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pl-PL" smtClean="0">
                <a:latin typeface="Gill Sans MT" panose="020B0502020104020203" pitchFamily="34" charset="-18"/>
              </a:rPr>
              <a:t>A comparison with traditional methods across the whole IT system portfolio – mainframe, client/server, small pc systems, PL/1, Notes, Business Objects, Oracle, CICS, DB2, and Access. </a:t>
            </a:r>
          </a:p>
          <a:p>
            <a:endParaRPr lang="en-GB" altLang="pl-PL" smtClean="0">
              <a:latin typeface="Gill Sans MT" panose="020B0502020104020203" pitchFamily="34" charset="-18"/>
            </a:endParaRPr>
          </a:p>
        </p:txBody>
      </p:sp>
    </p:spTree>
    <p:extLst>
      <p:ext uri="{BB962C8B-B14F-4D97-AF65-F5344CB8AC3E}">
        <p14:creationId xmlns:p14="http://schemas.microsoft.com/office/powerpoint/2010/main" val="335661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pl-PL" smtClean="0">
              <a:latin typeface="Gill Sans MT" panose="020B0502020104020203" pitchFamily="34" charset="-18"/>
            </a:endParaRPr>
          </a:p>
          <a:p>
            <a:r>
              <a:rPr lang="en-GB" altLang="pl-PL" smtClean="0">
                <a:latin typeface="Gill Sans MT" panose="020B0502020104020203" pitchFamily="34" charset="-18"/>
              </a:rPr>
              <a:t>Some further reasons for choosing Atern can be</a:t>
            </a:r>
          </a:p>
          <a:p>
            <a:r>
              <a:rPr lang="en-GB" altLang="pl-PL" smtClean="0">
                <a:latin typeface="Gill Sans MT" panose="020B0502020104020203" pitchFamily="34" charset="-18"/>
              </a:rPr>
              <a:t>*It is relatively simple to understand (logically - actually changing your ways may be difficult).  Developers through to upper management can have a common language and view of how things get done in your organisation. </a:t>
            </a:r>
          </a:p>
          <a:p>
            <a:r>
              <a:rPr lang="en-GB" altLang="pl-PL" smtClean="0">
                <a:latin typeface="Gill Sans MT" panose="020B0502020104020203" pitchFamily="34" charset="-18"/>
              </a:rPr>
              <a:t>*Vendor independent.</a:t>
            </a:r>
          </a:p>
          <a:p>
            <a:r>
              <a:rPr lang="en-GB" altLang="pl-PL" smtClean="0">
                <a:latin typeface="Gill Sans MT" panose="020B0502020104020203" pitchFamily="34" charset="-18"/>
              </a:rPr>
              <a:t>*Up and running relatively quickly, with a little help.</a:t>
            </a:r>
          </a:p>
          <a:p>
            <a:r>
              <a:rPr lang="en-GB" altLang="pl-PL" smtClean="0">
                <a:latin typeface="Gill Sans MT" panose="020B0502020104020203" pitchFamily="34" charset="-18"/>
              </a:rPr>
              <a:t>*Not very expensive.</a:t>
            </a:r>
          </a:p>
          <a:p>
            <a:r>
              <a:rPr lang="en-GB" altLang="pl-PL" smtClean="0">
                <a:latin typeface="Gill Sans MT" panose="020B0502020104020203" pitchFamily="34" charset="-18"/>
              </a:rPr>
              <a:t>*Interfaces well to tollgate &amp; control models such as Prince2, PMI, etc.</a:t>
            </a:r>
          </a:p>
          <a:p>
            <a:r>
              <a:rPr lang="en-GB" altLang="pl-PL" smtClean="0">
                <a:latin typeface="Gill Sans MT" panose="020B0502020104020203" pitchFamily="34" charset="-18"/>
              </a:rPr>
              <a:t>*Interfaces well to developer focused models such as XP. </a:t>
            </a:r>
          </a:p>
          <a:p>
            <a:r>
              <a:rPr lang="en-GB" altLang="pl-PL" smtClean="0">
                <a:latin typeface="Gill Sans MT" panose="020B0502020104020203" pitchFamily="34" charset="-18"/>
              </a:rPr>
              <a:t>*It is proven and successful in real life projects.</a:t>
            </a:r>
          </a:p>
          <a:p>
            <a:r>
              <a:rPr lang="en-GB" altLang="pl-PL" smtClean="0">
                <a:latin typeface="Gill Sans MT" panose="020B0502020104020203" pitchFamily="34" charset="-18"/>
              </a:rPr>
              <a:t>*Several different measurements have shown a good positive return on investment.  (It is well worth the money you spend on it).</a:t>
            </a:r>
          </a:p>
          <a:p>
            <a:r>
              <a:rPr lang="en-GB" altLang="pl-PL" smtClean="0">
                <a:latin typeface="Gill Sans MT" panose="020B0502020104020203" pitchFamily="34" charset="-18"/>
              </a:rPr>
              <a:t>*It has a focus on areas which really matter for project success: Objectives, people, communication, time and business.</a:t>
            </a:r>
          </a:p>
          <a:p>
            <a:pPr>
              <a:buFontTx/>
              <a:buChar char="•"/>
            </a:pPr>
            <a:r>
              <a:rPr lang="en-GB" altLang="pl-PL" smtClean="0">
                <a:latin typeface="Gill Sans MT" panose="020B0502020104020203" pitchFamily="34" charset="-18"/>
              </a:rPr>
              <a:t>Proven track record of interfacing with :-</a:t>
            </a:r>
          </a:p>
          <a:p>
            <a:pPr lvl="1">
              <a:buFontTx/>
              <a:buChar char="•"/>
            </a:pPr>
            <a:r>
              <a:rPr lang="en-GB" altLang="pl-PL" smtClean="0">
                <a:latin typeface="Gill Sans MT" panose="020B0502020104020203" pitchFamily="34" charset="-18"/>
              </a:rPr>
              <a:t>Atern and Prince 2</a:t>
            </a:r>
          </a:p>
          <a:p>
            <a:pPr lvl="1">
              <a:buFontTx/>
              <a:buChar char="•"/>
            </a:pPr>
            <a:r>
              <a:rPr lang="en-GB" altLang="pl-PL" smtClean="0">
                <a:latin typeface="Gill Sans MT" panose="020B0502020104020203" pitchFamily="34" charset="-18"/>
              </a:rPr>
              <a:t>Atern and ISO / CMMI quality </a:t>
            </a:r>
          </a:p>
          <a:p>
            <a:pPr lvl="1">
              <a:buFontTx/>
              <a:buChar char="•"/>
            </a:pPr>
            <a:r>
              <a:rPr lang="en-GB" altLang="pl-PL" smtClean="0">
                <a:latin typeface="Gill Sans MT" panose="020B0502020104020203" pitchFamily="34" charset="-18"/>
              </a:rPr>
              <a:t>Atern and XP</a:t>
            </a:r>
          </a:p>
          <a:p>
            <a:pPr lvl="1">
              <a:buFontTx/>
              <a:buChar char="•"/>
            </a:pPr>
            <a:endParaRPr lang="en-GB" altLang="pl-PL" smtClean="0">
              <a:latin typeface="Gill Sans MT" panose="020B0502020104020203" pitchFamily="34" charset="-18"/>
            </a:endParaRPr>
          </a:p>
          <a:p>
            <a:endParaRPr lang="en-GB" altLang="pl-PL" smtClean="0">
              <a:latin typeface="Gill Sans MT" panose="020B0502020104020203" pitchFamily="34" charset="-18"/>
            </a:endParaRPr>
          </a:p>
          <a:p>
            <a:endParaRPr lang="en-GB" altLang="pl-PL" smtClean="0">
              <a:latin typeface="Gill Sans MT" panose="020B0502020104020203" pitchFamily="34" charset="-18"/>
            </a:endParaRPr>
          </a:p>
          <a:p>
            <a:endParaRPr lang="en-GB" altLang="pl-PL" smtClean="0">
              <a:latin typeface="Gill Sans MT" panose="020B0502020104020203" pitchFamily="34" charset="-18"/>
            </a:endParaRPr>
          </a:p>
          <a:p>
            <a:endParaRPr lang="en-GB" altLang="pl-PL" smtClean="0">
              <a:latin typeface="Gill Sans MT" panose="020B0502020104020203" pitchFamily="34" charset="-18"/>
            </a:endParaRPr>
          </a:p>
          <a:p>
            <a:endParaRPr lang="en-GB" altLang="pl-PL" smtClean="0">
              <a:latin typeface="Gill Sans MT" panose="020B0502020104020203" pitchFamily="34" charset="-18"/>
            </a:endParaRPr>
          </a:p>
          <a:p>
            <a:endParaRPr lang="en-GB" altLang="pl-PL" smtClean="0">
              <a:latin typeface="Gill Sans MT" panose="020B0502020104020203" pitchFamily="34" charset="-18"/>
            </a:endParaRPr>
          </a:p>
        </p:txBody>
      </p:sp>
    </p:spTree>
    <p:extLst>
      <p:ext uri="{BB962C8B-B14F-4D97-AF65-F5344CB8AC3E}">
        <p14:creationId xmlns:p14="http://schemas.microsoft.com/office/powerpoint/2010/main" val="1482968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pl-PL" smtClean="0">
                <a:latin typeface="Gill Sans MT" panose="020B0502020104020203" pitchFamily="34" charset="-18"/>
              </a:rPr>
              <a:t>Before embarking on Atern it is important to make sure that key success factors are in place (or can be put into place). </a:t>
            </a:r>
          </a:p>
          <a:p>
            <a:endParaRPr lang="en-GB" altLang="pl-PL" smtClean="0">
              <a:latin typeface="Gill Sans MT" panose="020B0502020104020203" pitchFamily="34" charset="-18"/>
            </a:endParaRPr>
          </a:p>
        </p:txBody>
      </p:sp>
    </p:spTree>
    <p:extLst>
      <p:ext uri="{BB962C8B-B14F-4D97-AF65-F5344CB8AC3E}">
        <p14:creationId xmlns:p14="http://schemas.microsoft.com/office/powerpoint/2010/main" val="813911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050"/>
          <p:cNvSpPr>
            <a:spLocks noChangeArrowheads="1" noTextEdit="1"/>
          </p:cNvSpPr>
          <p:nvPr>
            <p:ph type="sldImg"/>
          </p:nvPr>
        </p:nvSpPr>
        <p:spPr>
          <a:ln/>
        </p:spPr>
      </p:sp>
      <p:sp>
        <p:nvSpPr>
          <p:cNvPr id="9219"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0"/>
              </a:spcBef>
              <a:spcAft>
                <a:spcPts val="500"/>
              </a:spcAft>
            </a:pPr>
            <a:r>
              <a:rPr lang="en-GB" altLang="pl-PL" b="1" smtClean="0">
                <a:latin typeface="Gill Sans MT" panose="020B0502020104020203" pitchFamily="34" charset="-18"/>
              </a:rPr>
              <a:t>Some reasons for needing something to help improve status quo</a:t>
            </a:r>
          </a:p>
          <a:p>
            <a:pPr>
              <a:spcBef>
                <a:spcPts val="500"/>
              </a:spcBef>
              <a:spcAft>
                <a:spcPts val="500"/>
              </a:spcAft>
            </a:pPr>
            <a:r>
              <a:rPr lang="en-GB" altLang="pl-PL" b="1" i="1" smtClean="0">
                <a:latin typeface="Gill Sans MT" panose="020B0502020104020203" pitchFamily="34" charset="-18"/>
              </a:rPr>
              <a:t>Failed projects</a:t>
            </a:r>
            <a:r>
              <a:rPr lang="en-GB" altLang="pl-PL" i="1" smtClean="0">
                <a:latin typeface="Gill Sans MT" panose="020B0502020104020203" pitchFamily="34" charset="-18"/>
              </a:rPr>
              <a:t/>
            </a:r>
            <a:br>
              <a:rPr lang="en-GB" altLang="pl-PL" i="1" smtClean="0">
                <a:latin typeface="Gill Sans MT" panose="020B0502020104020203" pitchFamily="34" charset="-18"/>
              </a:rPr>
            </a:br>
            <a:r>
              <a:rPr lang="en-GB" altLang="pl-PL" smtClean="0">
                <a:latin typeface="Gill Sans MT" panose="020B0502020104020203" pitchFamily="34" charset="-18"/>
              </a:rPr>
              <a:t>Too many projects fail. (Either are not implemented, or are implemented but are not well received, not usable, need major enhancement in order to be usable)</a:t>
            </a:r>
          </a:p>
          <a:p>
            <a:pPr>
              <a:spcBef>
                <a:spcPts val="500"/>
              </a:spcBef>
              <a:spcAft>
                <a:spcPts val="500"/>
              </a:spcAft>
            </a:pPr>
            <a:endParaRPr lang="en-GB" altLang="pl-PL" smtClean="0">
              <a:latin typeface="Gill Sans MT" panose="020B0502020104020203" pitchFamily="34" charset="-18"/>
            </a:endParaRPr>
          </a:p>
          <a:p>
            <a:pPr>
              <a:spcBef>
                <a:spcPts val="500"/>
              </a:spcBef>
              <a:spcAft>
                <a:spcPts val="500"/>
              </a:spcAft>
            </a:pPr>
            <a:r>
              <a:rPr lang="en-GB" altLang="pl-PL" b="1" i="1" smtClean="0">
                <a:latin typeface="Gill Sans MT" panose="020B0502020104020203" pitchFamily="34" charset="-18"/>
              </a:rPr>
              <a:t>Not meeting business need</a:t>
            </a:r>
            <a:endParaRPr lang="en-GB" altLang="pl-PL" smtClean="0">
              <a:latin typeface="Gill Sans MT" panose="020B0502020104020203" pitchFamily="34" charset="-18"/>
            </a:endParaRPr>
          </a:p>
          <a:p>
            <a:pPr>
              <a:spcBef>
                <a:spcPts val="500"/>
              </a:spcBef>
              <a:spcAft>
                <a:spcPts val="500"/>
              </a:spcAft>
            </a:pPr>
            <a:r>
              <a:rPr lang="en-GB" altLang="pl-PL" smtClean="0">
                <a:latin typeface="Gill Sans MT" panose="020B0502020104020203" pitchFamily="34" charset="-18"/>
              </a:rPr>
              <a:t>Many projects do not deliver what the business needs (although they may actually comply with the specification). Often the business need has changed over time and the specification becomes out of date.</a:t>
            </a:r>
          </a:p>
          <a:p>
            <a:pPr>
              <a:spcBef>
                <a:spcPts val="500"/>
              </a:spcBef>
              <a:spcAft>
                <a:spcPts val="500"/>
              </a:spcAft>
            </a:pPr>
            <a:endParaRPr lang="en-GB" altLang="pl-PL" smtClean="0">
              <a:latin typeface="Gill Sans MT" panose="020B0502020104020203" pitchFamily="34" charset="-18"/>
            </a:endParaRPr>
          </a:p>
          <a:p>
            <a:pPr>
              <a:spcBef>
                <a:spcPts val="500"/>
              </a:spcBef>
              <a:spcAft>
                <a:spcPts val="500"/>
              </a:spcAft>
            </a:pPr>
            <a:r>
              <a:rPr lang="en-GB" altLang="pl-PL" b="1" i="1" smtClean="0">
                <a:latin typeface="Gill Sans MT" panose="020B0502020104020203" pitchFamily="34" charset="-18"/>
              </a:rPr>
              <a:t>Cost overrun</a:t>
            </a:r>
            <a:r>
              <a:rPr lang="en-GB" altLang="pl-PL" smtClean="0">
                <a:latin typeface="Gill Sans MT" panose="020B0502020104020203" pitchFamily="34" charset="-18"/>
              </a:rPr>
              <a:t/>
            </a:r>
            <a:br>
              <a:rPr lang="en-GB" altLang="pl-PL" smtClean="0">
                <a:latin typeface="Gill Sans MT" panose="020B0502020104020203" pitchFamily="34" charset="-18"/>
              </a:rPr>
            </a:br>
            <a:r>
              <a:rPr lang="en-GB" altLang="pl-PL" smtClean="0">
                <a:latin typeface="Gill Sans MT" panose="020B0502020104020203" pitchFamily="34" charset="-18"/>
              </a:rPr>
              <a:t>Many projects cost more than planned, either due to overrunning the deadline (increased cost), due to adding people to catch up (increased cost), or by missing a business deadline (increased cost). Any of these circumstances may invalidate the original business case</a:t>
            </a:r>
          </a:p>
          <a:p>
            <a:pPr>
              <a:spcBef>
                <a:spcPts val="500"/>
              </a:spcBef>
              <a:spcAft>
                <a:spcPts val="500"/>
              </a:spcAft>
            </a:pPr>
            <a:r>
              <a:rPr lang="en-GB" altLang="pl-PL" b="1" i="1" smtClean="0">
                <a:latin typeface="Gill Sans MT" panose="020B0502020104020203" pitchFamily="34" charset="-18"/>
              </a:rPr>
              <a:t>People  issues</a:t>
            </a:r>
            <a:br>
              <a:rPr lang="en-GB" altLang="pl-PL" b="1" i="1" smtClean="0">
                <a:latin typeface="Gill Sans MT" panose="020B0502020104020203" pitchFamily="34" charset="-18"/>
              </a:rPr>
            </a:br>
            <a:r>
              <a:rPr lang="en-GB" altLang="pl-PL" smtClean="0">
                <a:latin typeface="Gill Sans MT" panose="020B0502020104020203" pitchFamily="34" charset="-18"/>
              </a:rPr>
              <a:t>Delivered solution may be unacceptable to those who actually use it (they generally haven’t been involved until deployment)</a:t>
            </a:r>
          </a:p>
          <a:p>
            <a:pPr>
              <a:spcBef>
                <a:spcPts val="500"/>
              </a:spcBef>
              <a:spcAft>
                <a:spcPts val="500"/>
              </a:spcAft>
            </a:pPr>
            <a:endParaRPr lang="en-GB" altLang="pl-PL" smtClean="0">
              <a:latin typeface="Gill Sans MT" panose="020B0502020104020203" pitchFamily="34" charset="-18"/>
            </a:endParaRPr>
          </a:p>
          <a:p>
            <a:pPr>
              <a:spcBef>
                <a:spcPts val="500"/>
              </a:spcBef>
              <a:spcAft>
                <a:spcPts val="500"/>
              </a:spcAft>
            </a:pPr>
            <a:r>
              <a:rPr lang="en-GB" altLang="pl-PL" b="1" i="1" smtClean="0">
                <a:latin typeface="Gill Sans MT" panose="020B0502020104020203" pitchFamily="34" charset="-18"/>
              </a:rPr>
              <a:t>Poor management</a:t>
            </a:r>
          </a:p>
          <a:p>
            <a:pPr>
              <a:spcBef>
                <a:spcPts val="500"/>
              </a:spcBef>
              <a:spcAft>
                <a:spcPts val="500"/>
              </a:spcAft>
            </a:pPr>
            <a:r>
              <a:rPr lang="en-GB" altLang="pl-PL" smtClean="0">
                <a:latin typeface="Gill Sans MT" panose="020B0502020104020203" pitchFamily="34" charset="-18"/>
              </a:rPr>
              <a:t>Keeping to original plan, regardless of circumstances. Avoiding change (often seen as a bad thing, rather than a fact of life in current business circumstances)</a:t>
            </a:r>
          </a:p>
          <a:p>
            <a:pPr>
              <a:spcBef>
                <a:spcPts val="500"/>
              </a:spcBef>
              <a:spcAft>
                <a:spcPts val="500"/>
              </a:spcAft>
            </a:pPr>
            <a:endParaRPr lang="en-GB" altLang="pl-PL" smtClean="0">
              <a:latin typeface="Gill Sans MT" panose="020B0502020104020203" pitchFamily="34" charset="-18"/>
            </a:endParaRPr>
          </a:p>
          <a:p>
            <a:pPr>
              <a:spcBef>
                <a:spcPts val="500"/>
              </a:spcBef>
              <a:spcAft>
                <a:spcPts val="500"/>
              </a:spcAft>
            </a:pPr>
            <a:endParaRPr lang="en-GB" altLang="pl-PL" smtClean="0">
              <a:latin typeface="Gill Sans MT" panose="020B0502020104020203" pitchFamily="34" charset="-18"/>
            </a:endParaRPr>
          </a:p>
          <a:p>
            <a:endParaRPr lang="en-US" altLang="pl-PL" smtClean="0">
              <a:latin typeface="Gill Sans MT" panose="020B0502020104020203" pitchFamily="34" charset="-18"/>
            </a:endParaRPr>
          </a:p>
        </p:txBody>
      </p:sp>
    </p:spTree>
    <p:extLst>
      <p:ext uri="{BB962C8B-B14F-4D97-AF65-F5344CB8AC3E}">
        <p14:creationId xmlns:p14="http://schemas.microsoft.com/office/powerpoint/2010/main" val="19930029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pl-PL" smtClean="0">
                <a:latin typeface="Gill Sans MT" panose="020B0502020104020203" pitchFamily="34" charset="-18"/>
              </a:rPr>
              <a:t>This is a simple example of how to get started on your first DSDM Atern Project.  Further and more detailed guidance is available in the DSDM Manual.  To get a couple of projects up and running does not have to be difficult or lengthy (but the level of commitment must be high).  To make DSDM a deeply ingrained part of your organisation will, of course, take a longer time. </a:t>
            </a:r>
          </a:p>
          <a:p>
            <a:endParaRPr lang="en-GB" altLang="pl-PL" smtClean="0">
              <a:latin typeface="Gill Sans MT" panose="020B0502020104020203" pitchFamily="34" charset="-18"/>
            </a:endParaRPr>
          </a:p>
        </p:txBody>
      </p:sp>
    </p:spTree>
    <p:extLst>
      <p:ext uri="{BB962C8B-B14F-4D97-AF65-F5344CB8AC3E}">
        <p14:creationId xmlns:p14="http://schemas.microsoft.com/office/powerpoint/2010/main" val="3904572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pl-PL" smtClean="0">
                <a:latin typeface="Gill Sans MT" panose="020B0502020104020203" pitchFamily="34" charset="-18"/>
              </a:rPr>
              <a:t>To get access to all this and more contact the DSDM Consortium and become a member. </a:t>
            </a:r>
          </a:p>
          <a:p>
            <a:r>
              <a:rPr lang="en-GB" altLang="pl-PL" smtClean="0">
                <a:latin typeface="Gill Sans MT" panose="020B0502020104020203" pitchFamily="34" charset="-18"/>
              </a:rPr>
              <a:t>Or, for access to some of this, register on the site and you will receive information on what is going on within the DSDM Consortium.</a:t>
            </a:r>
          </a:p>
          <a:p>
            <a:endParaRPr lang="en-GB" altLang="pl-PL" smtClean="0">
              <a:latin typeface="Gill Sans MT" panose="020B0502020104020203" pitchFamily="34" charset="-18"/>
            </a:endParaRPr>
          </a:p>
          <a:p>
            <a:r>
              <a:rPr lang="en-GB" altLang="pl-PL" smtClean="0">
                <a:latin typeface="Gill Sans MT" panose="020B0502020104020203" pitchFamily="34" charset="-18"/>
              </a:rPr>
              <a:t>. </a:t>
            </a:r>
          </a:p>
          <a:p>
            <a:r>
              <a:rPr lang="en-GB" altLang="pl-PL" smtClean="0">
                <a:latin typeface="Gill Sans MT" panose="020B0502020104020203" pitchFamily="34" charset="-18"/>
              </a:rPr>
              <a:t> </a:t>
            </a:r>
          </a:p>
        </p:txBody>
      </p:sp>
    </p:spTree>
    <p:extLst>
      <p:ext uri="{BB962C8B-B14F-4D97-AF65-F5344CB8AC3E}">
        <p14:creationId xmlns:p14="http://schemas.microsoft.com/office/powerpoint/2010/main" val="1080550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pl-PL" smtClean="0">
                <a:latin typeface="Gill Sans MT" panose="020B0502020104020203" pitchFamily="34" charset="-18"/>
              </a:rPr>
              <a:t>To get access to all this and more contact the DSDM Consortium and become a member. </a:t>
            </a:r>
          </a:p>
          <a:p>
            <a:r>
              <a:rPr lang="en-GB" altLang="pl-PL" smtClean="0">
                <a:latin typeface="Gill Sans MT" panose="020B0502020104020203" pitchFamily="34" charset="-18"/>
              </a:rPr>
              <a:t>Or, for access to some of this, register on the site and you will receive information on what is going on within the DSDM Consortium.</a:t>
            </a:r>
          </a:p>
          <a:p>
            <a:endParaRPr lang="en-GB" altLang="pl-PL" smtClean="0">
              <a:latin typeface="Gill Sans MT" panose="020B0502020104020203" pitchFamily="34" charset="-18"/>
            </a:endParaRPr>
          </a:p>
          <a:p>
            <a:r>
              <a:rPr lang="en-GB" altLang="pl-PL" smtClean="0">
                <a:latin typeface="Gill Sans MT" panose="020B0502020104020203" pitchFamily="34" charset="-18"/>
              </a:rPr>
              <a:t>. </a:t>
            </a:r>
          </a:p>
          <a:p>
            <a:r>
              <a:rPr lang="en-GB" altLang="pl-PL" smtClean="0">
                <a:latin typeface="Gill Sans MT" panose="020B0502020104020203" pitchFamily="34" charset="-18"/>
              </a:rPr>
              <a:t> </a:t>
            </a:r>
          </a:p>
        </p:txBody>
      </p:sp>
    </p:spTree>
    <p:extLst>
      <p:ext uri="{BB962C8B-B14F-4D97-AF65-F5344CB8AC3E}">
        <p14:creationId xmlns:p14="http://schemas.microsoft.com/office/powerpoint/2010/main" val="1026024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b="1" i="1" smtClean="0">
                <a:latin typeface="Gill Sans MT" panose="020B0502020104020203" pitchFamily="34" charset="-18"/>
              </a:rPr>
              <a:t>Further questions</a:t>
            </a:r>
          </a:p>
          <a:p>
            <a:r>
              <a:rPr lang="en-US" altLang="pl-PL" smtClean="0">
                <a:latin typeface="Gill Sans MT" panose="020B0502020104020203" pitchFamily="34" charset="-18"/>
              </a:rPr>
              <a:t>Please contact the DSDM Consortium for further information and answers to all your questions.</a:t>
            </a:r>
            <a:endParaRPr lang="en-US" altLang="pl-PL" b="1" i="1" smtClean="0">
              <a:latin typeface="Gill Sans MT" panose="020B0502020104020203" pitchFamily="34" charset="-18"/>
            </a:endParaRPr>
          </a:p>
        </p:txBody>
      </p:sp>
    </p:spTree>
    <p:extLst>
      <p:ext uri="{BB962C8B-B14F-4D97-AF65-F5344CB8AC3E}">
        <p14:creationId xmlns:p14="http://schemas.microsoft.com/office/powerpoint/2010/main" val="326205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0"/>
              </a:spcBef>
              <a:spcAft>
                <a:spcPts val="500"/>
              </a:spcAft>
            </a:pPr>
            <a:r>
              <a:rPr lang="en-GB" altLang="pl-PL" b="1" smtClean="0">
                <a:latin typeface="Gill Sans MT" panose="020B0502020104020203" pitchFamily="34" charset="-18"/>
              </a:rPr>
              <a:t>Some reasons for needing something to help improve status quo</a:t>
            </a:r>
          </a:p>
          <a:p>
            <a:pPr>
              <a:spcBef>
                <a:spcPts val="500"/>
              </a:spcBef>
              <a:spcAft>
                <a:spcPts val="500"/>
              </a:spcAft>
            </a:pPr>
            <a:r>
              <a:rPr lang="en-GB" altLang="pl-PL" b="1" i="1" smtClean="0">
                <a:latin typeface="Gill Sans MT" panose="020B0502020104020203" pitchFamily="34" charset="-18"/>
              </a:rPr>
              <a:t>Track record</a:t>
            </a:r>
            <a:r>
              <a:rPr lang="en-GB" altLang="pl-PL" i="1" smtClean="0">
                <a:latin typeface="Gill Sans MT" panose="020B0502020104020203" pitchFamily="34" charset="-18"/>
              </a:rPr>
              <a:t/>
            </a:r>
            <a:br>
              <a:rPr lang="en-GB" altLang="pl-PL" i="1" smtClean="0">
                <a:latin typeface="Gill Sans MT" panose="020B0502020104020203" pitchFamily="34" charset="-18"/>
              </a:rPr>
            </a:br>
            <a:r>
              <a:rPr lang="en-GB" altLang="pl-PL" smtClean="0">
                <a:latin typeface="Gill Sans MT" panose="020B0502020104020203" pitchFamily="34" charset="-18"/>
              </a:rPr>
              <a:t>There is a lot of data saying that there is quite a lot of room for improvement for project delivery. </a:t>
            </a:r>
          </a:p>
          <a:p>
            <a:pPr>
              <a:spcBef>
                <a:spcPts val="500"/>
              </a:spcBef>
              <a:spcAft>
                <a:spcPts val="500"/>
              </a:spcAft>
            </a:pPr>
            <a:r>
              <a:rPr lang="en-GB" altLang="pl-PL" b="1" i="1" smtClean="0">
                <a:latin typeface="Gill Sans MT" panose="020B0502020104020203" pitchFamily="34" charset="-18"/>
              </a:rPr>
              <a:t>The people thing</a:t>
            </a:r>
            <a:r>
              <a:rPr lang="en-GB" altLang="pl-PL" smtClean="0">
                <a:latin typeface="Gill Sans MT" panose="020B0502020104020203" pitchFamily="34" charset="-18"/>
              </a:rPr>
              <a:t/>
            </a:r>
            <a:br>
              <a:rPr lang="en-GB" altLang="pl-PL" smtClean="0">
                <a:latin typeface="Gill Sans MT" panose="020B0502020104020203" pitchFamily="34" charset="-18"/>
              </a:rPr>
            </a:br>
            <a:r>
              <a:rPr lang="en-GB" altLang="pl-PL" smtClean="0">
                <a:latin typeface="Gill Sans MT" panose="020B0502020104020203" pitchFamily="34" charset="-18"/>
              </a:rPr>
              <a:t>Most of us are well aware that </a:t>
            </a:r>
            <a:r>
              <a:rPr lang="en-GB" altLang="pl-PL" b="1" smtClean="0">
                <a:latin typeface="Gill Sans MT" panose="020B0502020104020203" pitchFamily="34" charset="-18"/>
              </a:rPr>
              <a:t>more projects fail because of people issues than technology</a:t>
            </a:r>
            <a:r>
              <a:rPr lang="en-GB" altLang="pl-PL" smtClean="0">
                <a:latin typeface="Gill Sans MT" panose="020B0502020104020203" pitchFamily="34" charset="-18"/>
              </a:rPr>
              <a:t>. This is why we focus on helping people to work effectively together to achieve the business goals. DSDM is also tool and technique independent enabling it to be used in any business and technical environment without tying the method users to any particular vendor.</a:t>
            </a:r>
          </a:p>
          <a:p>
            <a:pPr>
              <a:spcBef>
                <a:spcPts val="500"/>
              </a:spcBef>
              <a:spcAft>
                <a:spcPts val="500"/>
              </a:spcAft>
            </a:pPr>
            <a:r>
              <a:rPr lang="en-GB" altLang="pl-PL" b="1" i="1" smtClean="0">
                <a:latin typeface="Gill Sans MT" panose="020B0502020104020203" pitchFamily="34" charset="-18"/>
              </a:rPr>
              <a:t>The delivery focus</a:t>
            </a:r>
            <a:br>
              <a:rPr lang="en-GB" altLang="pl-PL" b="1" i="1" smtClean="0">
                <a:latin typeface="Gill Sans MT" panose="020B0502020104020203" pitchFamily="34" charset="-18"/>
              </a:rPr>
            </a:br>
            <a:r>
              <a:rPr lang="en-GB" altLang="pl-PL" smtClean="0">
                <a:latin typeface="Gill Sans MT" panose="020B0502020104020203" pitchFamily="34" charset="-18"/>
              </a:rPr>
              <a:t>There are not many comprehensive frameworks around focusing on time, benefit, people, process, day-to-day management and how to get things done on a daily basis.  Most frameworks or methods focus on either high-level decision gateways or lower-level technical details.  There is great value in these things, but there is an operational middle ground that is absolutely crucial to project success - how to actually get things done and deliver.</a:t>
            </a:r>
          </a:p>
          <a:p>
            <a:pPr>
              <a:spcBef>
                <a:spcPts val="500"/>
              </a:spcBef>
              <a:spcAft>
                <a:spcPts val="500"/>
              </a:spcAft>
            </a:pPr>
            <a:endParaRPr lang="en-GB" altLang="pl-PL" smtClean="0">
              <a:latin typeface="Gill Sans MT" panose="020B0502020104020203" pitchFamily="34" charset="-18"/>
            </a:endParaRPr>
          </a:p>
          <a:p>
            <a:pPr>
              <a:spcBef>
                <a:spcPts val="500"/>
              </a:spcBef>
              <a:spcAft>
                <a:spcPts val="500"/>
              </a:spcAft>
            </a:pPr>
            <a:endParaRPr lang="en-GB" altLang="pl-PL" smtClean="0">
              <a:latin typeface="Gill Sans MT" panose="020B0502020104020203" pitchFamily="34" charset="-18"/>
            </a:endParaRPr>
          </a:p>
          <a:p>
            <a:endParaRPr lang="en-US" altLang="pl-PL" smtClean="0">
              <a:latin typeface="Gill Sans MT" panose="020B0502020104020203" pitchFamily="34" charset="-18"/>
            </a:endParaRPr>
          </a:p>
        </p:txBody>
      </p:sp>
    </p:spTree>
    <p:extLst>
      <p:ext uri="{BB962C8B-B14F-4D97-AF65-F5344CB8AC3E}">
        <p14:creationId xmlns:p14="http://schemas.microsoft.com/office/powerpoint/2010/main" val="3442381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pl-PL" b="1" i="1" smtClean="0">
                <a:latin typeface="Gill Sans MT" panose="020B0502020104020203" pitchFamily="34" charset="-18"/>
              </a:rPr>
              <a:t>The History of DSDM</a:t>
            </a:r>
          </a:p>
          <a:p>
            <a:pPr>
              <a:spcBef>
                <a:spcPts val="500"/>
              </a:spcBef>
              <a:spcAft>
                <a:spcPts val="500"/>
              </a:spcAft>
            </a:pPr>
            <a:r>
              <a:rPr lang="en-GB" altLang="pl-PL" smtClean="0">
                <a:latin typeface="Gill Sans MT" panose="020B0502020104020203" pitchFamily="34" charset="-18"/>
              </a:rPr>
              <a:t>The 16 founding members of the DSDM Consortium met for the first time in January 1994. The organisations had the single objective of jointly developing and promoting an independent RAD framework. At a March meeting of the Consortium, the high level framework was approved by the 36 members unanimously. The basic concepts have remained in place since that time, but the framework has been developed and refined over the life of the Consortium. It has been found to be applicable in nearly every technical and business environment where systems are needed quickly. </a:t>
            </a:r>
          </a:p>
          <a:p>
            <a:pPr>
              <a:spcBef>
                <a:spcPts val="500"/>
              </a:spcBef>
              <a:spcAft>
                <a:spcPts val="500"/>
              </a:spcAft>
            </a:pPr>
            <a:r>
              <a:rPr lang="en-GB" altLang="pl-PL" smtClean="0">
                <a:latin typeface="Gill Sans MT" panose="020B0502020104020203" pitchFamily="34" charset="-18"/>
              </a:rPr>
              <a:t>Version 1 was completed on time, agreed unanimously by all members of the Consortium in January 1995 and published in February 1995. </a:t>
            </a:r>
          </a:p>
          <a:p>
            <a:pPr>
              <a:spcBef>
                <a:spcPts val="500"/>
              </a:spcBef>
              <a:spcAft>
                <a:spcPts val="500"/>
              </a:spcAft>
            </a:pPr>
            <a:r>
              <a:rPr lang="en-GB" altLang="pl-PL" smtClean="0">
                <a:latin typeface="Gill Sans MT" panose="020B0502020104020203" pitchFamily="34" charset="-18"/>
              </a:rPr>
              <a:t>To verify the framework in practice, an Early Adopters Programme was launched in parallel with Version 2. As RAD projects are soon complete, the feedback from the Early Adopter Projects together with the work from further Task Groups led to Version 2 being published in December 1995 (three weeks ahead of schedule - but what would you expect from the DSDM Consortium?)</a:t>
            </a:r>
          </a:p>
          <a:p>
            <a:pPr>
              <a:spcBef>
                <a:spcPts val="500"/>
              </a:spcBef>
              <a:spcAft>
                <a:spcPts val="500"/>
              </a:spcAft>
            </a:pPr>
            <a:r>
              <a:rPr lang="en-GB" altLang="pl-PL" smtClean="0">
                <a:latin typeface="Gill Sans MT" panose="020B0502020104020203" pitchFamily="34" charset="-18"/>
              </a:rPr>
              <a:t>Version 3 was published in October 1997. </a:t>
            </a:r>
          </a:p>
          <a:p>
            <a:pPr>
              <a:spcBef>
                <a:spcPts val="500"/>
              </a:spcBef>
              <a:spcAft>
                <a:spcPts val="500"/>
              </a:spcAft>
            </a:pPr>
            <a:r>
              <a:rPr lang="en-GB" altLang="pl-PL" smtClean="0">
                <a:latin typeface="Gill Sans MT" panose="020B0502020104020203" pitchFamily="34" charset="-18"/>
              </a:rPr>
              <a:t>The first on-line version, 4.0 was published in 2001.  </a:t>
            </a:r>
          </a:p>
          <a:p>
            <a:pPr>
              <a:spcBef>
                <a:spcPts val="500"/>
              </a:spcBef>
              <a:spcAft>
                <a:spcPts val="500"/>
              </a:spcAft>
            </a:pPr>
            <a:r>
              <a:rPr lang="en-GB" altLang="pl-PL" smtClean="0">
                <a:latin typeface="Gill Sans MT" panose="020B0502020104020203" pitchFamily="34" charset="-18"/>
              </a:rPr>
              <a:t>The current version in use is called Atern and the latest version can be found on www.dsdm.org</a:t>
            </a:r>
          </a:p>
          <a:p>
            <a:pPr>
              <a:spcBef>
                <a:spcPts val="500"/>
              </a:spcBef>
              <a:spcAft>
                <a:spcPts val="500"/>
              </a:spcAft>
            </a:pPr>
            <a:r>
              <a:rPr lang="en-GB" altLang="pl-PL" smtClean="0">
                <a:latin typeface="Gill Sans MT" panose="020B0502020104020203" pitchFamily="34" charset="-18"/>
              </a:rPr>
              <a:t>The beginnings of DSDM were focused around RAD and IT; however, today DSDM is used across a variety of industries, as a framework to deliver on time solutions, which meet the needs of businesses.  The beginning of the Consortium was in the United Kingdom, but now interest can be found through-out the world. </a:t>
            </a:r>
          </a:p>
          <a:p>
            <a:pPr>
              <a:spcBef>
                <a:spcPts val="500"/>
              </a:spcBef>
              <a:spcAft>
                <a:spcPts val="500"/>
              </a:spcAft>
            </a:pPr>
            <a:endParaRPr lang="en-GB" altLang="pl-PL" smtClean="0">
              <a:latin typeface="Gill Sans MT" panose="020B0502020104020203" pitchFamily="34" charset="-18"/>
            </a:endParaRPr>
          </a:p>
        </p:txBody>
      </p:sp>
    </p:spTree>
    <p:extLst>
      <p:ext uri="{BB962C8B-B14F-4D97-AF65-F5344CB8AC3E}">
        <p14:creationId xmlns:p14="http://schemas.microsoft.com/office/powerpoint/2010/main" val="1758800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noTextEdit="1"/>
          </p:cNvSpPr>
          <p:nvPr>
            <p:ph type="sldImg"/>
          </p:nvPr>
        </p:nvSpPr>
        <p:spPr>
          <a:xfrm>
            <a:off x="1041400" y="609600"/>
            <a:ext cx="5080000" cy="3810000"/>
          </a:xfrm>
          <a:solidFill>
            <a:srgbClr val="FFFFFF"/>
          </a:solidFill>
          <a:ln/>
        </p:spPr>
      </p:sp>
      <p:sp>
        <p:nvSpPr>
          <p:cNvPr id="15363" name="Rectangle 3"/>
          <p:cNvSpPr>
            <a:spLocks noChangeArrowheads="1"/>
          </p:cNvSpPr>
          <p:nvPr>
            <p:ph type="body" idx="1"/>
          </p:nvPr>
        </p:nvSpPr>
        <p:spPr>
          <a:xfrm>
            <a:off x="276225" y="4657725"/>
            <a:ext cx="6627813" cy="5046663"/>
          </a:xfrm>
          <a:solidFill>
            <a:srgbClr val="FFFFFF"/>
          </a:solidFill>
          <a:ln>
            <a:solidFill>
              <a:srgbClr val="000000"/>
            </a:solidFill>
          </a:ln>
        </p:spPr>
        <p:txBody>
          <a:bodyPr lIns="96085" tIns="48043" rIns="96085" bIns="48043"/>
          <a:lstStyle/>
          <a:p>
            <a:r>
              <a:rPr lang="en-US" altLang="pl-PL" smtClean="0">
                <a:latin typeface="Gill Sans MT" panose="020B0502020104020203" pitchFamily="34" charset="-18"/>
              </a:rPr>
              <a:t>The key concepts on which DSDM is built. </a:t>
            </a:r>
          </a:p>
          <a:p>
            <a:endParaRPr lang="en-US" altLang="pl-PL" smtClean="0">
              <a:latin typeface="Gill Sans MT" panose="020B0502020104020203" pitchFamily="34" charset="-18"/>
            </a:endParaRPr>
          </a:p>
        </p:txBody>
      </p:sp>
    </p:spTree>
    <p:extLst>
      <p:ext uri="{BB962C8B-B14F-4D97-AF65-F5344CB8AC3E}">
        <p14:creationId xmlns:p14="http://schemas.microsoft.com/office/powerpoint/2010/main" val="133425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noTextEdit="1"/>
          </p:cNvSpPr>
          <p:nvPr>
            <p:ph type="sldImg"/>
          </p:nvPr>
        </p:nvSpPr>
        <p:spPr>
          <a:xfrm>
            <a:off x="1046163" y="847725"/>
            <a:ext cx="4648200" cy="3486150"/>
          </a:xfrm>
          <a:ln/>
        </p:spPr>
      </p:sp>
      <p:sp>
        <p:nvSpPr>
          <p:cNvPr id="1741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5" rIns="91411" bIns="45705"/>
          <a:lstStyle/>
          <a:p>
            <a:r>
              <a:rPr lang="en-GB" altLang="pl-PL" smtClean="0">
                <a:latin typeface="Gill Sans MT" panose="020B0502020104020203" pitchFamily="34" charset="-18"/>
              </a:rPr>
              <a:t>Time-to-market and delivery on-time at all times are key values and principles in DSDM. </a:t>
            </a:r>
          </a:p>
          <a:p>
            <a:r>
              <a:rPr lang="en-GB" altLang="pl-PL" b="1" smtClean="0">
                <a:latin typeface="Gill Sans MT" panose="020B0502020104020203" pitchFamily="34" charset="-18"/>
              </a:rPr>
              <a:t>Turning the planning paradigm upside down</a:t>
            </a:r>
          </a:p>
          <a:p>
            <a:pPr>
              <a:buFontTx/>
              <a:buChar char="•"/>
            </a:pPr>
            <a:r>
              <a:rPr lang="en-GB" altLang="pl-PL" smtClean="0">
                <a:latin typeface="Gill Sans MT" panose="020B0502020104020203" pitchFamily="34" charset="-18"/>
              </a:rPr>
              <a:t>Today we are often used to delivering all requirements and adding people or calendar time when things go slightly wrong.</a:t>
            </a:r>
          </a:p>
          <a:p>
            <a:pPr>
              <a:buFontTx/>
              <a:buChar char="•"/>
            </a:pPr>
            <a:r>
              <a:rPr lang="en-GB" altLang="pl-PL" smtClean="0">
                <a:latin typeface="Gill Sans MT" panose="020B0502020104020203" pitchFamily="34" charset="-18"/>
              </a:rPr>
              <a:t>In DSDM we will abide by time at all times.  This means being ready to throw less important functionality out of the project. </a:t>
            </a:r>
          </a:p>
          <a:p>
            <a:r>
              <a:rPr lang="en-GB" altLang="pl-PL" b="1" smtClean="0">
                <a:latin typeface="Gill Sans MT" panose="020B0502020104020203" pitchFamily="34" charset="-18"/>
              </a:rPr>
              <a:t>The reasons for time-boxing</a:t>
            </a:r>
          </a:p>
          <a:p>
            <a:pPr>
              <a:buFontTx/>
              <a:buChar char="•"/>
            </a:pPr>
            <a:r>
              <a:rPr lang="en-GB" altLang="pl-PL" smtClean="0">
                <a:latin typeface="Gill Sans MT" panose="020B0502020104020203" pitchFamily="34" charset="-18"/>
              </a:rPr>
              <a:t>Always having the possibility of moving deadlines creates dangerous mind-sets in projects and organisations. </a:t>
            </a:r>
          </a:p>
          <a:p>
            <a:pPr>
              <a:buFontTx/>
              <a:buChar char="•"/>
            </a:pPr>
            <a:r>
              <a:rPr lang="en-GB" altLang="pl-PL" smtClean="0">
                <a:latin typeface="Gill Sans MT" panose="020B0502020104020203" pitchFamily="34" charset="-18"/>
              </a:rPr>
              <a:t>First on the market with new functionality is often the one to make the most money. </a:t>
            </a:r>
          </a:p>
          <a:p>
            <a:pPr>
              <a:buFontTx/>
              <a:buChar char="•"/>
            </a:pPr>
            <a:r>
              <a:rPr lang="en-GB" altLang="pl-PL" smtClean="0">
                <a:latin typeface="Gill Sans MT" panose="020B0502020104020203" pitchFamily="34" charset="-18"/>
              </a:rPr>
              <a:t>Projects are often interdependent.  A one week late project often delays several other projects and personnel at least one week too.  Each week a 5-person project can thus cost hundreds of thousands in any currency you choose.</a:t>
            </a:r>
          </a:p>
          <a:p>
            <a:pPr>
              <a:buFontTx/>
              <a:buChar char="•"/>
            </a:pPr>
            <a:r>
              <a:rPr lang="en-GB" altLang="pl-PL" smtClean="0">
                <a:latin typeface="Gill Sans MT" panose="020B0502020104020203" pitchFamily="34" charset="-18"/>
              </a:rPr>
              <a:t>Constant re-scheduling of events in projects is very costly in itself and creates disturbances for other parts of the organisation causing further cost there too.</a:t>
            </a:r>
          </a:p>
          <a:p>
            <a:pPr>
              <a:buFontTx/>
              <a:buChar char="•"/>
            </a:pPr>
            <a:r>
              <a:rPr lang="en-GB" altLang="pl-PL" smtClean="0">
                <a:latin typeface="Gill Sans MT" panose="020B0502020104020203" pitchFamily="34" charset="-18"/>
              </a:rPr>
              <a:t>In effect - cutting out functionality is simply much less expensive!</a:t>
            </a:r>
          </a:p>
          <a:p>
            <a:endParaRPr lang="en-GB" altLang="pl-PL" smtClean="0">
              <a:latin typeface="Gill Sans MT" panose="020B0502020104020203" pitchFamily="34" charset="-18"/>
            </a:endParaRPr>
          </a:p>
          <a:p>
            <a:endParaRPr lang="en-GB" altLang="pl-PL" smtClean="0">
              <a:latin typeface="Gill Sans MT" panose="020B0502020104020203" pitchFamily="34" charset="-18"/>
            </a:endParaRPr>
          </a:p>
        </p:txBody>
      </p:sp>
    </p:spTree>
    <p:extLst>
      <p:ext uri="{BB962C8B-B14F-4D97-AF65-F5344CB8AC3E}">
        <p14:creationId xmlns:p14="http://schemas.microsoft.com/office/powerpoint/2010/main" val="641054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pl-PL" smtClean="0">
              <a:latin typeface="Gill Sans MT" panose="020B0502020104020203" pitchFamily="34" charset="-18"/>
            </a:endParaRPr>
          </a:p>
          <a:p>
            <a:r>
              <a:rPr lang="en-GB" altLang="pl-PL" b="1" smtClean="0">
                <a:latin typeface="Gill Sans MT" panose="020B0502020104020203" pitchFamily="34" charset="-18"/>
              </a:rPr>
              <a:t>The suitability / risk list</a:t>
            </a:r>
          </a:p>
          <a:p>
            <a:r>
              <a:rPr lang="en-GB" altLang="pl-PL" smtClean="0">
                <a:latin typeface="Gill Sans MT" panose="020B0502020104020203" pitchFamily="34" charset="-18"/>
              </a:rPr>
              <a:t>To assist management in assessing the risks associated with a given project, DSDM provides a risk identification tool - the Project Approach Questionnaire (PAQ). The PAQ considers the critical success factors for DSDM and characteristics of projects that are especially effective for DSDM. Each potential project should be judged individually using the PAQ. If the project provides a good match against the list, then DSDM can be considered a very appropriate development approach. However, inability to satisfy all of the criteria does not automatically prohibit the use of DSDM, but it will be necessary for risk management strategies to be developed to address any non-compliance.</a:t>
            </a:r>
          </a:p>
          <a:p>
            <a:r>
              <a:rPr lang="en-GB" altLang="pl-PL" smtClean="0">
                <a:latin typeface="Gill Sans MT" panose="020B0502020104020203" pitchFamily="34" charset="-18"/>
              </a:rPr>
              <a:t>   </a:t>
            </a:r>
          </a:p>
          <a:p>
            <a:r>
              <a:rPr lang="en-GB" altLang="pl-PL" smtClean="0">
                <a:latin typeface="Gill Sans MT" panose="020B0502020104020203" pitchFamily="34" charset="-18"/>
              </a:rPr>
              <a:t>The criteria included within the DSDM PAQ are intended as guidance material only and should not be considered exclusive. It is expected that an organisation using DSDM will enhance the PAQ with their own specific factors identified from experience of using the method within their environment.</a:t>
            </a:r>
          </a:p>
          <a:p>
            <a:endParaRPr lang="en-GB" altLang="pl-PL" smtClean="0">
              <a:latin typeface="Gill Sans MT" panose="020B0502020104020203" pitchFamily="34" charset="-18"/>
            </a:endParaRPr>
          </a:p>
          <a:p>
            <a:r>
              <a:rPr lang="en-GB" altLang="pl-PL" smtClean="0">
                <a:latin typeface="Gill Sans MT" panose="020B0502020104020203" pitchFamily="34" charset="-18"/>
              </a:rPr>
              <a:t> </a:t>
            </a:r>
          </a:p>
          <a:p>
            <a:endParaRPr lang="en-GB" altLang="pl-PL" smtClean="0">
              <a:latin typeface="Gill Sans MT" panose="020B0502020104020203" pitchFamily="34" charset="-18"/>
            </a:endParaRPr>
          </a:p>
        </p:txBody>
      </p:sp>
    </p:spTree>
    <p:extLst>
      <p:ext uri="{BB962C8B-B14F-4D97-AF65-F5344CB8AC3E}">
        <p14:creationId xmlns:p14="http://schemas.microsoft.com/office/powerpoint/2010/main" val="3993018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l-PL" smtClean="0">
                <a:latin typeface="Gill Sans MT" panose="020B0502020104020203" pitchFamily="34" charset="-18"/>
              </a:rPr>
              <a:t>The building blocks of Atern</a:t>
            </a:r>
          </a:p>
        </p:txBody>
      </p:sp>
    </p:spTree>
    <p:extLst>
      <p:ext uri="{BB962C8B-B14F-4D97-AF65-F5344CB8AC3E}">
        <p14:creationId xmlns:p14="http://schemas.microsoft.com/office/powerpoint/2010/main" val="2139113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a:t>Copyright DSDM Consortium 2009</a:t>
            </a:r>
          </a:p>
        </p:txBody>
      </p:sp>
    </p:spTree>
    <p:extLst>
      <p:ext uri="{BB962C8B-B14F-4D97-AF65-F5344CB8AC3E}">
        <p14:creationId xmlns:p14="http://schemas.microsoft.com/office/powerpoint/2010/main" val="2840917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a:t>Copyright DSDM Consortium 2009</a:t>
            </a:r>
          </a:p>
        </p:txBody>
      </p:sp>
    </p:spTree>
    <p:extLst>
      <p:ext uri="{BB962C8B-B14F-4D97-AF65-F5344CB8AC3E}">
        <p14:creationId xmlns:p14="http://schemas.microsoft.com/office/powerpoint/2010/main" val="855628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381000"/>
            <a:ext cx="1943100" cy="4953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3400" y="381000"/>
            <a:ext cx="56769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a:t>Copyright DSDM Consortium 2009</a:t>
            </a:r>
          </a:p>
        </p:txBody>
      </p:sp>
    </p:spTree>
    <p:extLst>
      <p:ext uri="{BB962C8B-B14F-4D97-AF65-F5344CB8AC3E}">
        <p14:creationId xmlns:p14="http://schemas.microsoft.com/office/powerpoint/2010/main" val="1026495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a:t>Copyright DSDM Consortium 2009</a:t>
            </a:r>
          </a:p>
        </p:txBody>
      </p:sp>
    </p:spTree>
    <p:extLst>
      <p:ext uri="{BB962C8B-B14F-4D97-AF65-F5344CB8AC3E}">
        <p14:creationId xmlns:p14="http://schemas.microsoft.com/office/powerpoint/2010/main" val="2807281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Copyright DSDM Consortium 2009</a:t>
            </a:r>
          </a:p>
        </p:txBody>
      </p:sp>
    </p:spTree>
    <p:extLst>
      <p:ext uri="{BB962C8B-B14F-4D97-AF65-F5344CB8AC3E}">
        <p14:creationId xmlns:p14="http://schemas.microsoft.com/office/powerpoint/2010/main" val="2388635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3400" y="1219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95800" y="1219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US"/>
              <a:t>Copyright DSDM Consortium 2009</a:t>
            </a:r>
          </a:p>
        </p:txBody>
      </p:sp>
    </p:spTree>
    <p:extLst>
      <p:ext uri="{BB962C8B-B14F-4D97-AF65-F5344CB8AC3E}">
        <p14:creationId xmlns:p14="http://schemas.microsoft.com/office/powerpoint/2010/main" val="33840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US"/>
              <a:t>Copyright DSDM Consortium 2009</a:t>
            </a:r>
          </a:p>
        </p:txBody>
      </p:sp>
    </p:spTree>
    <p:extLst>
      <p:ext uri="{BB962C8B-B14F-4D97-AF65-F5344CB8AC3E}">
        <p14:creationId xmlns:p14="http://schemas.microsoft.com/office/powerpoint/2010/main" val="1207434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US"/>
              <a:t>Copyright DSDM Consortium 2009</a:t>
            </a:r>
          </a:p>
        </p:txBody>
      </p:sp>
    </p:spTree>
    <p:extLst>
      <p:ext uri="{BB962C8B-B14F-4D97-AF65-F5344CB8AC3E}">
        <p14:creationId xmlns:p14="http://schemas.microsoft.com/office/powerpoint/2010/main" val="1824294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Copyright DSDM Consortium 2009</a:t>
            </a:r>
          </a:p>
        </p:txBody>
      </p:sp>
    </p:spTree>
    <p:extLst>
      <p:ext uri="{BB962C8B-B14F-4D97-AF65-F5344CB8AC3E}">
        <p14:creationId xmlns:p14="http://schemas.microsoft.com/office/powerpoint/2010/main" val="725616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Copyright DSDM Consortium 2009</a:t>
            </a:r>
          </a:p>
        </p:txBody>
      </p:sp>
    </p:spTree>
    <p:extLst>
      <p:ext uri="{BB962C8B-B14F-4D97-AF65-F5344CB8AC3E}">
        <p14:creationId xmlns:p14="http://schemas.microsoft.com/office/powerpoint/2010/main" val="7195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Copyright DSDM Consortium 2009</a:t>
            </a:r>
          </a:p>
        </p:txBody>
      </p:sp>
    </p:spTree>
    <p:extLst>
      <p:ext uri="{BB962C8B-B14F-4D97-AF65-F5344CB8AC3E}">
        <p14:creationId xmlns:p14="http://schemas.microsoft.com/office/powerpoint/2010/main" val="1755154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tern_Template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533400" y="3810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l-PL" smtClean="0"/>
              <a:t>Click to edit Master title style</a:t>
            </a:r>
          </a:p>
        </p:txBody>
      </p:sp>
      <p:sp>
        <p:nvSpPr>
          <p:cNvPr id="1028" name="Rectangle 4"/>
          <p:cNvSpPr>
            <a:spLocks noGrp="1" noChangeArrowheads="1"/>
          </p:cNvSpPr>
          <p:nvPr>
            <p:ph type="body" idx="1"/>
          </p:nvPr>
        </p:nvSpPr>
        <p:spPr bwMode="auto">
          <a:xfrm>
            <a:off x="533400" y="1219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l-PL" smtClean="0"/>
              <a:t>Click to edit Master text styles</a:t>
            </a:r>
          </a:p>
          <a:p>
            <a:pPr lvl="1"/>
            <a:r>
              <a:rPr lang="en-US" altLang="pl-PL" smtClean="0"/>
              <a:t>Second level</a:t>
            </a:r>
          </a:p>
          <a:p>
            <a:pPr lvl="2"/>
            <a:r>
              <a:rPr lang="en-US" altLang="pl-PL" smtClean="0"/>
              <a:t>Third level</a:t>
            </a:r>
          </a:p>
          <a:p>
            <a:pPr lvl="3"/>
            <a:r>
              <a:rPr lang="en-US" altLang="pl-PL" smtClean="0"/>
              <a:t>Fourth level</a:t>
            </a:r>
          </a:p>
          <a:p>
            <a:pPr lvl="4"/>
            <a:r>
              <a:rPr lang="en-US" altLang="pl-PL" smtClean="0"/>
              <a:t>Fifth level</a:t>
            </a:r>
          </a:p>
        </p:txBody>
      </p:sp>
      <p:sp>
        <p:nvSpPr>
          <p:cNvPr id="338949" name="Rectangle 5"/>
          <p:cNvSpPr>
            <a:spLocks noGrp="1" noChangeArrowheads="1"/>
          </p:cNvSpPr>
          <p:nvPr>
            <p:ph type="ftr" sz="quarter" idx="3"/>
          </p:nvPr>
        </p:nvSpPr>
        <p:spPr bwMode="auto">
          <a:xfrm>
            <a:off x="2051050" y="6553200"/>
            <a:ext cx="2663825"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solidFill>
                  <a:schemeClr val="bg1"/>
                </a:solidFill>
                <a:latin typeface="Arial" charset="0"/>
              </a:defRPr>
            </a:lvl1pPr>
          </a:lstStyle>
          <a:p>
            <a:pPr>
              <a:defRPr/>
            </a:pPr>
            <a:r>
              <a:rPr lang="en-US"/>
              <a:t>Copyright DSDM Consortium 2009</a:t>
            </a:r>
          </a:p>
        </p:txBody>
      </p:sp>
      <p:sp>
        <p:nvSpPr>
          <p:cNvPr id="1030" name="Line 6"/>
          <p:cNvSpPr>
            <a:spLocks noChangeShapeType="1"/>
          </p:cNvSpPr>
          <p:nvPr/>
        </p:nvSpPr>
        <p:spPr bwMode="auto">
          <a:xfrm>
            <a:off x="609600" y="990600"/>
            <a:ext cx="7696200" cy="0"/>
          </a:xfrm>
          <a:prstGeom prst="line">
            <a:avLst/>
          </a:prstGeom>
          <a:noFill/>
          <a:ln w="9525">
            <a:solidFill>
              <a:srgbClr val="0094C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dt="0"/>
  <p:txStyles>
    <p:titleStyle>
      <a:lvl1pPr algn="l" rtl="0" eaLnBrk="0" fontAlgn="base" hangingPunct="0">
        <a:spcBef>
          <a:spcPct val="0"/>
        </a:spcBef>
        <a:spcAft>
          <a:spcPct val="0"/>
        </a:spcAft>
        <a:defRPr sz="2800">
          <a:solidFill>
            <a:srgbClr val="0094C3"/>
          </a:solidFill>
          <a:latin typeface="+mj-lt"/>
          <a:ea typeface="+mj-ea"/>
          <a:cs typeface="+mj-cs"/>
        </a:defRPr>
      </a:lvl1pPr>
      <a:lvl2pPr algn="l" rtl="0" eaLnBrk="0" fontAlgn="base" hangingPunct="0">
        <a:spcBef>
          <a:spcPct val="0"/>
        </a:spcBef>
        <a:spcAft>
          <a:spcPct val="0"/>
        </a:spcAft>
        <a:defRPr sz="2800">
          <a:solidFill>
            <a:srgbClr val="0094C3"/>
          </a:solidFill>
          <a:latin typeface="Arial" charset="0"/>
          <a:ea typeface="ＭＳ Ｐゴシック" pitchFamily="34" charset="-128"/>
        </a:defRPr>
      </a:lvl2pPr>
      <a:lvl3pPr algn="l" rtl="0" eaLnBrk="0" fontAlgn="base" hangingPunct="0">
        <a:spcBef>
          <a:spcPct val="0"/>
        </a:spcBef>
        <a:spcAft>
          <a:spcPct val="0"/>
        </a:spcAft>
        <a:defRPr sz="2800">
          <a:solidFill>
            <a:srgbClr val="0094C3"/>
          </a:solidFill>
          <a:latin typeface="Arial" charset="0"/>
          <a:ea typeface="ＭＳ Ｐゴシック" pitchFamily="34" charset="-128"/>
        </a:defRPr>
      </a:lvl3pPr>
      <a:lvl4pPr algn="l" rtl="0" eaLnBrk="0" fontAlgn="base" hangingPunct="0">
        <a:spcBef>
          <a:spcPct val="0"/>
        </a:spcBef>
        <a:spcAft>
          <a:spcPct val="0"/>
        </a:spcAft>
        <a:defRPr sz="2800">
          <a:solidFill>
            <a:srgbClr val="0094C3"/>
          </a:solidFill>
          <a:latin typeface="Arial" charset="0"/>
          <a:ea typeface="ＭＳ Ｐゴシック" pitchFamily="34" charset="-128"/>
        </a:defRPr>
      </a:lvl4pPr>
      <a:lvl5pPr algn="l" rtl="0" eaLnBrk="0" fontAlgn="base" hangingPunct="0">
        <a:spcBef>
          <a:spcPct val="0"/>
        </a:spcBef>
        <a:spcAft>
          <a:spcPct val="0"/>
        </a:spcAft>
        <a:defRPr sz="2800">
          <a:solidFill>
            <a:srgbClr val="0094C3"/>
          </a:solidFill>
          <a:latin typeface="Arial" charset="0"/>
          <a:ea typeface="ＭＳ Ｐゴシック" pitchFamily="34" charset="-128"/>
        </a:defRPr>
      </a:lvl5pPr>
      <a:lvl6pPr marL="457200" algn="l" rtl="0" fontAlgn="base">
        <a:spcBef>
          <a:spcPct val="0"/>
        </a:spcBef>
        <a:spcAft>
          <a:spcPct val="0"/>
        </a:spcAft>
        <a:defRPr sz="2800">
          <a:solidFill>
            <a:srgbClr val="0094C3"/>
          </a:solidFill>
          <a:latin typeface="Arial" charset="0"/>
          <a:ea typeface="ＭＳ Ｐゴシック" pitchFamily="34" charset="-128"/>
        </a:defRPr>
      </a:lvl6pPr>
      <a:lvl7pPr marL="914400" algn="l" rtl="0" fontAlgn="base">
        <a:spcBef>
          <a:spcPct val="0"/>
        </a:spcBef>
        <a:spcAft>
          <a:spcPct val="0"/>
        </a:spcAft>
        <a:defRPr sz="2800">
          <a:solidFill>
            <a:srgbClr val="0094C3"/>
          </a:solidFill>
          <a:latin typeface="Arial" charset="0"/>
          <a:ea typeface="ＭＳ Ｐゴシック" pitchFamily="34" charset="-128"/>
        </a:defRPr>
      </a:lvl7pPr>
      <a:lvl8pPr marL="1371600" algn="l" rtl="0" fontAlgn="base">
        <a:spcBef>
          <a:spcPct val="0"/>
        </a:spcBef>
        <a:spcAft>
          <a:spcPct val="0"/>
        </a:spcAft>
        <a:defRPr sz="2800">
          <a:solidFill>
            <a:srgbClr val="0094C3"/>
          </a:solidFill>
          <a:latin typeface="Arial" charset="0"/>
          <a:ea typeface="ＭＳ Ｐゴシック" pitchFamily="34" charset="-128"/>
        </a:defRPr>
      </a:lvl8pPr>
      <a:lvl9pPr marL="1828800" algn="l" rtl="0" fontAlgn="base">
        <a:spcBef>
          <a:spcPct val="0"/>
        </a:spcBef>
        <a:spcAft>
          <a:spcPct val="0"/>
        </a:spcAft>
        <a:defRPr sz="2800">
          <a:solidFill>
            <a:srgbClr val="0094C3"/>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2000">
          <a:solidFill>
            <a:srgbClr val="0094C3"/>
          </a:solidFill>
          <a:latin typeface="+mn-lt"/>
          <a:ea typeface="+mn-ea"/>
          <a:cs typeface="+mn-cs"/>
        </a:defRPr>
      </a:lvl1pPr>
      <a:lvl2pPr marL="742950" indent="-285750" algn="l" rtl="0" eaLnBrk="0" fontAlgn="base" hangingPunct="0">
        <a:spcBef>
          <a:spcPct val="20000"/>
        </a:spcBef>
        <a:spcAft>
          <a:spcPct val="0"/>
        </a:spcAft>
        <a:buChar char="–"/>
        <a:defRPr>
          <a:solidFill>
            <a:srgbClr val="0094C3"/>
          </a:solidFill>
          <a:latin typeface="+mn-lt"/>
          <a:ea typeface="+mn-ea"/>
        </a:defRPr>
      </a:lvl2pPr>
      <a:lvl3pPr marL="1143000" indent="-228600" algn="l" rtl="0" eaLnBrk="0" fontAlgn="base" hangingPunct="0">
        <a:spcBef>
          <a:spcPct val="20000"/>
        </a:spcBef>
        <a:spcAft>
          <a:spcPct val="0"/>
        </a:spcAft>
        <a:buChar char="•"/>
        <a:defRPr sz="1600">
          <a:solidFill>
            <a:srgbClr val="0094C3"/>
          </a:solidFill>
          <a:latin typeface="+mn-lt"/>
          <a:ea typeface="+mn-ea"/>
        </a:defRPr>
      </a:lvl3pPr>
      <a:lvl4pPr marL="1600200" indent="-228600" algn="l" rtl="0" eaLnBrk="0" fontAlgn="base" hangingPunct="0">
        <a:spcBef>
          <a:spcPct val="20000"/>
        </a:spcBef>
        <a:spcAft>
          <a:spcPct val="0"/>
        </a:spcAft>
        <a:buChar char="–"/>
        <a:defRPr sz="1400">
          <a:solidFill>
            <a:srgbClr val="0094C3"/>
          </a:solidFill>
          <a:latin typeface="+mn-lt"/>
          <a:ea typeface="+mn-ea"/>
        </a:defRPr>
      </a:lvl4pPr>
      <a:lvl5pPr marL="2057400" indent="-228600" algn="l" rtl="0" eaLnBrk="0" fontAlgn="base" hangingPunct="0">
        <a:spcBef>
          <a:spcPct val="20000"/>
        </a:spcBef>
        <a:spcAft>
          <a:spcPct val="0"/>
        </a:spcAft>
        <a:buChar char="»"/>
        <a:defRPr sz="1200">
          <a:solidFill>
            <a:srgbClr val="0094C3"/>
          </a:solidFill>
          <a:latin typeface="+mn-lt"/>
          <a:ea typeface="+mn-ea"/>
        </a:defRPr>
      </a:lvl5pPr>
      <a:lvl6pPr marL="2514600" indent="-228600" algn="l" rtl="0" fontAlgn="base">
        <a:spcBef>
          <a:spcPct val="20000"/>
        </a:spcBef>
        <a:spcAft>
          <a:spcPct val="0"/>
        </a:spcAft>
        <a:buChar char="»"/>
        <a:defRPr sz="1200">
          <a:solidFill>
            <a:srgbClr val="0094C3"/>
          </a:solidFill>
          <a:latin typeface="+mn-lt"/>
          <a:ea typeface="+mn-ea"/>
        </a:defRPr>
      </a:lvl6pPr>
      <a:lvl7pPr marL="2971800" indent="-228600" algn="l" rtl="0" fontAlgn="base">
        <a:spcBef>
          <a:spcPct val="20000"/>
        </a:spcBef>
        <a:spcAft>
          <a:spcPct val="0"/>
        </a:spcAft>
        <a:buChar char="»"/>
        <a:defRPr sz="1200">
          <a:solidFill>
            <a:srgbClr val="0094C3"/>
          </a:solidFill>
          <a:latin typeface="+mn-lt"/>
          <a:ea typeface="+mn-ea"/>
        </a:defRPr>
      </a:lvl7pPr>
      <a:lvl8pPr marL="3429000" indent="-228600" algn="l" rtl="0" fontAlgn="base">
        <a:spcBef>
          <a:spcPct val="20000"/>
        </a:spcBef>
        <a:spcAft>
          <a:spcPct val="0"/>
        </a:spcAft>
        <a:buChar char="»"/>
        <a:defRPr sz="1200">
          <a:solidFill>
            <a:srgbClr val="0094C3"/>
          </a:solidFill>
          <a:latin typeface="+mn-lt"/>
          <a:ea typeface="+mn-ea"/>
        </a:defRPr>
      </a:lvl8pPr>
      <a:lvl9pPr marL="3886200" indent="-228600" algn="l" rtl="0" fontAlgn="base">
        <a:spcBef>
          <a:spcPct val="20000"/>
        </a:spcBef>
        <a:spcAft>
          <a:spcPct val="0"/>
        </a:spcAft>
        <a:buChar char="»"/>
        <a:defRPr sz="1200">
          <a:solidFill>
            <a:srgbClr val="0094C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dsdm.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dsdm.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mailto:info@dsdm.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
        <p:nvSpPr>
          <p:cNvPr id="409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410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53256" name="Rectangle 8"/>
          <p:cNvSpPr>
            <a:spLocks noGrp="1" noChangeArrowheads="1"/>
          </p:cNvSpPr>
          <p:nvPr>
            <p:ph type="ctrTitle"/>
          </p:nvPr>
        </p:nvSpPr>
        <p:spPr/>
        <p:txBody>
          <a:bodyPr/>
          <a:lstStyle/>
          <a:p>
            <a:pPr eaLnBrk="1" hangingPunct="1"/>
            <a:r>
              <a:rPr lang="en-GB" altLang="pl-PL" sz="5400" smtClean="0"/>
              <a:t>Atern</a:t>
            </a:r>
            <a:br>
              <a:rPr lang="en-GB" altLang="pl-PL" sz="5400" smtClean="0"/>
            </a:br>
            <a:r>
              <a:rPr lang="en-GB" altLang="pl-PL" sz="3600" smtClean="0"/>
              <a:t>…delivering business solutions…</a:t>
            </a:r>
          </a:p>
        </p:txBody>
      </p:sp>
      <p:sp>
        <p:nvSpPr>
          <p:cNvPr id="4102" name="Rectangle 17"/>
          <p:cNvSpPr>
            <a:spLocks noChangeArrowheads="1"/>
          </p:cNvSpPr>
          <p:nvPr/>
        </p:nvSpPr>
        <p:spPr bwMode="auto">
          <a:xfrm>
            <a:off x="3419475" y="1847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4103" name="Rectangle 1033"/>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Tree>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3256"/>
                                        </p:tgtEl>
                                        <p:attrNameLst>
                                          <p:attrName>style.visibility</p:attrName>
                                        </p:attrNameLst>
                                      </p:cBhvr>
                                      <p:to>
                                        <p:strVal val="visible"/>
                                      </p:to>
                                    </p:set>
                                    <p:animEffect transition="in" filter="dissolve">
                                      <p:cBhvr>
                                        <p:cTn id="7" dur="500"/>
                                        <p:tgtEl>
                                          <p:spTgt spid="53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
        <p:nvSpPr>
          <p:cNvPr id="22531" name="Rectangle 1026"/>
          <p:cNvSpPr>
            <a:spLocks noGrp="1" noChangeArrowheads="1"/>
          </p:cNvSpPr>
          <p:nvPr>
            <p:ph type="title"/>
          </p:nvPr>
        </p:nvSpPr>
        <p:spPr/>
        <p:txBody>
          <a:bodyPr/>
          <a:lstStyle/>
          <a:p>
            <a:pPr eaLnBrk="1" hangingPunct="1"/>
            <a:r>
              <a:rPr lang="en-GB" altLang="pl-PL" smtClean="0"/>
              <a:t>The Atern Philosophy</a:t>
            </a:r>
            <a:endParaRPr lang="en-US" altLang="pl-PL" smtClean="0"/>
          </a:p>
        </p:txBody>
      </p:sp>
      <p:sp>
        <p:nvSpPr>
          <p:cNvPr id="22532" name="Rectangle 1039"/>
          <p:cNvSpPr>
            <a:spLocks noGrp="1" noChangeArrowheads="1"/>
          </p:cNvSpPr>
          <p:nvPr>
            <p:ph type="body" idx="1"/>
          </p:nvPr>
        </p:nvSpPr>
        <p:spPr>
          <a:xfrm>
            <a:off x="657225" y="1285875"/>
            <a:ext cx="7772400" cy="4114800"/>
          </a:xfrm>
        </p:spPr>
        <p:txBody>
          <a:bodyPr/>
          <a:lstStyle/>
          <a:p>
            <a:pPr marL="381000" indent="-381000" eaLnBrk="1" hangingPunct="1">
              <a:buFontTx/>
              <a:buNone/>
            </a:pPr>
            <a:r>
              <a:rPr lang="en-GB" altLang="pl-PL" sz="2400" smtClean="0"/>
              <a:t>Projects must be aligned to clearly defined strategic goals, and focus on early delivery of business benefit</a:t>
            </a:r>
          </a:p>
          <a:p>
            <a:pPr marL="381000" indent="-381000" eaLnBrk="1" hangingPunct="1">
              <a:buFontTx/>
              <a:buNone/>
            </a:pPr>
            <a:r>
              <a:rPr lang="en-GB" altLang="pl-PL" sz="2400" smtClean="0"/>
              <a:t>To achieve this, key stakeholders </a:t>
            </a:r>
          </a:p>
          <a:p>
            <a:pPr marL="781050" lvl="1" indent="-381000" eaLnBrk="1" hangingPunct="1"/>
            <a:r>
              <a:rPr lang="en-GB" altLang="pl-PL" sz="2200" smtClean="0"/>
              <a:t>Should understand business objectives</a:t>
            </a:r>
          </a:p>
          <a:p>
            <a:pPr marL="781050" lvl="1" indent="-381000" eaLnBrk="1" hangingPunct="1"/>
            <a:r>
              <a:rPr lang="en-GB" altLang="pl-PL" sz="2200" smtClean="0"/>
              <a:t>Should be empowered to appropriate level</a:t>
            </a:r>
          </a:p>
          <a:p>
            <a:pPr marL="781050" lvl="1" indent="-381000" eaLnBrk="1" hangingPunct="1"/>
            <a:r>
              <a:rPr lang="en-GB" altLang="pl-PL" sz="2200" smtClean="0"/>
              <a:t>Collaborate to deliver the right solution</a:t>
            </a:r>
          </a:p>
          <a:p>
            <a:pPr marL="781050" lvl="1" indent="-381000" eaLnBrk="1" hangingPunct="1"/>
            <a:r>
              <a:rPr lang="en-GB" altLang="pl-PL" sz="2200" smtClean="0"/>
              <a:t>Accept that change is inevitable</a:t>
            </a:r>
          </a:p>
          <a:p>
            <a:pPr marL="381000" indent="-381000" eaLnBrk="1" hangingPunct="1">
              <a:buFontTx/>
              <a:buNone/>
            </a:pPr>
            <a:endParaRPr lang="en-GB" altLang="pl-PL" sz="2400" smtClean="0"/>
          </a:p>
        </p:txBody>
      </p:sp>
      <p:sp>
        <p:nvSpPr>
          <p:cNvPr id="22533" name="Rectangle 1042"/>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Tree>
  </p:cSld>
  <p:clrMapOvr>
    <a:masterClrMapping/>
  </p:clrMapOvr>
  <p:transition advTm="14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p:txBody>
          <a:bodyPr/>
          <a:lstStyle/>
          <a:p>
            <a:pPr eaLnBrk="1" hangingPunct="1"/>
            <a:r>
              <a:rPr lang="en-GB" altLang="pl-PL" smtClean="0"/>
              <a:t>The Atern Principles</a:t>
            </a:r>
            <a:endParaRPr lang="en-US" altLang="pl-PL" smtClean="0"/>
          </a:p>
        </p:txBody>
      </p:sp>
      <p:sp>
        <p:nvSpPr>
          <p:cNvPr id="24579" name="Rectangle 1039"/>
          <p:cNvSpPr>
            <a:spLocks noGrp="1" noChangeArrowheads="1"/>
          </p:cNvSpPr>
          <p:nvPr>
            <p:ph type="body" idx="1"/>
          </p:nvPr>
        </p:nvSpPr>
        <p:spPr>
          <a:xfrm>
            <a:off x="1371600" y="1268413"/>
            <a:ext cx="7772400" cy="4114800"/>
          </a:xfrm>
        </p:spPr>
        <p:txBody>
          <a:bodyPr/>
          <a:lstStyle/>
          <a:p>
            <a:pPr marL="381000" indent="-381000" eaLnBrk="1" hangingPunct="1">
              <a:buFontTx/>
              <a:buAutoNum type="arabicPeriod"/>
            </a:pPr>
            <a:r>
              <a:rPr lang="en-GB" altLang="pl-PL" sz="2400" smtClean="0"/>
              <a:t>Focus on the business need</a:t>
            </a:r>
          </a:p>
          <a:p>
            <a:pPr marL="381000" indent="-381000" eaLnBrk="1" hangingPunct="1">
              <a:buFontTx/>
              <a:buNone/>
            </a:pPr>
            <a:r>
              <a:rPr lang="en-GB" altLang="pl-PL" sz="2400" smtClean="0"/>
              <a:t> </a:t>
            </a:r>
          </a:p>
          <a:p>
            <a:pPr marL="381000" indent="-381000" eaLnBrk="1" hangingPunct="1">
              <a:buFontTx/>
              <a:buNone/>
            </a:pPr>
            <a:r>
              <a:rPr lang="en-GB" altLang="pl-PL" sz="2400" smtClean="0"/>
              <a:t>2. Deliver on time</a:t>
            </a:r>
          </a:p>
          <a:p>
            <a:pPr marL="381000" indent="-381000" eaLnBrk="1" hangingPunct="1">
              <a:buFontTx/>
              <a:buNone/>
            </a:pPr>
            <a:endParaRPr lang="en-GB" altLang="pl-PL" sz="2400" smtClean="0"/>
          </a:p>
          <a:p>
            <a:pPr marL="381000" indent="-381000" eaLnBrk="1" hangingPunct="1">
              <a:buFontTx/>
              <a:buNone/>
            </a:pPr>
            <a:r>
              <a:rPr lang="en-GB" altLang="pl-PL" sz="2400" smtClean="0"/>
              <a:t>3. Collaborate</a:t>
            </a:r>
          </a:p>
          <a:p>
            <a:pPr marL="381000" indent="-381000" eaLnBrk="1" hangingPunct="1">
              <a:buFontTx/>
              <a:buNone/>
            </a:pPr>
            <a:endParaRPr lang="en-GB" altLang="pl-PL" sz="2400" smtClean="0"/>
          </a:p>
          <a:p>
            <a:pPr marL="381000" indent="-381000" eaLnBrk="1" hangingPunct="1">
              <a:buFontTx/>
              <a:buNone/>
            </a:pPr>
            <a:r>
              <a:rPr lang="en-GB" altLang="pl-PL" sz="2400" smtClean="0"/>
              <a:t>4. Never compromise on quality</a:t>
            </a:r>
          </a:p>
        </p:txBody>
      </p:sp>
      <p:pic>
        <p:nvPicPr>
          <p:cNvPr id="24580" name="Picture 1029" descr="PRI_02_Time_RGB_Rev_Fl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206057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030" descr="PRI_03_Collab_RGB_Rev_Fl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292417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031" descr="PRI_04_Quality_RGB_Rev_Fla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888" y="3860800"/>
            <a:ext cx="576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041" descr="PRI_01_Focus_RGB_Rev_Fla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425" y="119697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1042"/>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2458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Tree>
  </p:cSld>
  <p:clrMapOvr>
    <a:masterClrMapping/>
  </p:clrMapOvr>
  <p:transition advTm="14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ltLang="pl-PL" smtClean="0"/>
              <a:t>The Atern Principles</a:t>
            </a:r>
            <a:endParaRPr lang="en-US" altLang="pl-PL" smtClean="0"/>
          </a:p>
        </p:txBody>
      </p:sp>
      <p:sp>
        <p:nvSpPr>
          <p:cNvPr id="26627" name="Rectangle 3"/>
          <p:cNvSpPr>
            <a:spLocks noGrp="1" noChangeArrowheads="1"/>
          </p:cNvSpPr>
          <p:nvPr>
            <p:ph type="body" idx="1"/>
          </p:nvPr>
        </p:nvSpPr>
        <p:spPr>
          <a:xfrm>
            <a:off x="1371600" y="1268413"/>
            <a:ext cx="7772400" cy="4114800"/>
          </a:xfrm>
        </p:spPr>
        <p:txBody>
          <a:bodyPr/>
          <a:lstStyle/>
          <a:p>
            <a:pPr marL="381000" indent="-381000" eaLnBrk="1" hangingPunct="1">
              <a:buFontTx/>
              <a:buNone/>
            </a:pPr>
            <a:r>
              <a:rPr lang="en-GB" altLang="pl-PL" sz="2400" smtClean="0"/>
              <a:t>5. Build incrementally from firm foundations </a:t>
            </a:r>
          </a:p>
          <a:p>
            <a:pPr marL="381000" indent="-381000" eaLnBrk="1" hangingPunct="1">
              <a:buFontTx/>
              <a:buNone/>
            </a:pPr>
            <a:r>
              <a:rPr lang="en-GB" altLang="pl-PL" sz="2400" smtClean="0"/>
              <a:t> </a:t>
            </a:r>
          </a:p>
          <a:p>
            <a:pPr marL="381000" indent="-381000" eaLnBrk="1" hangingPunct="1">
              <a:buFontTx/>
              <a:buNone/>
            </a:pPr>
            <a:r>
              <a:rPr lang="en-GB" altLang="pl-PL" sz="2400" smtClean="0"/>
              <a:t>6. Develop iteratively</a:t>
            </a:r>
          </a:p>
          <a:p>
            <a:pPr marL="381000" indent="-381000" eaLnBrk="1" hangingPunct="1">
              <a:buFontTx/>
              <a:buNone/>
            </a:pPr>
            <a:endParaRPr lang="en-GB" altLang="pl-PL" sz="2400" smtClean="0"/>
          </a:p>
          <a:p>
            <a:pPr marL="381000" indent="-381000" eaLnBrk="1" hangingPunct="1">
              <a:buFontTx/>
              <a:buNone/>
            </a:pPr>
            <a:r>
              <a:rPr lang="en-GB" altLang="pl-PL" sz="2400" smtClean="0"/>
              <a:t>7. Communicate continuously and clearly</a:t>
            </a:r>
          </a:p>
          <a:p>
            <a:pPr marL="381000" indent="-381000" eaLnBrk="1" hangingPunct="1">
              <a:buFontTx/>
              <a:buNone/>
            </a:pPr>
            <a:endParaRPr lang="en-GB" altLang="pl-PL" sz="2400" smtClean="0"/>
          </a:p>
          <a:p>
            <a:pPr marL="381000" indent="-381000" eaLnBrk="1" hangingPunct="1">
              <a:buFontTx/>
              <a:buNone/>
            </a:pPr>
            <a:r>
              <a:rPr lang="en-GB" altLang="pl-PL" sz="2400" smtClean="0"/>
              <a:t>8. Demonstrate control</a:t>
            </a:r>
          </a:p>
        </p:txBody>
      </p:sp>
      <p:pic>
        <p:nvPicPr>
          <p:cNvPr id="26628" name="Picture 7" descr="PRI_05_Iterative_RGB_Rev_Fl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6057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8" descr="PRI_06_Found_RGB_Rev_Fl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1125538"/>
            <a:ext cx="64928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9" descr="PRI_07_Comms_RGB_Rev_Fl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292417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0" descr="PRI_08_Control_RGB_Rev_Fla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3789363"/>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Rectangle 12"/>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2663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Tree>
  </p:cSld>
  <p:clrMapOvr>
    <a:masterClrMapping/>
  </p:clrMapOvr>
  <p:transition advTm="14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395288" y="188913"/>
            <a:ext cx="7772400" cy="1143000"/>
          </a:xfrm>
        </p:spPr>
        <p:txBody>
          <a:bodyPr/>
          <a:lstStyle/>
          <a:p>
            <a:pPr eaLnBrk="1" hangingPunct="1"/>
            <a:r>
              <a:rPr lang="en-GB" altLang="pl-PL" smtClean="0"/>
              <a:t>Atern Process – The Lifecycle</a:t>
            </a:r>
            <a:endParaRPr lang="en-US" altLang="pl-PL" smtClean="0"/>
          </a:p>
        </p:txBody>
      </p:sp>
      <p:sp>
        <p:nvSpPr>
          <p:cNvPr id="28675" name="Rectangle 7"/>
          <p:cNvSpPr>
            <a:spLocks noChangeArrowheads="1"/>
          </p:cNvSpPr>
          <p:nvPr/>
        </p:nvSpPr>
        <p:spPr bwMode="auto">
          <a:xfrm>
            <a:off x="1692275" y="1125538"/>
            <a:ext cx="5400675" cy="4175125"/>
          </a:xfrm>
          <a:prstGeom prst="rect">
            <a:avLst/>
          </a:prstGeom>
          <a:solidFill>
            <a:schemeClr val="bg1"/>
          </a:solidFill>
          <a:ln w="12700">
            <a:solidFill>
              <a:schemeClr val="accent1"/>
            </a:solidFill>
            <a:miter lim="800000"/>
            <a:headEnd type="none" w="sm" len="sm"/>
            <a:tailEnd type="none" w="sm" len="sm"/>
          </a:ln>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28676" name="Rectangle 9"/>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pic>
        <p:nvPicPr>
          <p:cNvPr id="28677" name="Picture 10" descr="Lifecycle_P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196975"/>
            <a:ext cx="5057775"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Tree>
  </p:cSld>
  <p:clrMapOvr>
    <a:masterClrMapping/>
  </p:clrMapOvr>
  <p:transition advTm="14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altLang="pl-PL" smtClean="0"/>
              <a:t>Atern Products</a:t>
            </a:r>
            <a:endParaRPr lang="en-US" altLang="pl-PL" smtClean="0"/>
          </a:p>
        </p:txBody>
      </p:sp>
      <p:sp>
        <p:nvSpPr>
          <p:cNvPr id="251907" name="Rectangle 3"/>
          <p:cNvSpPr>
            <a:spLocks noGrp="1" noChangeArrowheads="1"/>
          </p:cNvSpPr>
          <p:nvPr>
            <p:ph type="body" idx="1"/>
          </p:nvPr>
        </p:nvSpPr>
        <p:spPr>
          <a:xfrm>
            <a:off x="762000" y="1341438"/>
            <a:ext cx="8382000" cy="4953000"/>
          </a:xfrm>
        </p:spPr>
        <p:txBody>
          <a:bodyPr/>
          <a:lstStyle/>
          <a:p>
            <a:pPr eaLnBrk="1" hangingPunct="1"/>
            <a:r>
              <a:rPr lang="en-GB" altLang="pl-PL" smtClean="0"/>
              <a:t>Defined set of products for each lifecycle stage</a:t>
            </a:r>
          </a:p>
          <a:p>
            <a:pPr lvl="1" eaLnBrk="1" hangingPunct="1"/>
            <a:r>
              <a:rPr lang="en-GB" altLang="pl-PL" smtClean="0"/>
              <a:t>The system itself (evolving through iterative development)</a:t>
            </a:r>
          </a:p>
          <a:p>
            <a:pPr lvl="1" eaLnBrk="1" hangingPunct="1"/>
            <a:r>
              <a:rPr lang="en-GB" altLang="pl-PL" smtClean="0"/>
              <a:t>Planning and management products</a:t>
            </a:r>
          </a:p>
          <a:p>
            <a:pPr lvl="1" eaLnBrk="1" hangingPunct="1"/>
            <a:r>
              <a:rPr lang="en-GB" altLang="pl-PL" smtClean="0"/>
              <a:t>Technical products</a:t>
            </a:r>
          </a:p>
          <a:p>
            <a:pPr lvl="1" eaLnBrk="1" hangingPunct="1"/>
            <a:r>
              <a:rPr lang="en-GB" altLang="pl-PL" smtClean="0"/>
              <a:t>Quality and review products</a:t>
            </a:r>
          </a:p>
          <a:p>
            <a:pPr lvl="1" eaLnBrk="1" hangingPunct="1"/>
            <a:r>
              <a:rPr lang="en-GB" altLang="pl-PL" smtClean="0"/>
              <a:t>Support products</a:t>
            </a:r>
          </a:p>
          <a:p>
            <a:pPr lvl="1" eaLnBrk="1" hangingPunct="1"/>
            <a:r>
              <a:rPr lang="en-GB" altLang="pl-PL" smtClean="0"/>
              <a:t>Defined quality criteria for all products</a:t>
            </a:r>
          </a:p>
          <a:p>
            <a:pPr lvl="1" eaLnBrk="1" hangingPunct="1"/>
            <a:endParaRPr lang="en-GB" altLang="pl-PL" smtClean="0"/>
          </a:p>
          <a:p>
            <a:pPr eaLnBrk="1" hangingPunct="1"/>
            <a:r>
              <a:rPr lang="en-GB" altLang="pl-PL" smtClean="0"/>
              <a:t>Too many products to cover in this short briefing</a:t>
            </a:r>
            <a:endParaRPr lang="en-US" altLang="pl-PL" smtClean="0"/>
          </a:p>
        </p:txBody>
      </p:sp>
      <p:sp>
        <p:nvSpPr>
          <p:cNvPr id="30724" name="Rectangle 6"/>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3072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Tree>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anim calcmode="lin" valueType="num">
                                      <p:cBhvr additive="base">
                                        <p:cTn id="7" dur="1000" fill="hold"/>
                                        <p:tgtEl>
                                          <p:spTgt spid="25190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5190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8" fill="hold" nodeType="afterEffect">
                                  <p:stCondLst>
                                    <p:cond delay="0"/>
                                  </p:stCondLst>
                                  <p:childTnLst>
                                    <p:set>
                                      <p:cBhvr>
                                        <p:cTn id="11" dur="1" fill="hold">
                                          <p:stCondLst>
                                            <p:cond delay="0"/>
                                          </p:stCondLst>
                                        </p:cTn>
                                        <p:tgtEl>
                                          <p:spTgt spid="251907">
                                            <p:txEl>
                                              <p:pRg st="1" end="1"/>
                                            </p:txEl>
                                          </p:spTgt>
                                        </p:tgtEl>
                                        <p:attrNameLst>
                                          <p:attrName>style.visibility</p:attrName>
                                        </p:attrNameLst>
                                      </p:cBhvr>
                                      <p:to>
                                        <p:strVal val="visible"/>
                                      </p:to>
                                    </p:set>
                                    <p:anim calcmode="lin" valueType="num">
                                      <p:cBhvr additive="base">
                                        <p:cTn id="12" dur="1000" fill="hold"/>
                                        <p:tgtEl>
                                          <p:spTgt spid="251907">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5190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nodeType="afterEffect">
                                  <p:stCondLst>
                                    <p:cond delay="0"/>
                                  </p:stCondLst>
                                  <p:childTnLst>
                                    <p:set>
                                      <p:cBhvr>
                                        <p:cTn id="16" dur="1" fill="hold">
                                          <p:stCondLst>
                                            <p:cond delay="0"/>
                                          </p:stCondLst>
                                        </p:cTn>
                                        <p:tgtEl>
                                          <p:spTgt spid="251907">
                                            <p:txEl>
                                              <p:pRg st="2" end="2"/>
                                            </p:txEl>
                                          </p:spTgt>
                                        </p:tgtEl>
                                        <p:attrNameLst>
                                          <p:attrName>style.visibility</p:attrName>
                                        </p:attrNameLst>
                                      </p:cBhvr>
                                      <p:to>
                                        <p:strVal val="visible"/>
                                      </p:to>
                                    </p:set>
                                    <p:anim calcmode="lin" valueType="num">
                                      <p:cBhvr additive="base">
                                        <p:cTn id="17" dur="1000" fill="hold"/>
                                        <p:tgtEl>
                                          <p:spTgt spid="251907">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251907">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2" presetClass="entr" presetSubtype="8" fill="hold" nodeType="afterEffect">
                                  <p:stCondLst>
                                    <p:cond delay="0"/>
                                  </p:stCondLst>
                                  <p:childTnLst>
                                    <p:set>
                                      <p:cBhvr>
                                        <p:cTn id="21" dur="1" fill="hold">
                                          <p:stCondLst>
                                            <p:cond delay="0"/>
                                          </p:stCondLst>
                                        </p:cTn>
                                        <p:tgtEl>
                                          <p:spTgt spid="251907">
                                            <p:txEl>
                                              <p:pRg st="3" end="3"/>
                                            </p:txEl>
                                          </p:spTgt>
                                        </p:tgtEl>
                                        <p:attrNameLst>
                                          <p:attrName>style.visibility</p:attrName>
                                        </p:attrNameLst>
                                      </p:cBhvr>
                                      <p:to>
                                        <p:strVal val="visible"/>
                                      </p:to>
                                    </p:set>
                                    <p:anim calcmode="lin" valueType="num">
                                      <p:cBhvr additive="base">
                                        <p:cTn id="22" dur="1000" fill="hold"/>
                                        <p:tgtEl>
                                          <p:spTgt spid="251907">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251907">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000"/>
                            </p:stCondLst>
                            <p:childTnLst>
                              <p:par>
                                <p:cTn id="25" presetID="2" presetClass="entr" presetSubtype="8" fill="hold" nodeType="afterEffect">
                                  <p:stCondLst>
                                    <p:cond delay="0"/>
                                  </p:stCondLst>
                                  <p:childTnLst>
                                    <p:set>
                                      <p:cBhvr>
                                        <p:cTn id="26" dur="1" fill="hold">
                                          <p:stCondLst>
                                            <p:cond delay="0"/>
                                          </p:stCondLst>
                                        </p:cTn>
                                        <p:tgtEl>
                                          <p:spTgt spid="251907">
                                            <p:txEl>
                                              <p:pRg st="4" end="4"/>
                                            </p:txEl>
                                          </p:spTgt>
                                        </p:tgtEl>
                                        <p:attrNameLst>
                                          <p:attrName>style.visibility</p:attrName>
                                        </p:attrNameLst>
                                      </p:cBhvr>
                                      <p:to>
                                        <p:strVal val="visible"/>
                                      </p:to>
                                    </p:set>
                                    <p:anim calcmode="lin" valueType="num">
                                      <p:cBhvr additive="base">
                                        <p:cTn id="27" dur="1000" fill="hold"/>
                                        <p:tgtEl>
                                          <p:spTgt spid="251907">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251907">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0"/>
                            </p:stCondLst>
                            <p:childTnLst>
                              <p:par>
                                <p:cTn id="30" presetID="2" presetClass="entr" presetSubtype="8" fill="hold" nodeType="afterEffect">
                                  <p:stCondLst>
                                    <p:cond delay="0"/>
                                  </p:stCondLst>
                                  <p:childTnLst>
                                    <p:set>
                                      <p:cBhvr>
                                        <p:cTn id="31" dur="1" fill="hold">
                                          <p:stCondLst>
                                            <p:cond delay="0"/>
                                          </p:stCondLst>
                                        </p:cTn>
                                        <p:tgtEl>
                                          <p:spTgt spid="251907">
                                            <p:txEl>
                                              <p:pRg st="5" end="5"/>
                                            </p:txEl>
                                          </p:spTgt>
                                        </p:tgtEl>
                                        <p:attrNameLst>
                                          <p:attrName>style.visibility</p:attrName>
                                        </p:attrNameLst>
                                      </p:cBhvr>
                                      <p:to>
                                        <p:strVal val="visible"/>
                                      </p:to>
                                    </p:set>
                                    <p:anim calcmode="lin" valueType="num">
                                      <p:cBhvr additive="base">
                                        <p:cTn id="32" dur="1000" fill="hold"/>
                                        <p:tgtEl>
                                          <p:spTgt spid="251907">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251907">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6000"/>
                            </p:stCondLst>
                            <p:childTnLst>
                              <p:par>
                                <p:cTn id="35" presetID="2" presetClass="entr" presetSubtype="8" fill="hold" nodeType="afterEffect">
                                  <p:stCondLst>
                                    <p:cond delay="0"/>
                                  </p:stCondLst>
                                  <p:childTnLst>
                                    <p:set>
                                      <p:cBhvr>
                                        <p:cTn id="36" dur="1" fill="hold">
                                          <p:stCondLst>
                                            <p:cond delay="0"/>
                                          </p:stCondLst>
                                        </p:cTn>
                                        <p:tgtEl>
                                          <p:spTgt spid="251907">
                                            <p:txEl>
                                              <p:pRg st="6" end="6"/>
                                            </p:txEl>
                                          </p:spTgt>
                                        </p:tgtEl>
                                        <p:attrNameLst>
                                          <p:attrName>style.visibility</p:attrName>
                                        </p:attrNameLst>
                                      </p:cBhvr>
                                      <p:to>
                                        <p:strVal val="visible"/>
                                      </p:to>
                                    </p:set>
                                    <p:anim calcmode="lin" valueType="num">
                                      <p:cBhvr additive="base">
                                        <p:cTn id="37" dur="1000" fill="hold"/>
                                        <p:tgtEl>
                                          <p:spTgt spid="251907">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251907">
                                            <p:txEl>
                                              <p:pRg st="6" end="6"/>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7000"/>
                            </p:stCondLst>
                            <p:childTnLst>
                              <p:par>
                                <p:cTn id="40" presetID="2" presetClass="entr" presetSubtype="8" fill="hold" nodeType="afterEffect">
                                  <p:stCondLst>
                                    <p:cond delay="0"/>
                                  </p:stCondLst>
                                  <p:childTnLst>
                                    <p:set>
                                      <p:cBhvr>
                                        <p:cTn id="41" dur="1" fill="hold">
                                          <p:stCondLst>
                                            <p:cond delay="0"/>
                                          </p:stCondLst>
                                        </p:cTn>
                                        <p:tgtEl>
                                          <p:spTgt spid="251907">
                                            <p:txEl>
                                              <p:pRg st="8" end="8"/>
                                            </p:txEl>
                                          </p:spTgt>
                                        </p:tgtEl>
                                        <p:attrNameLst>
                                          <p:attrName>style.visibility</p:attrName>
                                        </p:attrNameLst>
                                      </p:cBhvr>
                                      <p:to>
                                        <p:strVal val="visible"/>
                                      </p:to>
                                    </p:set>
                                    <p:anim calcmode="lin" valueType="num">
                                      <p:cBhvr additive="base">
                                        <p:cTn id="42" dur="1000" fill="hold"/>
                                        <p:tgtEl>
                                          <p:spTgt spid="251907">
                                            <p:txEl>
                                              <p:pRg st="8" end="8"/>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25190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2770" name="Rectangle 3"/>
          <p:cNvSpPr>
            <a:spLocks noGrp="1" noChangeArrowheads="1"/>
          </p:cNvSpPr>
          <p:nvPr>
            <p:ph type="title"/>
          </p:nvPr>
        </p:nvSpPr>
        <p:spPr>
          <a:ln w="12700" cap="flat">
            <a:solidFill>
              <a:schemeClr val="bg1"/>
            </a:solidFill>
            <a:miter lim="800000"/>
            <a:headEnd/>
            <a:tailEnd/>
          </a:ln>
          <a:effectLst>
            <a:outerShdw dist="35921" dir="2700000" algn="ctr" rotWithShape="0">
              <a:schemeClr val="bg2"/>
            </a:outerShdw>
          </a:effectLst>
        </p:spPr>
        <p:txBody>
          <a:bodyPr lIns="90488" tIns="44450" rIns="90488" bIns="44450" anchor="b"/>
          <a:lstStyle/>
          <a:p>
            <a:pPr eaLnBrk="1" hangingPunct="1"/>
            <a:r>
              <a:rPr lang="en-GB" altLang="pl-PL" smtClean="0"/>
              <a:t>Atern People - Roles</a:t>
            </a:r>
          </a:p>
        </p:txBody>
      </p:sp>
      <p:sp>
        <p:nvSpPr>
          <p:cNvPr id="32771" name="Rectangle 86"/>
          <p:cNvSpPr>
            <a:spLocks noChangeArrowheads="1"/>
          </p:cNvSpPr>
          <p:nvPr/>
        </p:nvSpPr>
        <p:spPr bwMode="auto">
          <a:xfrm>
            <a:off x="2555875" y="1052513"/>
            <a:ext cx="3817938" cy="5329237"/>
          </a:xfrm>
          <a:prstGeom prst="rect">
            <a:avLst/>
          </a:prstGeom>
          <a:solidFill>
            <a:schemeClr val="bg1"/>
          </a:solidFill>
          <a:ln w="12700">
            <a:solidFill>
              <a:schemeClr val="accent1"/>
            </a:solidFill>
            <a:miter lim="800000"/>
            <a:headEnd type="none" w="sm" len="sm"/>
            <a:tailEnd type="none" w="sm" len="sm"/>
          </a:ln>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32772" name="Rectangle 89"/>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pic>
        <p:nvPicPr>
          <p:cNvPr id="32773" name="Picture 98" descr="Roles Diagram_P38"/>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76525" y="1125538"/>
            <a:ext cx="3522663" cy="5160962"/>
          </a:xfrm>
          <a:noFill/>
        </p:spPr>
      </p:pic>
      <p:sp>
        <p:nvSpPr>
          <p:cNvPr id="327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Tree>
  </p:cSld>
  <p:clrMapOvr>
    <a:masterClrMapping/>
  </p:clrMapOvr>
  <p:transition advTm="14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539750" y="188913"/>
            <a:ext cx="7772400" cy="1143000"/>
          </a:xfrm>
        </p:spPr>
        <p:txBody>
          <a:bodyPr/>
          <a:lstStyle/>
          <a:p>
            <a:pPr eaLnBrk="1" hangingPunct="1"/>
            <a:r>
              <a:rPr lang="en-GB" altLang="pl-PL" smtClean="0"/>
              <a:t>Atern Techniques</a:t>
            </a:r>
            <a:endParaRPr lang="en-US" altLang="pl-PL" smtClean="0"/>
          </a:p>
        </p:txBody>
      </p:sp>
      <p:sp>
        <p:nvSpPr>
          <p:cNvPr id="263173" name="Rectangle 5"/>
          <p:cNvSpPr>
            <a:spLocks noChangeArrowheads="1"/>
          </p:cNvSpPr>
          <p:nvPr/>
        </p:nvSpPr>
        <p:spPr bwMode="auto">
          <a:xfrm>
            <a:off x="381000" y="1341438"/>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eaLnBrk="1" hangingPunct="1">
              <a:lnSpc>
                <a:spcPct val="90000"/>
              </a:lnSpc>
              <a:buFontTx/>
              <a:buNone/>
            </a:pPr>
            <a:r>
              <a:rPr lang="en-GB" altLang="pl-PL" sz="2400"/>
              <a:t>DSDM defines 5 core techniques…</a:t>
            </a:r>
          </a:p>
          <a:p>
            <a:pPr eaLnBrk="1" hangingPunct="1">
              <a:lnSpc>
                <a:spcPct val="90000"/>
              </a:lnSpc>
              <a:buFontTx/>
              <a:buNone/>
            </a:pPr>
            <a:endParaRPr lang="en-GB" altLang="pl-PL" sz="2800"/>
          </a:p>
          <a:p>
            <a:pPr lvl="1" eaLnBrk="1" hangingPunct="1">
              <a:lnSpc>
                <a:spcPct val="90000"/>
              </a:lnSpc>
            </a:pPr>
            <a:r>
              <a:rPr lang="en-GB" altLang="pl-PL" sz="2000"/>
              <a:t> Iterative Development</a:t>
            </a:r>
          </a:p>
          <a:p>
            <a:pPr lvl="1" eaLnBrk="1" hangingPunct="1">
              <a:lnSpc>
                <a:spcPct val="90000"/>
              </a:lnSpc>
            </a:pPr>
            <a:r>
              <a:rPr lang="en-GB" altLang="pl-PL" sz="2000"/>
              <a:t> Timeboxing</a:t>
            </a:r>
          </a:p>
          <a:p>
            <a:pPr lvl="1" eaLnBrk="1" hangingPunct="1">
              <a:lnSpc>
                <a:spcPct val="90000"/>
              </a:lnSpc>
            </a:pPr>
            <a:r>
              <a:rPr lang="en-GB" altLang="pl-PL" sz="2000"/>
              <a:t> MoSCoW Prioritisation</a:t>
            </a:r>
          </a:p>
          <a:p>
            <a:pPr lvl="1" eaLnBrk="1" hangingPunct="1">
              <a:lnSpc>
                <a:spcPct val="90000"/>
              </a:lnSpc>
            </a:pPr>
            <a:r>
              <a:rPr lang="en-GB" altLang="pl-PL" sz="2000"/>
              <a:t> Facilitated Workshops</a:t>
            </a:r>
          </a:p>
          <a:p>
            <a:pPr lvl="1" eaLnBrk="1" hangingPunct="1">
              <a:lnSpc>
                <a:spcPct val="90000"/>
              </a:lnSpc>
            </a:pPr>
            <a:r>
              <a:rPr lang="en-GB" altLang="pl-PL" sz="2000"/>
              <a:t> Modelling</a:t>
            </a:r>
            <a:endParaRPr lang="en-GB" altLang="pl-PL" sz="1600"/>
          </a:p>
          <a:p>
            <a:pPr algn="ctr" eaLnBrk="1" hangingPunct="1">
              <a:lnSpc>
                <a:spcPct val="90000"/>
              </a:lnSpc>
              <a:buFontTx/>
              <a:buNone/>
            </a:pPr>
            <a:endParaRPr lang="en-GB" altLang="pl-PL" sz="1800" b="1"/>
          </a:p>
          <a:p>
            <a:pPr algn="ctr" eaLnBrk="1" hangingPunct="1">
              <a:lnSpc>
                <a:spcPct val="90000"/>
              </a:lnSpc>
              <a:buFontTx/>
              <a:buNone/>
            </a:pPr>
            <a:endParaRPr lang="en-GB" altLang="pl-PL" sz="1800" b="1"/>
          </a:p>
          <a:p>
            <a:pPr lvl="1" algn="ctr" eaLnBrk="1" hangingPunct="1">
              <a:lnSpc>
                <a:spcPct val="90000"/>
              </a:lnSpc>
              <a:buFontTx/>
              <a:buNone/>
            </a:pPr>
            <a:r>
              <a:rPr lang="en-GB" altLang="pl-PL" sz="1200"/>
              <a:t> </a:t>
            </a:r>
            <a:endParaRPr lang="en-US" altLang="pl-PL" sz="1200"/>
          </a:p>
        </p:txBody>
      </p:sp>
      <p:sp>
        <p:nvSpPr>
          <p:cNvPr id="34820" name="Rectangle 6"/>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3482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Tree>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63173">
                                            <p:txEl>
                                              <p:pRg st="0" end="0"/>
                                            </p:txEl>
                                          </p:spTgt>
                                        </p:tgtEl>
                                        <p:attrNameLst>
                                          <p:attrName>style.visibility</p:attrName>
                                        </p:attrNameLst>
                                      </p:cBhvr>
                                      <p:to>
                                        <p:strVal val="visible"/>
                                      </p:to>
                                    </p:set>
                                    <p:anim calcmode="lin" valueType="num">
                                      <p:cBhvr additive="base">
                                        <p:cTn id="7" dur="500" fill="hold"/>
                                        <p:tgtEl>
                                          <p:spTgt spid="26317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317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263173">
                                            <p:txEl>
                                              <p:pRg st="2" end="2"/>
                                            </p:txEl>
                                          </p:spTgt>
                                        </p:tgtEl>
                                        <p:attrNameLst>
                                          <p:attrName>style.visibility</p:attrName>
                                        </p:attrNameLst>
                                      </p:cBhvr>
                                      <p:to>
                                        <p:strVal val="visible"/>
                                      </p:to>
                                    </p:set>
                                    <p:anim calcmode="lin" valueType="num">
                                      <p:cBhvr additive="base">
                                        <p:cTn id="12" dur="500" fill="hold"/>
                                        <p:tgtEl>
                                          <p:spTgt spid="26317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63173">
                                            <p:txEl>
                                              <p:pRg st="2" end="2"/>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263173">
                                            <p:txEl>
                                              <p:pRg st="4" end="4"/>
                                            </p:txEl>
                                          </p:spTgt>
                                        </p:tgtEl>
                                        <p:attrNameLst>
                                          <p:attrName>style.visibility</p:attrName>
                                        </p:attrNameLst>
                                      </p:cBhvr>
                                      <p:to>
                                        <p:strVal val="visible"/>
                                      </p:to>
                                    </p:set>
                                    <p:anim calcmode="lin" valueType="num">
                                      <p:cBhvr additive="base">
                                        <p:cTn id="17" dur="500" fill="hold"/>
                                        <p:tgtEl>
                                          <p:spTgt spid="26317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63173">
                                            <p:txEl>
                                              <p:pRg st="4" end="4"/>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nodeType="afterEffect">
                                  <p:stCondLst>
                                    <p:cond delay="0"/>
                                  </p:stCondLst>
                                  <p:childTnLst>
                                    <p:set>
                                      <p:cBhvr>
                                        <p:cTn id="21" dur="1" fill="hold">
                                          <p:stCondLst>
                                            <p:cond delay="0"/>
                                          </p:stCondLst>
                                        </p:cTn>
                                        <p:tgtEl>
                                          <p:spTgt spid="263173">
                                            <p:txEl>
                                              <p:pRg st="3" end="3"/>
                                            </p:txEl>
                                          </p:spTgt>
                                        </p:tgtEl>
                                        <p:attrNameLst>
                                          <p:attrName>style.visibility</p:attrName>
                                        </p:attrNameLst>
                                      </p:cBhvr>
                                      <p:to>
                                        <p:strVal val="visible"/>
                                      </p:to>
                                    </p:set>
                                    <p:anim calcmode="lin" valueType="num">
                                      <p:cBhvr additive="base">
                                        <p:cTn id="22" dur="500" fill="hold"/>
                                        <p:tgtEl>
                                          <p:spTgt spid="26317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63173">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nodeType="afterEffect">
                                  <p:stCondLst>
                                    <p:cond delay="0"/>
                                  </p:stCondLst>
                                  <p:childTnLst>
                                    <p:set>
                                      <p:cBhvr>
                                        <p:cTn id="26" dur="1" fill="hold">
                                          <p:stCondLst>
                                            <p:cond delay="0"/>
                                          </p:stCondLst>
                                        </p:cTn>
                                        <p:tgtEl>
                                          <p:spTgt spid="263173">
                                            <p:txEl>
                                              <p:pRg st="5" end="5"/>
                                            </p:txEl>
                                          </p:spTgt>
                                        </p:tgtEl>
                                        <p:attrNameLst>
                                          <p:attrName>style.visibility</p:attrName>
                                        </p:attrNameLst>
                                      </p:cBhvr>
                                      <p:to>
                                        <p:strVal val="visible"/>
                                      </p:to>
                                    </p:set>
                                    <p:anim calcmode="lin" valueType="num">
                                      <p:cBhvr additive="base">
                                        <p:cTn id="27" dur="500" fill="hold"/>
                                        <p:tgtEl>
                                          <p:spTgt spid="26317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63173">
                                            <p:txEl>
                                              <p:pRg st="5" end="5"/>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nodeType="afterEffect">
                                  <p:stCondLst>
                                    <p:cond delay="0"/>
                                  </p:stCondLst>
                                  <p:childTnLst>
                                    <p:set>
                                      <p:cBhvr>
                                        <p:cTn id="31" dur="1" fill="hold">
                                          <p:stCondLst>
                                            <p:cond delay="0"/>
                                          </p:stCondLst>
                                        </p:cTn>
                                        <p:tgtEl>
                                          <p:spTgt spid="263173">
                                            <p:txEl>
                                              <p:pRg st="6" end="6"/>
                                            </p:txEl>
                                          </p:spTgt>
                                        </p:tgtEl>
                                        <p:attrNameLst>
                                          <p:attrName>style.visibility</p:attrName>
                                        </p:attrNameLst>
                                      </p:cBhvr>
                                      <p:to>
                                        <p:strVal val="visible"/>
                                      </p:to>
                                    </p:set>
                                    <p:anim calcmode="lin" valueType="num">
                                      <p:cBhvr additive="base">
                                        <p:cTn id="32" dur="500" fill="hold"/>
                                        <p:tgtEl>
                                          <p:spTgt spid="263173">
                                            <p:txEl>
                                              <p:pRg st="6" end="6"/>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26317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pl-PL" smtClean="0"/>
              <a:t>Iterative Development</a:t>
            </a:r>
          </a:p>
        </p:txBody>
      </p:sp>
      <p:sp>
        <p:nvSpPr>
          <p:cNvPr id="36867" name="Rectangle 3"/>
          <p:cNvSpPr>
            <a:spLocks noGrp="1" noChangeArrowheads="1"/>
          </p:cNvSpPr>
          <p:nvPr>
            <p:ph type="body" idx="1"/>
          </p:nvPr>
        </p:nvSpPr>
        <p:spPr>
          <a:xfrm>
            <a:off x="684213" y="1341438"/>
            <a:ext cx="7991475" cy="4883150"/>
          </a:xfrm>
        </p:spPr>
        <p:txBody>
          <a:bodyPr/>
          <a:lstStyle/>
          <a:p>
            <a:pPr eaLnBrk="1" hangingPunct="1">
              <a:lnSpc>
                <a:spcPct val="90000"/>
              </a:lnSpc>
            </a:pPr>
            <a:r>
              <a:rPr lang="en-GB" altLang="pl-PL" sz="2400" smtClean="0"/>
              <a:t>Allows evolution from high level concepts to delivered product</a:t>
            </a:r>
          </a:p>
          <a:p>
            <a:pPr eaLnBrk="1" hangingPunct="1">
              <a:lnSpc>
                <a:spcPct val="90000"/>
              </a:lnSpc>
            </a:pPr>
            <a:r>
              <a:rPr lang="en-GB" altLang="pl-PL" sz="2400" smtClean="0"/>
              <a:t>Three perspectives…</a:t>
            </a:r>
          </a:p>
          <a:p>
            <a:pPr lvl="1" eaLnBrk="1" hangingPunct="1">
              <a:lnSpc>
                <a:spcPct val="90000"/>
              </a:lnSpc>
            </a:pPr>
            <a:r>
              <a:rPr lang="en-GB" altLang="pl-PL" sz="2000" smtClean="0"/>
              <a:t>Functional</a:t>
            </a:r>
          </a:p>
          <a:p>
            <a:pPr lvl="1" eaLnBrk="1" hangingPunct="1">
              <a:lnSpc>
                <a:spcPct val="90000"/>
              </a:lnSpc>
            </a:pPr>
            <a:r>
              <a:rPr lang="en-GB" altLang="pl-PL" sz="2000" smtClean="0"/>
              <a:t>Usability</a:t>
            </a:r>
          </a:p>
          <a:p>
            <a:pPr lvl="1" eaLnBrk="1" hangingPunct="1">
              <a:lnSpc>
                <a:spcPct val="90000"/>
              </a:lnSpc>
            </a:pPr>
            <a:r>
              <a:rPr lang="en-GB" altLang="pl-PL" sz="2000" smtClean="0"/>
              <a:t>Non functional</a:t>
            </a:r>
          </a:p>
          <a:p>
            <a:pPr eaLnBrk="1" hangingPunct="1">
              <a:lnSpc>
                <a:spcPct val="90000"/>
              </a:lnSpc>
            </a:pPr>
            <a:r>
              <a:rPr lang="en-GB" altLang="pl-PL" sz="2400" smtClean="0"/>
              <a:t>Development cycles for Exploration and Engineering…</a:t>
            </a:r>
          </a:p>
          <a:p>
            <a:pPr eaLnBrk="1" hangingPunct="1">
              <a:lnSpc>
                <a:spcPct val="90000"/>
              </a:lnSpc>
            </a:pPr>
            <a:endParaRPr lang="en-GB" altLang="pl-PL" sz="2400" smtClean="0"/>
          </a:p>
          <a:p>
            <a:pPr lvl="1" eaLnBrk="1" hangingPunct="1">
              <a:lnSpc>
                <a:spcPct val="90000"/>
              </a:lnSpc>
            </a:pPr>
            <a:endParaRPr lang="en-GB" altLang="pl-PL" sz="2000" smtClean="0"/>
          </a:p>
          <a:p>
            <a:pPr eaLnBrk="1" hangingPunct="1">
              <a:lnSpc>
                <a:spcPct val="90000"/>
              </a:lnSpc>
            </a:pPr>
            <a:endParaRPr lang="en-GB" altLang="pl-PL" b="1" smtClean="0"/>
          </a:p>
          <a:p>
            <a:pPr eaLnBrk="1" hangingPunct="1">
              <a:lnSpc>
                <a:spcPct val="90000"/>
              </a:lnSpc>
            </a:pPr>
            <a:endParaRPr lang="en-GB" altLang="pl-PL" sz="1700" b="1" smtClean="0"/>
          </a:p>
          <a:p>
            <a:pPr lvl="1" eaLnBrk="1" hangingPunct="1">
              <a:lnSpc>
                <a:spcPct val="90000"/>
              </a:lnSpc>
              <a:buFontTx/>
              <a:buNone/>
            </a:pPr>
            <a:r>
              <a:rPr lang="en-GB" altLang="pl-PL" sz="1000" smtClean="0"/>
              <a:t> </a:t>
            </a:r>
            <a:endParaRPr lang="en-US" altLang="pl-PL" sz="1000" smtClean="0"/>
          </a:p>
        </p:txBody>
      </p:sp>
      <p:pic>
        <p:nvPicPr>
          <p:cNvPr id="36868" name="Picture 4" descr="Guide_02_DevelopmentCyc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005263"/>
            <a:ext cx="18161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5"/>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368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Tree>
  </p:cSld>
  <p:clrMapOvr>
    <a:masterClrMapping/>
  </p:clrMapOvr>
  <p:transition advTm="14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GB" altLang="pl-PL" smtClean="0"/>
              <a:t>MoSCoW Prioritisation</a:t>
            </a:r>
            <a:endParaRPr lang="en-US" altLang="pl-PL" smtClean="0"/>
          </a:p>
        </p:txBody>
      </p:sp>
      <p:sp>
        <p:nvSpPr>
          <p:cNvPr id="273411" name="Rectangle 3"/>
          <p:cNvSpPr>
            <a:spLocks noGrp="1" noChangeArrowheads="1"/>
          </p:cNvSpPr>
          <p:nvPr>
            <p:ph type="body" idx="1"/>
          </p:nvPr>
        </p:nvSpPr>
        <p:spPr>
          <a:xfrm>
            <a:off x="684213" y="1341438"/>
            <a:ext cx="7632700" cy="4883150"/>
          </a:xfrm>
        </p:spPr>
        <p:txBody>
          <a:bodyPr/>
          <a:lstStyle/>
          <a:p>
            <a:pPr eaLnBrk="1" hangingPunct="1">
              <a:lnSpc>
                <a:spcPct val="90000"/>
              </a:lnSpc>
            </a:pPr>
            <a:r>
              <a:rPr lang="en-GB" altLang="pl-PL" sz="2400" smtClean="0"/>
              <a:t>Must Have </a:t>
            </a:r>
            <a:endParaRPr lang="en-GB" altLang="pl-PL" sz="2400" b="1" smtClean="0"/>
          </a:p>
          <a:p>
            <a:pPr lvl="1" eaLnBrk="1" hangingPunct="1">
              <a:lnSpc>
                <a:spcPct val="90000"/>
              </a:lnSpc>
            </a:pPr>
            <a:r>
              <a:rPr lang="en-GB" altLang="pl-PL" sz="2000" smtClean="0"/>
              <a:t>Requirements fundamental to solution</a:t>
            </a:r>
          </a:p>
          <a:p>
            <a:pPr lvl="1" eaLnBrk="1" hangingPunct="1">
              <a:lnSpc>
                <a:spcPct val="90000"/>
              </a:lnSpc>
            </a:pPr>
            <a:r>
              <a:rPr lang="en-GB" altLang="pl-PL" sz="2000" smtClean="0"/>
              <a:t>Defines Minimum Usable Subset – basic working solution</a:t>
            </a:r>
          </a:p>
          <a:p>
            <a:pPr eaLnBrk="1" hangingPunct="1">
              <a:lnSpc>
                <a:spcPct val="90000"/>
              </a:lnSpc>
            </a:pPr>
            <a:r>
              <a:rPr lang="en-GB" altLang="pl-PL" sz="2400" smtClean="0"/>
              <a:t>Should Have </a:t>
            </a:r>
            <a:endParaRPr lang="en-GB" altLang="pl-PL" sz="2400" b="1" smtClean="0"/>
          </a:p>
          <a:p>
            <a:pPr lvl="1" eaLnBrk="1" hangingPunct="1">
              <a:lnSpc>
                <a:spcPct val="90000"/>
              </a:lnSpc>
            </a:pPr>
            <a:r>
              <a:rPr lang="en-GB" altLang="pl-PL" sz="2000" smtClean="0"/>
              <a:t>Requirements important to system </a:t>
            </a:r>
          </a:p>
          <a:p>
            <a:pPr lvl="1" eaLnBrk="1" hangingPunct="1">
              <a:lnSpc>
                <a:spcPct val="90000"/>
              </a:lnSpc>
            </a:pPr>
            <a:r>
              <a:rPr lang="en-GB" altLang="pl-PL" sz="2000" smtClean="0"/>
              <a:t>Measured in terms of value or impact</a:t>
            </a:r>
          </a:p>
          <a:p>
            <a:pPr eaLnBrk="1" hangingPunct="1">
              <a:lnSpc>
                <a:spcPct val="90000"/>
              </a:lnSpc>
            </a:pPr>
            <a:r>
              <a:rPr lang="en-GB" altLang="pl-PL" sz="2400" smtClean="0"/>
              <a:t>Could Have</a:t>
            </a:r>
          </a:p>
          <a:p>
            <a:pPr lvl="1" eaLnBrk="1" hangingPunct="1">
              <a:lnSpc>
                <a:spcPct val="90000"/>
              </a:lnSpc>
            </a:pPr>
            <a:r>
              <a:rPr lang="en-GB" altLang="pl-PL" sz="2000" smtClean="0"/>
              <a:t>Can do without in the short term</a:t>
            </a:r>
          </a:p>
          <a:p>
            <a:pPr eaLnBrk="1" hangingPunct="1">
              <a:lnSpc>
                <a:spcPct val="90000"/>
              </a:lnSpc>
            </a:pPr>
            <a:r>
              <a:rPr lang="en-GB" altLang="pl-PL" sz="2400" smtClean="0"/>
              <a:t>Won’t have this time</a:t>
            </a:r>
            <a:endParaRPr lang="en-GB" altLang="pl-PL" sz="1800" b="1" smtClean="0"/>
          </a:p>
          <a:p>
            <a:pPr lvl="1" eaLnBrk="1" hangingPunct="1">
              <a:lnSpc>
                <a:spcPct val="90000"/>
              </a:lnSpc>
            </a:pPr>
            <a:r>
              <a:rPr lang="en-GB" altLang="pl-PL" sz="2000" smtClean="0"/>
              <a:t>Will wait till later</a:t>
            </a:r>
          </a:p>
          <a:p>
            <a:pPr eaLnBrk="1" hangingPunct="1">
              <a:lnSpc>
                <a:spcPct val="90000"/>
              </a:lnSpc>
            </a:pPr>
            <a:endParaRPr lang="en-GB" altLang="pl-PL" smtClean="0"/>
          </a:p>
          <a:p>
            <a:pPr eaLnBrk="1" hangingPunct="1">
              <a:lnSpc>
                <a:spcPct val="90000"/>
              </a:lnSpc>
            </a:pPr>
            <a:endParaRPr lang="en-GB" altLang="pl-PL" sz="1700" b="1" smtClean="0"/>
          </a:p>
          <a:p>
            <a:pPr eaLnBrk="1" hangingPunct="1">
              <a:lnSpc>
                <a:spcPct val="90000"/>
              </a:lnSpc>
            </a:pPr>
            <a:endParaRPr lang="en-GB" altLang="pl-PL" sz="1700" b="1" smtClean="0"/>
          </a:p>
          <a:p>
            <a:pPr lvl="1" eaLnBrk="1" hangingPunct="1">
              <a:lnSpc>
                <a:spcPct val="90000"/>
              </a:lnSpc>
              <a:buFontTx/>
              <a:buNone/>
            </a:pPr>
            <a:r>
              <a:rPr lang="en-GB" altLang="pl-PL" sz="1000" smtClean="0"/>
              <a:t> </a:t>
            </a:r>
            <a:endParaRPr lang="en-US" altLang="pl-PL" sz="1000" smtClean="0"/>
          </a:p>
        </p:txBody>
      </p:sp>
      <p:sp>
        <p:nvSpPr>
          <p:cNvPr id="38916" name="Rectangle 6"/>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3891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Tree>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73411">
                                            <p:txEl>
                                              <p:pRg st="0" end="0"/>
                                            </p:txEl>
                                          </p:spTgt>
                                        </p:tgtEl>
                                        <p:attrNameLst>
                                          <p:attrName>style.visibility</p:attrName>
                                        </p:attrNameLst>
                                      </p:cBhvr>
                                      <p:to>
                                        <p:strVal val="visible"/>
                                      </p:to>
                                    </p:set>
                                    <p:anim calcmode="lin" valueType="num">
                                      <p:cBhvr additive="base">
                                        <p:cTn id="7" dur="1000" fill="hold"/>
                                        <p:tgtEl>
                                          <p:spTgt spid="2734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7341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8" fill="hold" nodeType="afterEffect">
                                  <p:stCondLst>
                                    <p:cond delay="0"/>
                                  </p:stCondLst>
                                  <p:childTnLst>
                                    <p:set>
                                      <p:cBhvr>
                                        <p:cTn id="11" dur="1" fill="hold">
                                          <p:stCondLst>
                                            <p:cond delay="0"/>
                                          </p:stCondLst>
                                        </p:cTn>
                                        <p:tgtEl>
                                          <p:spTgt spid="273411">
                                            <p:txEl>
                                              <p:pRg st="1" end="1"/>
                                            </p:txEl>
                                          </p:spTgt>
                                        </p:tgtEl>
                                        <p:attrNameLst>
                                          <p:attrName>style.visibility</p:attrName>
                                        </p:attrNameLst>
                                      </p:cBhvr>
                                      <p:to>
                                        <p:strVal val="visible"/>
                                      </p:to>
                                    </p:set>
                                    <p:anim calcmode="lin" valueType="num">
                                      <p:cBhvr additive="base">
                                        <p:cTn id="12" dur="1000" fill="hold"/>
                                        <p:tgtEl>
                                          <p:spTgt spid="273411">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73411">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nodeType="afterEffect">
                                  <p:stCondLst>
                                    <p:cond delay="0"/>
                                  </p:stCondLst>
                                  <p:childTnLst>
                                    <p:set>
                                      <p:cBhvr>
                                        <p:cTn id="16" dur="1" fill="hold">
                                          <p:stCondLst>
                                            <p:cond delay="0"/>
                                          </p:stCondLst>
                                        </p:cTn>
                                        <p:tgtEl>
                                          <p:spTgt spid="273411">
                                            <p:txEl>
                                              <p:pRg st="2" end="2"/>
                                            </p:txEl>
                                          </p:spTgt>
                                        </p:tgtEl>
                                        <p:attrNameLst>
                                          <p:attrName>style.visibility</p:attrName>
                                        </p:attrNameLst>
                                      </p:cBhvr>
                                      <p:to>
                                        <p:strVal val="visible"/>
                                      </p:to>
                                    </p:set>
                                    <p:anim calcmode="lin" valueType="num">
                                      <p:cBhvr additive="base">
                                        <p:cTn id="17" dur="1000" fill="hold"/>
                                        <p:tgtEl>
                                          <p:spTgt spid="273411">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273411">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2" presetClass="entr" presetSubtype="8" fill="hold" nodeType="afterEffect">
                                  <p:stCondLst>
                                    <p:cond delay="0"/>
                                  </p:stCondLst>
                                  <p:childTnLst>
                                    <p:set>
                                      <p:cBhvr>
                                        <p:cTn id="21" dur="1" fill="hold">
                                          <p:stCondLst>
                                            <p:cond delay="0"/>
                                          </p:stCondLst>
                                        </p:cTn>
                                        <p:tgtEl>
                                          <p:spTgt spid="273411">
                                            <p:txEl>
                                              <p:pRg st="3" end="3"/>
                                            </p:txEl>
                                          </p:spTgt>
                                        </p:tgtEl>
                                        <p:attrNameLst>
                                          <p:attrName>style.visibility</p:attrName>
                                        </p:attrNameLst>
                                      </p:cBhvr>
                                      <p:to>
                                        <p:strVal val="visible"/>
                                      </p:to>
                                    </p:set>
                                    <p:anim calcmode="lin" valueType="num">
                                      <p:cBhvr additive="base">
                                        <p:cTn id="22" dur="1000" fill="hold"/>
                                        <p:tgtEl>
                                          <p:spTgt spid="273411">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273411">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000"/>
                            </p:stCondLst>
                            <p:childTnLst>
                              <p:par>
                                <p:cTn id="25" presetID="2" presetClass="entr" presetSubtype="8" fill="hold" nodeType="afterEffect">
                                  <p:stCondLst>
                                    <p:cond delay="0"/>
                                  </p:stCondLst>
                                  <p:childTnLst>
                                    <p:set>
                                      <p:cBhvr>
                                        <p:cTn id="26" dur="1" fill="hold">
                                          <p:stCondLst>
                                            <p:cond delay="0"/>
                                          </p:stCondLst>
                                        </p:cTn>
                                        <p:tgtEl>
                                          <p:spTgt spid="273411">
                                            <p:txEl>
                                              <p:pRg st="4" end="4"/>
                                            </p:txEl>
                                          </p:spTgt>
                                        </p:tgtEl>
                                        <p:attrNameLst>
                                          <p:attrName>style.visibility</p:attrName>
                                        </p:attrNameLst>
                                      </p:cBhvr>
                                      <p:to>
                                        <p:strVal val="visible"/>
                                      </p:to>
                                    </p:set>
                                    <p:anim calcmode="lin" valueType="num">
                                      <p:cBhvr additive="base">
                                        <p:cTn id="27" dur="1000" fill="hold"/>
                                        <p:tgtEl>
                                          <p:spTgt spid="273411">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273411">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0"/>
                            </p:stCondLst>
                            <p:childTnLst>
                              <p:par>
                                <p:cTn id="30" presetID="2" presetClass="entr" presetSubtype="8" fill="hold" nodeType="afterEffect">
                                  <p:stCondLst>
                                    <p:cond delay="0"/>
                                  </p:stCondLst>
                                  <p:childTnLst>
                                    <p:set>
                                      <p:cBhvr>
                                        <p:cTn id="31" dur="1" fill="hold">
                                          <p:stCondLst>
                                            <p:cond delay="0"/>
                                          </p:stCondLst>
                                        </p:cTn>
                                        <p:tgtEl>
                                          <p:spTgt spid="273411">
                                            <p:txEl>
                                              <p:pRg st="5" end="5"/>
                                            </p:txEl>
                                          </p:spTgt>
                                        </p:tgtEl>
                                        <p:attrNameLst>
                                          <p:attrName>style.visibility</p:attrName>
                                        </p:attrNameLst>
                                      </p:cBhvr>
                                      <p:to>
                                        <p:strVal val="visible"/>
                                      </p:to>
                                    </p:set>
                                    <p:anim calcmode="lin" valueType="num">
                                      <p:cBhvr additive="base">
                                        <p:cTn id="32" dur="1000" fill="hold"/>
                                        <p:tgtEl>
                                          <p:spTgt spid="273411">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273411">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6000"/>
                            </p:stCondLst>
                            <p:childTnLst>
                              <p:par>
                                <p:cTn id="35" presetID="2" presetClass="entr" presetSubtype="8" fill="hold" nodeType="afterEffect">
                                  <p:stCondLst>
                                    <p:cond delay="0"/>
                                  </p:stCondLst>
                                  <p:childTnLst>
                                    <p:set>
                                      <p:cBhvr>
                                        <p:cTn id="36" dur="1" fill="hold">
                                          <p:stCondLst>
                                            <p:cond delay="0"/>
                                          </p:stCondLst>
                                        </p:cTn>
                                        <p:tgtEl>
                                          <p:spTgt spid="273411">
                                            <p:txEl>
                                              <p:pRg st="6" end="6"/>
                                            </p:txEl>
                                          </p:spTgt>
                                        </p:tgtEl>
                                        <p:attrNameLst>
                                          <p:attrName>style.visibility</p:attrName>
                                        </p:attrNameLst>
                                      </p:cBhvr>
                                      <p:to>
                                        <p:strVal val="visible"/>
                                      </p:to>
                                    </p:set>
                                    <p:anim calcmode="lin" valueType="num">
                                      <p:cBhvr additive="base">
                                        <p:cTn id="37" dur="1000" fill="hold"/>
                                        <p:tgtEl>
                                          <p:spTgt spid="273411">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273411">
                                            <p:txEl>
                                              <p:pRg st="6" end="6"/>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7000"/>
                            </p:stCondLst>
                            <p:childTnLst>
                              <p:par>
                                <p:cTn id="40" presetID="2" presetClass="entr" presetSubtype="8" fill="hold" nodeType="afterEffect">
                                  <p:stCondLst>
                                    <p:cond delay="0"/>
                                  </p:stCondLst>
                                  <p:childTnLst>
                                    <p:set>
                                      <p:cBhvr>
                                        <p:cTn id="41" dur="1" fill="hold">
                                          <p:stCondLst>
                                            <p:cond delay="0"/>
                                          </p:stCondLst>
                                        </p:cTn>
                                        <p:tgtEl>
                                          <p:spTgt spid="273411">
                                            <p:txEl>
                                              <p:pRg st="7" end="7"/>
                                            </p:txEl>
                                          </p:spTgt>
                                        </p:tgtEl>
                                        <p:attrNameLst>
                                          <p:attrName>style.visibility</p:attrName>
                                        </p:attrNameLst>
                                      </p:cBhvr>
                                      <p:to>
                                        <p:strVal val="visible"/>
                                      </p:to>
                                    </p:set>
                                    <p:anim calcmode="lin" valueType="num">
                                      <p:cBhvr additive="base">
                                        <p:cTn id="42" dur="1000" fill="hold"/>
                                        <p:tgtEl>
                                          <p:spTgt spid="273411">
                                            <p:txEl>
                                              <p:pRg st="7" end="7"/>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273411">
                                            <p:txEl>
                                              <p:pRg st="7" end="7"/>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8000"/>
                            </p:stCondLst>
                            <p:childTnLst>
                              <p:par>
                                <p:cTn id="45" presetID="2" presetClass="entr" presetSubtype="8" fill="hold" nodeType="afterEffect">
                                  <p:stCondLst>
                                    <p:cond delay="0"/>
                                  </p:stCondLst>
                                  <p:childTnLst>
                                    <p:set>
                                      <p:cBhvr>
                                        <p:cTn id="46" dur="1" fill="hold">
                                          <p:stCondLst>
                                            <p:cond delay="0"/>
                                          </p:stCondLst>
                                        </p:cTn>
                                        <p:tgtEl>
                                          <p:spTgt spid="273411">
                                            <p:txEl>
                                              <p:pRg st="8" end="8"/>
                                            </p:txEl>
                                          </p:spTgt>
                                        </p:tgtEl>
                                        <p:attrNameLst>
                                          <p:attrName>style.visibility</p:attrName>
                                        </p:attrNameLst>
                                      </p:cBhvr>
                                      <p:to>
                                        <p:strVal val="visible"/>
                                      </p:to>
                                    </p:set>
                                    <p:anim calcmode="lin" valueType="num">
                                      <p:cBhvr additive="base">
                                        <p:cTn id="47" dur="1000" fill="hold"/>
                                        <p:tgtEl>
                                          <p:spTgt spid="273411">
                                            <p:txEl>
                                              <p:pRg st="8" end="8"/>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273411">
                                            <p:txEl>
                                              <p:pRg st="8" end="8"/>
                                            </p:txEl>
                                          </p:spTgt>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9000"/>
                            </p:stCondLst>
                            <p:childTnLst>
                              <p:par>
                                <p:cTn id="50" presetID="2" presetClass="entr" presetSubtype="8" fill="hold" nodeType="afterEffect">
                                  <p:stCondLst>
                                    <p:cond delay="0"/>
                                  </p:stCondLst>
                                  <p:childTnLst>
                                    <p:set>
                                      <p:cBhvr>
                                        <p:cTn id="51" dur="1" fill="hold">
                                          <p:stCondLst>
                                            <p:cond delay="0"/>
                                          </p:stCondLst>
                                        </p:cTn>
                                        <p:tgtEl>
                                          <p:spTgt spid="273411">
                                            <p:txEl>
                                              <p:pRg st="9" end="9"/>
                                            </p:txEl>
                                          </p:spTgt>
                                        </p:tgtEl>
                                        <p:attrNameLst>
                                          <p:attrName>style.visibility</p:attrName>
                                        </p:attrNameLst>
                                      </p:cBhvr>
                                      <p:to>
                                        <p:strVal val="visible"/>
                                      </p:to>
                                    </p:set>
                                    <p:anim calcmode="lin" valueType="num">
                                      <p:cBhvr additive="base">
                                        <p:cTn id="52" dur="1000" fill="hold"/>
                                        <p:tgtEl>
                                          <p:spTgt spid="273411">
                                            <p:txEl>
                                              <p:pRg st="9" end="9"/>
                                            </p:txEl>
                                          </p:spTgt>
                                        </p:tgtEl>
                                        <p:attrNameLst>
                                          <p:attrName>ppt_x</p:attrName>
                                        </p:attrNameLst>
                                      </p:cBhvr>
                                      <p:tavLst>
                                        <p:tav tm="0">
                                          <p:val>
                                            <p:strVal val="0-#ppt_w/2"/>
                                          </p:val>
                                        </p:tav>
                                        <p:tav tm="100000">
                                          <p:val>
                                            <p:strVal val="#ppt_x"/>
                                          </p:val>
                                        </p:tav>
                                      </p:tavLst>
                                    </p:anim>
                                    <p:anim calcmode="lin" valueType="num">
                                      <p:cBhvr additive="base">
                                        <p:cTn id="53" dur="1000" fill="hold"/>
                                        <p:tgtEl>
                                          <p:spTgt spid="27341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GB" altLang="pl-PL" smtClean="0"/>
              <a:t>MoSCoW Prioritisation</a:t>
            </a:r>
            <a:endParaRPr lang="en-US" altLang="pl-PL" smtClean="0"/>
          </a:p>
        </p:txBody>
      </p:sp>
      <p:sp>
        <p:nvSpPr>
          <p:cNvPr id="243715" name="Rectangle 3"/>
          <p:cNvSpPr>
            <a:spLocks noGrp="1" noChangeArrowheads="1"/>
          </p:cNvSpPr>
          <p:nvPr>
            <p:ph type="body" idx="1"/>
          </p:nvPr>
        </p:nvSpPr>
        <p:spPr>
          <a:xfrm>
            <a:off x="250825" y="1557338"/>
            <a:ext cx="9036050" cy="4953000"/>
          </a:xfrm>
        </p:spPr>
        <p:txBody>
          <a:bodyPr/>
          <a:lstStyle/>
          <a:p>
            <a:pPr eaLnBrk="1" hangingPunct="1"/>
            <a:r>
              <a:rPr lang="en-GB" altLang="pl-PL" sz="2400" smtClean="0"/>
              <a:t>Why prioritise?</a:t>
            </a:r>
          </a:p>
          <a:p>
            <a:pPr lvl="1" eaLnBrk="1" hangingPunct="1"/>
            <a:r>
              <a:rPr lang="en-GB" altLang="pl-PL" sz="2000" smtClean="0"/>
              <a:t>Not enough time to do everything</a:t>
            </a:r>
          </a:p>
          <a:p>
            <a:pPr lvl="1" eaLnBrk="1" hangingPunct="1"/>
            <a:r>
              <a:rPr lang="en-GB" altLang="pl-PL" sz="2000" smtClean="0"/>
              <a:t>Not enough resources to do everything</a:t>
            </a:r>
          </a:p>
          <a:p>
            <a:pPr lvl="2" eaLnBrk="1" hangingPunct="1"/>
            <a:r>
              <a:rPr lang="en-GB" altLang="pl-PL" sz="2000" smtClean="0"/>
              <a:t>Lack of money or lack of people (or both)</a:t>
            </a:r>
          </a:p>
          <a:p>
            <a:pPr lvl="1" eaLnBrk="1" hangingPunct="1"/>
            <a:r>
              <a:rPr lang="en-GB" altLang="pl-PL" sz="2000" smtClean="0"/>
              <a:t>MoSCoW means important things are done first</a:t>
            </a:r>
          </a:p>
          <a:p>
            <a:pPr eaLnBrk="1" hangingPunct="1"/>
            <a:r>
              <a:rPr lang="en-GB" altLang="pl-PL" sz="2400" smtClean="0"/>
              <a:t>Musts and Shoulds often deliver 80% of total business benefit</a:t>
            </a:r>
          </a:p>
          <a:p>
            <a:pPr eaLnBrk="1" hangingPunct="1"/>
            <a:r>
              <a:rPr lang="en-GB" altLang="pl-PL" sz="2400" smtClean="0"/>
              <a:t>MoSCoW priorities drive sequence of delivery</a:t>
            </a:r>
          </a:p>
          <a:p>
            <a:pPr eaLnBrk="1" hangingPunct="1"/>
            <a:r>
              <a:rPr lang="en-GB" altLang="pl-PL" sz="2400" smtClean="0"/>
              <a:t>Target is effort split 60% Must Have, 40% Shoulds and Coulds</a:t>
            </a:r>
          </a:p>
          <a:p>
            <a:pPr lvl="1" eaLnBrk="1" hangingPunct="1"/>
            <a:r>
              <a:rPr lang="en-GB" altLang="pl-PL" sz="2200" smtClean="0"/>
              <a:t>Predictable and sustainable delivery</a:t>
            </a:r>
            <a:endParaRPr lang="en-US" altLang="pl-PL" sz="2200" smtClean="0"/>
          </a:p>
        </p:txBody>
      </p:sp>
      <p:sp>
        <p:nvSpPr>
          <p:cNvPr id="40964" name="Rectangle 6"/>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4096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Tree>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243715">
                                            <p:txEl>
                                              <p:pRg st="0" end="0"/>
                                            </p:txEl>
                                          </p:spTgt>
                                        </p:tgtEl>
                                        <p:attrNameLst>
                                          <p:attrName>style.visibility</p:attrName>
                                        </p:attrNameLst>
                                      </p:cBhvr>
                                      <p:to>
                                        <p:strVal val="visible"/>
                                      </p:to>
                                    </p:set>
                                    <p:anim calcmode="lin" valueType="num">
                                      <p:cBhvr additive="base">
                                        <p:cTn id="7" dur="1000" fill="hold"/>
                                        <p:tgtEl>
                                          <p:spTgt spid="24371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43715">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 presetClass="entr" presetSubtype="8" fill="hold" nodeType="afterEffect">
                                  <p:stCondLst>
                                    <p:cond delay="1000"/>
                                  </p:stCondLst>
                                  <p:childTnLst>
                                    <p:set>
                                      <p:cBhvr>
                                        <p:cTn id="11" dur="1" fill="hold">
                                          <p:stCondLst>
                                            <p:cond delay="0"/>
                                          </p:stCondLst>
                                        </p:cTn>
                                        <p:tgtEl>
                                          <p:spTgt spid="243715">
                                            <p:txEl>
                                              <p:pRg st="1" end="1"/>
                                            </p:txEl>
                                          </p:spTgt>
                                        </p:tgtEl>
                                        <p:attrNameLst>
                                          <p:attrName>style.visibility</p:attrName>
                                        </p:attrNameLst>
                                      </p:cBhvr>
                                      <p:to>
                                        <p:strVal val="visible"/>
                                      </p:to>
                                    </p:set>
                                    <p:anim calcmode="lin" valueType="num">
                                      <p:cBhvr additive="base">
                                        <p:cTn id="12" dur="1000" fill="hold"/>
                                        <p:tgtEl>
                                          <p:spTgt spid="243715">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3715">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2" presetClass="entr" presetSubtype="8" fill="hold" nodeType="afterEffect">
                                  <p:stCondLst>
                                    <p:cond delay="1000"/>
                                  </p:stCondLst>
                                  <p:childTnLst>
                                    <p:set>
                                      <p:cBhvr>
                                        <p:cTn id="16" dur="1" fill="hold">
                                          <p:stCondLst>
                                            <p:cond delay="0"/>
                                          </p:stCondLst>
                                        </p:cTn>
                                        <p:tgtEl>
                                          <p:spTgt spid="243715">
                                            <p:txEl>
                                              <p:pRg st="2" end="2"/>
                                            </p:txEl>
                                          </p:spTgt>
                                        </p:tgtEl>
                                        <p:attrNameLst>
                                          <p:attrName>style.visibility</p:attrName>
                                        </p:attrNameLst>
                                      </p:cBhvr>
                                      <p:to>
                                        <p:strVal val="visible"/>
                                      </p:to>
                                    </p:set>
                                    <p:anim calcmode="lin" valueType="num">
                                      <p:cBhvr additive="base">
                                        <p:cTn id="17" dur="1000" fill="hold"/>
                                        <p:tgtEl>
                                          <p:spTgt spid="243715">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243715">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6000"/>
                            </p:stCondLst>
                            <p:childTnLst>
                              <p:par>
                                <p:cTn id="20" presetID="2" presetClass="entr" presetSubtype="8" fill="hold" nodeType="afterEffect">
                                  <p:stCondLst>
                                    <p:cond delay="1000"/>
                                  </p:stCondLst>
                                  <p:childTnLst>
                                    <p:set>
                                      <p:cBhvr>
                                        <p:cTn id="21" dur="1" fill="hold">
                                          <p:stCondLst>
                                            <p:cond delay="0"/>
                                          </p:stCondLst>
                                        </p:cTn>
                                        <p:tgtEl>
                                          <p:spTgt spid="243715">
                                            <p:txEl>
                                              <p:pRg st="3" end="3"/>
                                            </p:txEl>
                                          </p:spTgt>
                                        </p:tgtEl>
                                        <p:attrNameLst>
                                          <p:attrName>style.visibility</p:attrName>
                                        </p:attrNameLst>
                                      </p:cBhvr>
                                      <p:to>
                                        <p:strVal val="visible"/>
                                      </p:to>
                                    </p:set>
                                    <p:anim calcmode="lin" valueType="num">
                                      <p:cBhvr additive="base">
                                        <p:cTn id="22" dur="1000" fill="hold"/>
                                        <p:tgtEl>
                                          <p:spTgt spid="243715">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243715">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8000"/>
                            </p:stCondLst>
                            <p:childTnLst>
                              <p:par>
                                <p:cTn id="25" presetID="2" presetClass="entr" presetSubtype="8" fill="hold" nodeType="afterEffect">
                                  <p:stCondLst>
                                    <p:cond delay="1000"/>
                                  </p:stCondLst>
                                  <p:childTnLst>
                                    <p:set>
                                      <p:cBhvr>
                                        <p:cTn id="26" dur="1" fill="hold">
                                          <p:stCondLst>
                                            <p:cond delay="0"/>
                                          </p:stCondLst>
                                        </p:cTn>
                                        <p:tgtEl>
                                          <p:spTgt spid="243715">
                                            <p:txEl>
                                              <p:pRg st="4" end="4"/>
                                            </p:txEl>
                                          </p:spTgt>
                                        </p:tgtEl>
                                        <p:attrNameLst>
                                          <p:attrName>style.visibility</p:attrName>
                                        </p:attrNameLst>
                                      </p:cBhvr>
                                      <p:to>
                                        <p:strVal val="visible"/>
                                      </p:to>
                                    </p:set>
                                    <p:anim calcmode="lin" valueType="num">
                                      <p:cBhvr additive="base">
                                        <p:cTn id="27" dur="1000" fill="hold"/>
                                        <p:tgtEl>
                                          <p:spTgt spid="243715">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243715">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0000"/>
                            </p:stCondLst>
                            <p:childTnLst>
                              <p:par>
                                <p:cTn id="30" presetID="2" presetClass="entr" presetSubtype="8" fill="hold" nodeType="afterEffect">
                                  <p:stCondLst>
                                    <p:cond delay="1000"/>
                                  </p:stCondLst>
                                  <p:childTnLst>
                                    <p:set>
                                      <p:cBhvr>
                                        <p:cTn id="31" dur="1" fill="hold">
                                          <p:stCondLst>
                                            <p:cond delay="0"/>
                                          </p:stCondLst>
                                        </p:cTn>
                                        <p:tgtEl>
                                          <p:spTgt spid="243715">
                                            <p:txEl>
                                              <p:pRg st="5" end="5"/>
                                            </p:txEl>
                                          </p:spTgt>
                                        </p:tgtEl>
                                        <p:attrNameLst>
                                          <p:attrName>style.visibility</p:attrName>
                                        </p:attrNameLst>
                                      </p:cBhvr>
                                      <p:to>
                                        <p:strVal val="visible"/>
                                      </p:to>
                                    </p:set>
                                    <p:anim calcmode="lin" valueType="num">
                                      <p:cBhvr additive="base">
                                        <p:cTn id="32" dur="1000" fill="hold"/>
                                        <p:tgtEl>
                                          <p:spTgt spid="243715">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243715">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2000"/>
                            </p:stCondLst>
                            <p:childTnLst>
                              <p:par>
                                <p:cTn id="35" presetID="2" presetClass="entr" presetSubtype="8" fill="hold" nodeType="afterEffect">
                                  <p:stCondLst>
                                    <p:cond delay="1000"/>
                                  </p:stCondLst>
                                  <p:childTnLst>
                                    <p:set>
                                      <p:cBhvr>
                                        <p:cTn id="36" dur="1" fill="hold">
                                          <p:stCondLst>
                                            <p:cond delay="0"/>
                                          </p:stCondLst>
                                        </p:cTn>
                                        <p:tgtEl>
                                          <p:spTgt spid="243715">
                                            <p:txEl>
                                              <p:pRg st="6" end="6"/>
                                            </p:txEl>
                                          </p:spTgt>
                                        </p:tgtEl>
                                        <p:attrNameLst>
                                          <p:attrName>style.visibility</p:attrName>
                                        </p:attrNameLst>
                                      </p:cBhvr>
                                      <p:to>
                                        <p:strVal val="visible"/>
                                      </p:to>
                                    </p:set>
                                    <p:anim calcmode="lin" valueType="num">
                                      <p:cBhvr additive="base">
                                        <p:cTn id="37" dur="1000" fill="hold"/>
                                        <p:tgtEl>
                                          <p:spTgt spid="243715">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243715">
                                            <p:txEl>
                                              <p:pRg st="6" end="6"/>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14000"/>
                            </p:stCondLst>
                            <p:childTnLst>
                              <p:par>
                                <p:cTn id="40" presetID="2" presetClass="entr" presetSubtype="8" fill="hold" nodeType="afterEffect">
                                  <p:stCondLst>
                                    <p:cond delay="1000"/>
                                  </p:stCondLst>
                                  <p:childTnLst>
                                    <p:set>
                                      <p:cBhvr>
                                        <p:cTn id="41" dur="1" fill="hold">
                                          <p:stCondLst>
                                            <p:cond delay="0"/>
                                          </p:stCondLst>
                                        </p:cTn>
                                        <p:tgtEl>
                                          <p:spTgt spid="243715">
                                            <p:txEl>
                                              <p:pRg st="7" end="7"/>
                                            </p:txEl>
                                          </p:spTgt>
                                        </p:tgtEl>
                                        <p:attrNameLst>
                                          <p:attrName>style.visibility</p:attrName>
                                        </p:attrNameLst>
                                      </p:cBhvr>
                                      <p:to>
                                        <p:strVal val="visible"/>
                                      </p:to>
                                    </p:set>
                                    <p:anim calcmode="lin" valueType="num">
                                      <p:cBhvr additive="base">
                                        <p:cTn id="42" dur="1000" fill="hold"/>
                                        <p:tgtEl>
                                          <p:spTgt spid="243715">
                                            <p:txEl>
                                              <p:pRg st="7" end="7"/>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243715">
                                            <p:txEl>
                                              <p:pRg st="7" end="7"/>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16000"/>
                            </p:stCondLst>
                            <p:childTnLst>
                              <p:par>
                                <p:cTn id="45" presetID="2" presetClass="entr" presetSubtype="8" fill="hold" nodeType="afterEffect">
                                  <p:stCondLst>
                                    <p:cond delay="1000"/>
                                  </p:stCondLst>
                                  <p:childTnLst>
                                    <p:set>
                                      <p:cBhvr>
                                        <p:cTn id="46" dur="1" fill="hold">
                                          <p:stCondLst>
                                            <p:cond delay="0"/>
                                          </p:stCondLst>
                                        </p:cTn>
                                        <p:tgtEl>
                                          <p:spTgt spid="243715">
                                            <p:txEl>
                                              <p:pRg st="8" end="8"/>
                                            </p:txEl>
                                          </p:spTgt>
                                        </p:tgtEl>
                                        <p:attrNameLst>
                                          <p:attrName>style.visibility</p:attrName>
                                        </p:attrNameLst>
                                      </p:cBhvr>
                                      <p:to>
                                        <p:strVal val="visible"/>
                                      </p:to>
                                    </p:set>
                                    <p:anim calcmode="lin" valueType="num">
                                      <p:cBhvr additive="base">
                                        <p:cTn id="47" dur="1000" fill="hold"/>
                                        <p:tgtEl>
                                          <p:spTgt spid="243715">
                                            <p:txEl>
                                              <p:pRg st="8" end="8"/>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24371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
        <p:nvSpPr>
          <p:cNvPr id="6147" name="Rectangle 2"/>
          <p:cNvSpPr>
            <a:spLocks noChangeArrowheads="1"/>
          </p:cNvSpPr>
          <p:nvPr/>
        </p:nvSpPr>
        <p:spPr bwMode="auto">
          <a:xfrm>
            <a:off x="711200"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6148" name="Rectangle 3"/>
          <p:cNvSpPr>
            <a:spLocks noChangeArrowheads="1"/>
          </p:cNvSpPr>
          <p:nvPr/>
        </p:nvSpPr>
        <p:spPr bwMode="auto">
          <a:xfrm>
            <a:off x="711200"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185348" name="Rectangle 4"/>
          <p:cNvSpPr>
            <a:spLocks noGrp="1" noChangeArrowheads="1"/>
          </p:cNvSpPr>
          <p:nvPr>
            <p:ph type="title"/>
          </p:nvPr>
        </p:nvSpPr>
        <p:spPr>
          <a:xfrm>
            <a:off x="76200" y="84138"/>
            <a:ext cx="8991600" cy="515937"/>
          </a:xfrm>
          <a:noFill/>
        </p:spPr>
        <p:txBody>
          <a:bodyPr lIns="90488" tIns="44450" rIns="90488" bIns="44450">
            <a:spAutoFit/>
          </a:bodyPr>
          <a:lstStyle/>
          <a:p>
            <a:pPr eaLnBrk="1" hangingPunct="1"/>
            <a:r>
              <a:rPr lang="en-US" altLang="pl-PL" smtClean="0"/>
              <a:t>Agenda</a:t>
            </a:r>
          </a:p>
        </p:txBody>
      </p:sp>
      <p:sp>
        <p:nvSpPr>
          <p:cNvPr id="185349" name="Rectangle 5"/>
          <p:cNvSpPr>
            <a:spLocks noGrp="1" noChangeArrowheads="1"/>
          </p:cNvSpPr>
          <p:nvPr>
            <p:ph type="body" idx="1"/>
          </p:nvPr>
        </p:nvSpPr>
        <p:spPr>
          <a:xfrm>
            <a:off x="381000" y="1268413"/>
            <a:ext cx="8763000" cy="4953000"/>
          </a:xfrm>
          <a:noFill/>
        </p:spPr>
        <p:txBody>
          <a:bodyPr lIns="90488" tIns="44450" rIns="90488" bIns="44450"/>
          <a:lstStyle/>
          <a:p>
            <a:pPr eaLnBrk="1" hangingPunct="1">
              <a:spcAft>
                <a:spcPct val="30000"/>
              </a:spcAft>
            </a:pPr>
            <a:r>
              <a:rPr lang="en-GB" altLang="pl-PL" sz="2200" b="1" smtClean="0"/>
              <a:t>The Need for Atern</a:t>
            </a:r>
            <a:endParaRPr lang="en-US" altLang="pl-PL" sz="2200" b="1" smtClean="0"/>
          </a:p>
          <a:p>
            <a:pPr eaLnBrk="1" hangingPunct="1">
              <a:spcAft>
                <a:spcPct val="30000"/>
              </a:spcAft>
            </a:pPr>
            <a:r>
              <a:rPr lang="en-US" altLang="pl-PL" sz="2200" b="1" smtClean="0"/>
              <a:t>What is Atern</a:t>
            </a:r>
            <a:r>
              <a:rPr lang="en-GB" altLang="pl-PL" sz="2200" b="1" smtClean="0"/>
              <a:t> and when can I use it</a:t>
            </a:r>
            <a:r>
              <a:rPr lang="en-US" altLang="pl-PL" sz="2200" b="1" smtClean="0"/>
              <a:t>?</a:t>
            </a:r>
          </a:p>
          <a:p>
            <a:pPr eaLnBrk="1" hangingPunct="1">
              <a:spcAft>
                <a:spcPct val="30000"/>
              </a:spcAft>
            </a:pPr>
            <a:r>
              <a:rPr lang="en-US" altLang="pl-PL" sz="2200" b="1" smtClean="0"/>
              <a:t>Atern </a:t>
            </a:r>
            <a:r>
              <a:rPr lang="en-GB" altLang="pl-PL" sz="2200" b="1" smtClean="0"/>
              <a:t>– The Philosophy and Principles</a:t>
            </a:r>
          </a:p>
          <a:p>
            <a:pPr eaLnBrk="1" hangingPunct="1">
              <a:spcAft>
                <a:spcPct val="30000"/>
              </a:spcAft>
            </a:pPr>
            <a:r>
              <a:rPr lang="en-GB" altLang="pl-PL" sz="2200" b="1" smtClean="0"/>
              <a:t>Atern – Process, Products and People</a:t>
            </a:r>
            <a:endParaRPr lang="en-US" altLang="pl-PL" sz="2200" b="1" smtClean="0"/>
          </a:p>
          <a:p>
            <a:pPr eaLnBrk="1" hangingPunct="1">
              <a:spcAft>
                <a:spcPct val="30000"/>
              </a:spcAft>
            </a:pPr>
            <a:r>
              <a:rPr lang="en-US" altLang="pl-PL" sz="2200" b="1" smtClean="0"/>
              <a:t>Atern </a:t>
            </a:r>
            <a:r>
              <a:rPr lang="en-GB" altLang="pl-PL" sz="2200" b="1" smtClean="0"/>
              <a:t>– the Techniques</a:t>
            </a:r>
            <a:endParaRPr lang="en-US" altLang="pl-PL" sz="2200" b="1" smtClean="0"/>
          </a:p>
          <a:p>
            <a:pPr eaLnBrk="1" hangingPunct="1">
              <a:spcAft>
                <a:spcPct val="30000"/>
              </a:spcAft>
            </a:pPr>
            <a:r>
              <a:rPr lang="en-GB" altLang="pl-PL" sz="2200" b="1" smtClean="0"/>
              <a:t>Why choose Atern?</a:t>
            </a:r>
          </a:p>
          <a:p>
            <a:pPr eaLnBrk="1" hangingPunct="1">
              <a:spcAft>
                <a:spcPct val="30000"/>
              </a:spcAft>
            </a:pPr>
            <a:r>
              <a:rPr lang="en-GB" altLang="pl-PL" sz="2200" b="1" smtClean="0"/>
              <a:t>DSDM Atern – The Next Steps</a:t>
            </a:r>
            <a:endParaRPr lang="en-US" altLang="pl-PL" sz="2200" b="1" smtClean="0"/>
          </a:p>
        </p:txBody>
      </p:sp>
      <p:sp>
        <p:nvSpPr>
          <p:cNvPr id="6151" name="Rectangle 10"/>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Tree>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85348"/>
                                        </p:tgtEl>
                                        <p:attrNameLst>
                                          <p:attrName>style.visibility</p:attrName>
                                        </p:attrNameLst>
                                      </p:cBhvr>
                                      <p:to>
                                        <p:strVal val="visible"/>
                                      </p:to>
                                    </p:set>
                                    <p:animEffect transition="in" filter="dissolve">
                                      <p:cBhvr>
                                        <p:cTn id="7" dur="500"/>
                                        <p:tgtEl>
                                          <p:spTgt spid="185348"/>
                                        </p:tgtEl>
                                      </p:cBhvr>
                                    </p:animEffect>
                                  </p:childTnLst>
                                </p:cTn>
                              </p:par>
                            </p:childTnLst>
                          </p:cTn>
                        </p:par>
                        <p:par>
                          <p:cTn id="8" fill="hold" nodeType="afterGroup">
                            <p:stCondLst>
                              <p:cond delay="500"/>
                            </p:stCondLst>
                            <p:childTnLst>
                              <p:par>
                                <p:cTn id="9" presetID="2" presetClass="entr" presetSubtype="8" fill="hold" nodeType="afterEffect">
                                  <p:stCondLst>
                                    <p:cond delay="1000"/>
                                  </p:stCondLst>
                                  <p:childTnLst>
                                    <p:set>
                                      <p:cBhvr>
                                        <p:cTn id="10" dur="1" fill="hold">
                                          <p:stCondLst>
                                            <p:cond delay="0"/>
                                          </p:stCondLst>
                                        </p:cTn>
                                        <p:tgtEl>
                                          <p:spTgt spid="185349">
                                            <p:txEl>
                                              <p:pRg st="0" end="0"/>
                                            </p:txEl>
                                          </p:spTgt>
                                        </p:tgtEl>
                                        <p:attrNameLst>
                                          <p:attrName>style.visibility</p:attrName>
                                        </p:attrNameLst>
                                      </p:cBhvr>
                                      <p:to>
                                        <p:strVal val="visible"/>
                                      </p:to>
                                    </p:set>
                                    <p:anim calcmode="lin" valueType="num">
                                      <p:cBhvr additive="base">
                                        <p:cTn id="11" dur="1000" fill="hold"/>
                                        <p:tgtEl>
                                          <p:spTgt spid="185349">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185349">
                                            <p:txEl>
                                              <p:pRg st="0" end="0"/>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2500"/>
                            </p:stCondLst>
                            <p:childTnLst>
                              <p:par>
                                <p:cTn id="14" presetID="2" presetClass="entr" presetSubtype="8" fill="hold" nodeType="afterEffect">
                                  <p:stCondLst>
                                    <p:cond delay="1000"/>
                                  </p:stCondLst>
                                  <p:childTnLst>
                                    <p:set>
                                      <p:cBhvr>
                                        <p:cTn id="15" dur="1" fill="hold">
                                          <p:stCondLst>
                                            <p:cond delay="0"/>
                                          </p:stCondLst>
                                        </p:cTn>
                                        <p:tgtEl>
                                          <p:spTgt spid="185349">
                                            <p:txEl>
                                              <p:pRg st="1" end="1"/>
                                            </p:txEl>
                                          </p:spTgt>
                                        </p:tgtEl>
                                        <p:attrNameLst>
                                          <p:attrName>style.visibility</p:attrName>
                                        </p:attrNameLst>
                                      </p:cBhvr>
                                      <p:to>
                                        <p:strVal val="visible"/>
                                      </p:to>
                                    </p:set>
                                    <p:anim calcmode="lin" valueType="num">
                                      <p:cBhvr additive="base">
                                        <p:cTn id="16" dur="1000" fill="hold"/>
                                        <p:tgtEl>
                                          <p:spTgt spid="185349">
                                            <p:txEl>
                                              <p:pRg st="1" end="1"/>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185349">
                                            <p:txEl>
                                              <p:pRg st="1" end="1"/>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4500"/>
                            </p:stCondLst>
                            <p:childTnLst>
                              <p:par>
                                <p:cTn id="19" presetID="2" presetClass="entr" presetSubtype="8" fill="hold" nodeType="afterEffect">
                                  <p:stCondLst>
                                    <p:cond delay="1000"/>
                                  </p:stCondLst>
                                  <p:childTnLst>
                                    <p:set>
                                      <p:cBhvr>
                                        <p:cTn id="20" dur="1" fill="hold">
                                          <p:stCondLst>
                                            <p:cond delay="0"/>
                                          </p:stCondLst>
                                        </p:cTn>
                                        <p:tgtEl>
                                          <p:spTgt spid="185349">
                                            <p:txEl>
                                              <p:pRg st="2" end="2"/>
                                            </p:txEl>
                                          </p:spTgt>
                                        </p:tgtEl>
                                        <p:attrNameLst>
                                          <p:attrName>style.visibility</p:attrName>
                                        </p:attrNameLst>
                                      </p:cBhvr>
                                      <p:to>
                                        <p:strVal val="visible"/>
                                      </p:to>
                                    </p:set>
                                    <p:anim calcmode="lin" valueType="num">
                                      <p:cBhvr additive="base">
                                        <p:cTn id="21" dur="1000" fill="hold"/>
                                        <p:tgtEl>
                                          <p:spTgt spid="185349">
                                            <p:txEl>
                                              <p:pRg st="2" end="2"/>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185349">
                                            <p:txEl>
                                              <p:pRg st="2" end="2"/>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6500"/>
                            </p:stCondLst>
                            <p:childTnLst>
                              <p:par>
                                <p:cTn id="24" presetID="2" presetClass="entr" presetSubtype="8" fill="hold" nodeType="afterEffect">
                                  <p:stCondLst>
                                    <p:cond delay="1000"/>
                                  </p:stCondLst>
                                  <p:childTnLst>
                                    <p:set>
                                      <p:cBhvr>
                                        <p:cTn id="25" dur="1" fill="hold">
                                          <p:stCondLst>
                                            <p:cond delay="0"/>
                                          </p:stCondLst>
                                        </p:cTn>
                                        <p:tgtEl>
                                          <p:spTgt spid="185349">
                                            <p:txEl>
                                              <p:pRg st="3" end="3"/>
                                            </p:txEl>
                                          </p:spTgt>
                                        </p:tgtEl>
                                        <p:attrNameLst>
                                          <p:attrName>style.visibility</p:attrName>
                                        </p:attrNameLst>
                                      </p:cBhvr>
                                      <p:to>
                                        <p:strVal val="visible"/>
                                      </p:to>
                                    </p:set>
                                    <p:anim calcmode="lin" valueType="num">
                                      <p:cBhvr additive="base">
                                        <p:cTn id="26" dur="1000" fill="hold"/>
                                        <p:tgtEl>
                                          <p:spTgt spid="185349">
                                            <p:txEl>
                                              <p:pRg st="3" end="3"/>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185349">
                                            <p:txEl>
                                              <p:pRg st="3" end="3"/>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8500"/>
                            </p:stCondLst>
                            <p:childTnLst>
                              <p:par>
                                <p:cTn id="29" presetID="2" presetClass="entr" presetSubtype="8" fill="hold" nodeType="afterEffect">
                                  <p:stCondLst>
                                    <p:cond delay="1000"/>
                                  </p:stCondLst>
                                  <p:childTnLst>
                                    <p:set>
                                      <p:cBhvr>
                                        <p:cTn id="30" dur="1" fill="hold">
                                          <p:stCondLst>
                                            <p:cond delay="0"/>
                                          </p:stCondLst>
                                        </p:cTn>
                                        <p:tgtEl>
                                          <p:spTgt spid="185349">
                                            <p:txEl>
                                              <p:pRg st="4" end="4"/>
                                            </p:txEl>
                                          </p:spTgt>
                                        </p:tgtEl>
                                        <p:attrNameLst>
                                          <p:attrName>style.visibility</p:attrName>
                                        </p:attrNameLst>
                                      </p:cBhvr>
                                      <p:to>
                                        <p:strVal val="visible"/>
                                      </p:to>
                                    </p:set>
                                    <p:anim calcmode="lin" valueType="num">
                                      <p:cBhvr additive="base">
                                        <p:cTn id="31" dur="1000" fill="hold"/>
                                        <p:tgtEl>
                                          <p:spTgt spid="185349">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85349">
                                            <p:txEl>
                                              <p:pRg st="4" end="4"/>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10500"/>
                            </p:stCondLst>
                            <p:childTnLst>
                              <p:par>
                                <p:cTn id="34" presetID="2" presetClass="entr" presetSubtype="8" fill="hold" nodeType="afterEffect">
                                  <p:stCondLst>
                                    <p:cond delay="1000"/>
                                  </p:stCondLst>
                                  <p:childTnLst>
                                    <p:set>
                                      <p:cBhvr>
                                        <p:cTn id="35" dur="1" fill="hold">
                                          <p:stCondLst>
                                            <p:cond delay="0"/>
                                          </p:stCondLst>
                                        </p:cTn>
                                        <p:tgtEl>
                                          <p:spTgt spid="185349">
                                            <p:txEl>
                                              <p:pRg st="5" end="5"/>
                                            </p:txEl>
                                          </p:spTgt>
                                        </p:tgtEl>
                                        <p:attrNameLst>
                                          <p:attrName>style.visibility</p:attrName>
                                        </p:attrNameLst>
                                      </p:cBhvr>
                                      <p:to>
                                        <p:strVal val="visible"/>
                                      </p:to>
                                    </p:set>
                                    <p:anim calcmode="lin" valueType="num">
                                      <p:cBhvr additive="base">
                                        <p:cTn id="36" dur="1000" fill="hold"/>
                                        <p:tgtEl>
                                          <p:spTgt spid="185349">
                                            <p:txEl>
                                              <p:pRg st="5" end="5"/>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185349">
                                            <p:txEl>
                                              <p:pRg st="5" end="5"/>
                                            </p:txEl>
                                          </p:spTgt>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12500"/>
                            </p:stCondLst>
                            <p:childTnLst>
                              <p:par>
                                <p:cTn id="39" presetID="2" presetClass="entr" presetSubtype="8" fill="hold" nodeType="afterEffect">
                                  <p:stCondLst>
                                    <p:cond delay="1000"/>
                                  </p:stCondLst>
                                  <p:childTnLst>
                                    <p:set>
                                      <p:cBhvr>
                                        <p:cTn id="40" dur="1" fill="hold">
                                          <p:stCondLst>
                                            <p:cond delay="0"/>
                                          </p:stCondLst>
                                        </p:cTn>
                                        <p:tgtEl>
                                          <p:spTgt spid="185349">
                                            <p:txEl>
                                              <p:pRg st="6" end="6"/>
                                            </p:txEl>
                                          </p:spTgt>
                                        </p:tgtEl>
                                        <p:attrNameLst>
                                          <p:attrName>style.visibility</p:attrName>
                                        </p:attrNameLst>
                                      </p:cBhvr>
                                      <p:to>
                                        <p:strVal val="visible"/>
                                      </p:to>
                                    </p:set>
                                    <p:anim calcmode="lin" valueType="num">
                                      <p:cBhvr additive="base">
                                        <p:cTn id="41" dur="1000" fill="hold"/>
                                        <p:tgtEl>
                                          <p:spTgt spid="185349">
                                            <p:txEl>
                                              <p:pRg st="6" end="6"/>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18534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GB" altLang="pl-PL" smtClean="0"/>
              <a:t>Timeboxing</a:t>
            </a:r>
            <a:endParaRPr lang="en-US" altLang="pl-PL" smtClean="0"/>
          </a:p>
        </p:txBody>
      </p:sp>
      <p:sp>
        <p:nvSpPr>
          <p:cNvPr id="349187" name="Rectangle 3"/>
          <p:cNvSpPr>
            <a:spLocks noGrp="1" noChangeArrowheads="1"/>
          </p:cNvSpPr>
          <p:nvPr>
            <p:ph type="body" idx="1"/>
          </p:nvPr>
        </p:nvSpPr>
        <p:spPr>
          <a:xfrm>
            <a:off x="533400" y="1341438"/>
            <a:ext cx="8610600" cy="4953000"/>
          </a:xfrm>
        </p:spPr>
        <p:txBody>
          <a:bodyPr/>
          <a:lstStyle/>
          <a:p>
            <a:pPr eaLnBrk="1" hangingPunct="1"/>
            <a:r>
              <a:rPr lang="en-GB" altLang="pl-PL" sz="2400" smtClean="0"/>
              <a:t>Achieves defined objectives by a fixed deadline</a:t>
            </a:r>
          </a:p>
          <a:p>
            <a:pPr eaLnBrk="1" hangingPunct="1"/>
            <a:r>
              <a:rPr lang="en-GB" altLang="pl-PL" sz="2400" smtClean="0"/>
              <a:t>Leverages MoSCoW</a:t>
            </a:r>
          </a:p>
          <a:p>
            <a:pPr eaLnBrk="1" hangingPunct="1"/>
            <a:r>
              <a:rPr lang="en-GB" altLang="pl-PL" sz="2400" smtClean="0"/>
              <a:t>Maintains  focus on on-time delivery – every time</a:t>
            </a:r>
          </a:p>
          <a:p>
            <a:pPr eaLnBrk="1" hangingPunct="1"/>
            <a:r>
              <a:rPr lang="en-GB" altLang="pl-PL" sz="2400" smtClean="0"/>
              <a:t>Manages dependencies within a project</a:t>
            </a:r>
          </a:p>
          <a:p>
            <a:pPr eaLnBrk="1" hangingPunct="1"/>
            <a:r>
              <a:rPr lang="en-GB" altLang="pl-PL" sz="2400" smtClean="0"/>
              <a:t>Enables regular assessment of real progress</a:t>
            </a:r>
          </a:p>
          <a:p>
            <a:pPr eaLnBrk="1" hangingPunct="1"/>
            <a:r>
              <a:rPr lang="en-GB" altLang="pl-PL" sz="2400" smtClean="0"/>
              <a:t>Prevents scope creep</a:t>
            </a:r>
          </a:p>
          <a:p>
            <a:pPr lvl="1" eaLnBrk="1" hangingPunct="1">
              <a:buFontTx/>
              <a:buNone/>
            </a:pPr>
            <a:endParaRPr lang="en-US" altLang="pl-PL" sz="2400" smtClean="0"/>
          </a:p>
        </p:txBody>
      </p:sp>
      <p:pic>
        <p:nvPicPr>
          <p:cNvPr id="43012" name="Picture 4" descr="Guide_10_Timebox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4076700"/>
            <a:ext cx="5178425"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5"/>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4301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Tree>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500"/>
                                  </p:stCondLst>
                                  <p:childTnLst>
                                    <p:set>
                                      <p:cBhvr>
                                        <p:cTn id="6" dur="1" fill="hold">
                                          <p:stCondLst>
                                            <p:cond delay="0"/>
                                          </p:stCondLst>
                                        </p:cTn>
                                        <p:tgtEl>
                                          <p:spTgt spid="349187">
                                            <p:txEl>
                                              <p:pRg st="0" end="0"/>
                                            </p:txEl>
                                          </p:spTgt>
                                        </p:tgtEl>
                                        <p:attrNameLst>
                                          <p:attrName>style.visibility</p:attrName>
                                        </p:attrNameLst>
                                      </p:cBhvr>
                                      <p:to>
                                        <p:strVal val="visible"/>
                                      </p:to>
                                    </p:set>
                                    <p:anim calcmode="lin" valueType="num">
                                      <p:cBhvr additive="base">
                                        <p:cTn id="7" dur="1000" fill="hold"/>
                                        <p:tgtEl>
                                          <p:spTgt spid="34918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4918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nodeType="afterEffect">
                                  <p:stCondLst>
                                    <p:cond delay="500"/>
                                  </p:stCondLst>
                                  <p:childTnLst>
                                    <p:set>
                                      <p:cBhvr>
                                        <p:cTn id="11" dur="1" fill="hold">
                                          <p:stCondLst>
                                            <p:cond delay="0"/>
                                          </p:stCondLst>
                                        </p:cTn>
                                        <p:tgtEl>
                                          <p:spTgt spid="349187">
                                            <p:txEl>
                                              <p:pRg st="1" end="1"/>
                                            </p:txEl>
                                          </p:spTgt>
                                        </p:tgtEl>
                                        <p:attrNameLst>
                                          <p:attrName>style.visibility</p:attrName>
                                        </p:attrNameLst>
                                      </p:cBhvr>
                                      <p:to>
                                        <p:strVal val="visible"/>
                                      </p:to>
                                    </p:set>
                                    <p:anim calcmode="lin" valueType="num">
                                      <p:cBhvr additive="base">
                                        <p:cTn id="12" dur="1000" fill="hold"/>
                                        <p:tgtEl>
                                          <p:spTgt spid="349187">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4918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2" presetClass="entr" presetSubtype="8" fill="hold" nodeType="afterEffect">
                                  <p:stCondLst>
                                    <p:cond delay="500"/>
                                  </p:stCondLst>
                                  <p:childTnLst>
                                    <p:set>
                                      <p:cBhvr>
                                        <p:cTn id="16" dur="1" fill="hold">
                                          <p:stCondLst>
                                            <p:cond delay="0"/>
                                          </p:stCondLst>
                                        </p:cTn>
                                        <p:tgtEl>
                                          <p:spTgt spid="349187">
                                            <p:txEl>
                                              <p:pRg st="2" end="2"/>
                                            </p:txEl>
                                          </p:spTgt>
                                        </p:tgtEl>
                                        <p:attrNameLst>
                                          <p:attrName>style.visibility</p:attrName>
                                        </p:attrNameLst>
                                      </p:cBhvr>
                                      <p:to>
                                        <p:strVal val="visible"/>
                                      </p:to>
                                    </p:set>
                                    <p:anim calcmode="lin" valueType="num">
                                      <p:cBhvr additive="base">
                                        <p:cTn id="17" dur="1000" fill="hold"/>
                                        <p:tgtEl>
                                          <p:spTgt spid="349187">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49187">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4500"/>
                            </p:stCondLst>
                            <p:childTnLst>
                              <p:par>
                                <p:cTn id="20" presetID="2" presetClass="entr" presetSubtype="8" fill="hold" nodeType="afterEffect">
                                  <p:stCondLst>
                                    <p:cond delay="500"/>
                                  </p:stCondLst>
                                  <p:childTnLst>
                                    <p:set>
                                      <p:cBhvr>
                                        <p:cTn id="21" dur="1" fill="hold">
                                          <p:stCondLst>
                                            <p:cond delay="0"/>
                                          </p:stCondLst>
                                        </p:cTn>
                                        <p:tgtEl>
                                          <p:spTgt spid="349187">
                                            <p:txEl>
                                              <p:pRg st="3" end="3"/>
                                            </p:txEl>
                                          </p:spTgt>
                                        </p:tgtEl>
                                        <p:attrNameLst>
                                          <p:attrName>style.visibility</p:attrName>
                                        </p:attrNameLst>
                                      </p:cBhvr>
                                      <p:to>
                                        <p:strVal val="visible"/>
                                      </p:to>
                                    </p:set>
                                    <p:anim calcmode="lin" valueType="num">
                                      <p:cBhvr additive="base">
                                        <p:cTn id="22" dur="1000" fill="hold"/>
                                        <p:tgtEl>
                                          <p:spTgt spid="349187">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49187">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6000"/>
                            </p:stCondLst>
                            <p:childTnLst>
                              <p:par>
                                <p:cTn id="25" presetID="2" presetClass="entr" presetSubtype="8" fill="hold" nodeType="afterEffect">
                                  <p:stCondLst>
                                    <p:cond delay="500"/>
                                  </p:stCondLst>
                                  <p:childTnLst>
                                    <p:set>
                                      <p:cBhvr>
                                        <p:cTn id="26" dur="1" fill="hold">
                                          <p:stCondLst>
                                            <p:cond delay="0"/>
                                          </p:stCondLst>
                                        </p:cTn>
                                        <p:tgtEl>
                                          <p:spTgt spid="349187">
                                            <p:txEl>
                                              <p:pRg st="4" end="4"/>
                                            </p:txEl>
                                          </p:spTgt>
                                        </p:tgtEl>
                                        <p:attrNameLst>
                                          <p:attrName>style.visibility</p:attrName>
                                        </p:attrNameLst>
                                      </p:cBhvr>
                                      <p:to>
                                        <p:strVal val="visible"/>
                                      </p:to>
                                    </p:set>
                                    <p:anim calcmode="lin" valueType="num">
                                      <p:cBhvr additive="base">
                                        <p:cTn id="27" dur="1000" fill="hold"/>
                                        <p:tgtEl>
                                          <p:spTgt spid="349187">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49187">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7500"/>
                            </p:stCondLst>
                            <p:childTnLst>
                              <p:par>
                                <p:cTn id="30" presetID="2" presetClass="entr" presetSubtype="8" fill="hold" nodeType="afterEffect">
                                  <p:stCondLst>
                                    <p:cond delay="500"/>
                                  </p:stCondLst>
                                  <p:childTnLst>
                                    <p:set>
                                      <p:cBhvr>
                                        <p:cTn id="31" dur="1" fill="hold">
                                          <p:stCondLst>
                                            <p:cond delay="0"/>
                                          </p:stCondLst>
                                        </p:cTn>
                                        <p:tgtEl>
                                          <p:spTgt spid="349187">
                                            <p:txEl>
                                              <p:pRg st="5" end="5"/>
                                            </p:txEl>
                                          </p:spTgt>
                                        </p:tgtEl>
                                        <p:attrNameLst>
                                          <p:attrName>style.visibility</p:attrName>
                                        </p:attrNameLst>
                                      </p:cBhvr>
                                      <p:to>
                                        <p:strVal val="visible"/>
                                      </p:to>
                                    </p:set>
                                    <p:anim calcmode="lin" valueType="num">
                                      <p:cBhvr additive="base">
                                        <p:cTn id="32" dur="1000" fill="hold"/>
                                        <p:tgtEl>
                                          <p:spTgt spid="349187">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4918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altLang="pl-PL" smtClean="0"/>
              <a:t>Facilitated Workshops</a:t>
            </a:r>
            <a:endParaRPr lang="en-US" altLang="pl-PL" smtClean="0"/>
          </a:p>
        </p:txBody>
      </p:sp>
      <p:sp>
        <p:nvSpPr>
          <p:cNvPr id="355331" name="Rectangle 3"/>
          <p:cNvSpPr>
            <a:spLocks noGrp="1" noChangeArrowheads="1"/>
          </p:cNvSpPr>
          <p:nvPr>
            <p:ph type="body" idx="1"/>
          </p:nvPr>
        </p:nvSpPr>
        <p:spPr>
          <a:xfrm>
            <a:off x="468313" y="1268413"/>
            <a:ext cx="7632700" cy="4953000"/>
          </a:xfrm>
        </p:spPr>
        <p:txBody>
          <a:bodyPr/>
          <a:lstStyle/>
          <a:p>
            <a:pPr eaLnBrk="1" hangingPunct="1"/>
            <a:r>
              <a:rPr lang="en-GB" altLang="pl-PL" sz="2400" smtClean="0"/>
              <a:t>Facilitated workshops are…</a:t>
            </a:r>
          </a:p>
          <a:p>
            <a:pPr eaLnBrk="1" hangingPunct="1"/>
            <a:endParaRPr lang="en-GB" altLang="pl-PL" smtClean="0"/>
          </a:p>
          <a:p>
            <a:pPr lvl="1" eaLnBrk="1" hangingPunct="1">
              <a:spcBef>
                <a:spcPct val="0"/>
              </a:spcBef>
              <a:buFontTx/>
              <a:buNone/>
            </a:pPr>
            <a:r>
              <a:rPr lang="en-GB" altLang="pl-PL" sz="2000" smtClean="0"/>
              <a:t>“</a:t>
            </a:r>
            <a:r>
              <a:rPr lang="en-US" altLang="pl-PL" sz="2000" smtClean="0"/>
              <a:t>A team based approach to communication”</a:t>
            </a:r>
          </a:p>
          <a:p>
            <a:pPr eaLnBrk="1" hangingPunct="1">
              <a:spcBef>
                <a:spcPct val="0"/>
              </a:spcBef>
              <a:buFontTx/>
              <a:buNone/>
            </a:pPr>
            <a:endParaRPr lang="en-US" altLang="pl-PL" smtClean="0"/>
          </a:p>
          <a:p>
            <a:pPr lvl="1" eaLnBrk="1" hangingPunct="1">
              <a:spcBef>
                <a:spcPct val="0"/>
              </a:spcBef>
              <a:buFontTx/>
              <a:buNone/>
            </a:pPr>
            <a:r>
              <a:rPr lang="en-US" altLang="pl-PL" sz="2000" smtClean="0"/>
              <a:t>“Using an interactive workshop environment, effective group dynamics and visual aids, facilitated sessions are designed to extract high quality information in a compressed  time frame, to meet a predetermined set of deliverables.</a:t>
            </a:r>
            <a:r>
              <a:rPr lang="en-GB" altLang="pl-PL" sz="2000" smtClean="0"/>
              <a:t>”</a:t>
            </a:r>
            <a:endParaRPr lang="en-US" altLang="pl-PL" sz="2000" smtClean="0"/>
          </a:p>
          <a:p>
            <a:pPr eaLnBrk="1" hangingPunct="1">
              <a:buFontTx/>
              <a:buNone/>
            </a:pPr>
            <a:r>
              <a:rPr lang="en-GB" altLang="pl-PL" smtClean="0"/>
              <a:t> </a:t>
            </a:r>
            <a:endParaRPr lang="en-GB" altLang="pl-PL" sz="2400" smtClean="0"/>
          </a:p>
          <a:p>
            <a:pPr lvl="1" eaLnBrk="1" hangingPunct="1"/>
            <a:endParaRPr lang="en-US" altLang="pl-PL" sz="1600" smtClean="0"/>
          </a:p>
        </p:txBody>
      </p:sp>
      <p:sp>
        <p:nvSpPr>
          <p:cNvPr id="45060" name="Rectangle 5"/>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4506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Tree>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500"/>
                                  </p:stCondLst>
                                  <p:childTnLst>
                                    <p:set>
                                      <p:cBhvr>
                                        <p:cTn id="6" dur="1" fill="hold">
                                          <p:stCondLst>
                                            <p:cond delay="0"/>
                                          </p:stCondLst>
                                        </p:cTn>
                                        <p:tgtEl>
                                          <p:spTgt spid="355331">
                                            <p:txEl>
                                              <p:pRg st="0" end="0"/>
                                            </p:txEl>
                                          </p:spTgt>
                                        </p:tgtEl>
                                        <p:attrNameLst>
                                          <p:attrName>style.visibility</p:attrName>
                                        </p:attrNameLst>
                                      </p:cBhvr>
                                      <p:to>
                                        <p:strVal val="visible"/>
                                      </p:to>
                                    </p:set>
                                    <p:anim calcmode="lin" valueType="num">
                                      <p:cBhvr additive="base">
                                        <p:cTn id="7" dur="500" fill="hold"/>
                                        <p:tgtEl>
                                          <p:spTgt spid="3553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533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8" fill="hold" nodeType="afterEffect">
                                  <p:stCondLst>
                                    <p:cond delay="500"/>
                                  </p:stCondLst>
                                  <p:childTnLst>
                                    <p:set>
                                      <p:cBhvr>
                                        <p:cTn id="11" dur="1" fill="hold">
                                          <p:stCondLst>
                                            <p:cond delay="0"/>
                                          </p:stCondLst>
                                        </p:cTn>
                                        <p:tgtEl>
                                          <p:spTgt spid="355331">
                                            <p:txEl>
                                              <p:pRg st="2" end="2"/>
                                            </p:txEl>
                                          </p:spTgt>
                                        </p:tgtEl>
                                        <p:attrNameLst>
                                          <p:attrName>style.visibility</p:attrName>
                                        </p:attrNameLst>
                                      </p:cBhvr>
                                      <p:to>
                                        <p:strVal val="visible"/>
                                      </p:to>
                                    </p:set>
                                    <p:anim calcmode="lin" valueType="num">
                                      <p:cBhvr additive="base">
                                        <p:cTn id="12" dur="500" fill="hold"/>
                                        <p:tgtEl>
                                          <p:spTgt spid="355331">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55331">
                                            <p:txEl>
                                              <p:pRg st="2" end="2"/>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nodeType="afterEffect">
                                  <p:stCondLst>
                                    <p:cond delay="500"/>
                                  </p:stCondLst>
                                  <p:childTnLst>
                                    <p:set>
                                      <p:cBhvr>
                                        <p:cTn id="16" dur="1" fill="hold">
                                          <p:stCondLst>
                                            <p:cond delay="0"/>
                                          </p:stCondLst>
                                        </p:cTn>
                                        <p:tgtEl>
                                          <p:spTgt spid="355331">
                                            <p:txEl>
                                              <p:pRg st="4" end="4"/>
                                            </p:txEl>
                                          </p:spTgt>
                                        </p:tgtEl>
                                        <p:attrNameLst>
                                          <p:attrName>style.visibility</p:attrName>
                                        </p:attrNameLst>
                                      </p:cBhvr>
                                      <p:to>
                                        <p:strVal val="visible"/>
                                      </p:to>
                                    </p:set>
                                    <p:anim calcmode="lin" valueType="num">
                                      <p:cBhvr additive="base">
                                        <p:cTn id="17" dur="500" fill="hold"/>
                                        <p:tgtEl>
                                          <p:spTgt spid="355331">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553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GB" altLang="pl-PL" smtClean="0"/>
              <a:t>Facilitated Workshops</a:t>
            </a:r>
            <a:endParaRPr lang="en-US" altLang="pl-PL" smtClean="0"/>
          </a:p>
        </p:txBody>
      </p:sp>
      <p:sp>
        <p:nvSpPr>
          <p:cNvPr id="357379" name="Rectangle 3"/>
          <p:cNvSpPr>
            <a:spLocks noGrp="1" noChangeArrowheads="1"/>
          </p:cNvSpPr>
          <p:nvPr>
            <p:ph type="body" idx="1"/>
          </p:nvPr>
        </p:nvSpPr>
        <p:spPr>
          <a:xfrm>
            <a:off x="323850" y="1268413"/>
            <a:ext cx="8610600" cy="4953000"/>
          </a:xfrm>
        </p:spPr>
        <p:txBody>
          <a:bodyPr/>
          <a:lstStyle/>
          <a:p>
            <a:pPr eaLnBrk="1" hangingPunct="1">
              <a:lnSpc>
                <a:spcPct val="85000"/>
              </a:lnSpc>
              <a:spcBef>
                <a:spcPct val="25000"/>
              </a:spcBef>
            </a:pPr>
            <a:r>
              <a:rPr lang="en-GB" altLang="pl-PL" sz="2400" smtClean="0"/>
              <a:t>Used throughout Atern to achieve…</a:t>
            </a:r>
          </a:p>
          <a:p>
            <a:pPr lvl="1" eaLnBrk="1" hangingPunct="1">
              <a:lnSpc>
                <a:spcPct val="85000"/>
              </a:lnSpc>
              <a:spcBef>
                <a:spcPct val="25000"/>
              </a:spcBef>
            </a:pPr>
            <a:r>
              <a:rPr lang="en-GB" altLang="pl-PL" sz="2000" smtClean="0"/>
              <a:t>Speed</a:t>
            </a:r>
          </a:p>
          <a:p>
            <a:pPr lvl="2" eaLnBrk="1" hangingPunct="1">
              <a:lnSpc>
                <a:spcPct val="85000"/>
              </a:lnSpc>
              <a:spcBef>
                <a:spcPct val="25000"/>
              </a:spcBef>
            </a:pPr>
            <a:r>
              <a:rPr lang="en-GB" altLang="pl-PL" sz="1500" smtClean="0"/>
              <a:t>Decisions made in days, not months</a:t>
            </a:r>
          </a:p>
          <a:p>
            <a:pPr lvl="1" eaLnBrk="1" hangingPunct="1">
              <a:lnSpc>
                <a:spcPct val="85000"/>
              </a:lnSpc>
              <a:spcBef>
                <a:spcPct val="25000"/>
              </a:spcBef>
            </a:pPr>
            <a:r>
              <a:rPr lang="en-GB" altLang="pl-PL" sz="2000" smtClean="0"/>
              <a:t>Ownership</a:t>
            </a:r>
          </a:p>
          <a:p>
            <a:pPr lvl="2" eaLnBrk="1" hangingPunct="1">
              <a:lnSpc>
                <a:spcPct val="85000"/>
              </a:lnSpc>
              <a:spcBef>
                <a:spcPct val="25000"/>
              </a:spcBef>
            </a:pPr>
            <a:r>
              <a:rPr lang="en-GB" altLang="pl-PL" sz="1500" smtClean="0"/>
              <a:t>All stakeholders present</a:t>
            </a:r>
          </a:p>
          <a:p>
            <a:pPr lvl="1" eaLnBrk="1" hangingPunct="1">
              <a:lnSpc>
                <a:spcPct val="85000"/>
              </a:lnSpc>
              <a:spcBef>
                <a:spcPct val="25000"/>
              </a:spcBef>
            </a:pPr>
            <a:r>
              <a:rPr lang="en-GB" altLang="pl-PL" sz="2000" smtClean="0"/>
              <a:t>Productivity</a:t>
            </a:r>
          </a:p>
          <a:p>
            <a:pPr lvl="2" eaLnBrk="1" hangingPunct="1">
              <a:lnSpc>
                <a:spcPct val="85000"/>
              </a:lnSpc>
              <a:spcBef>
                <a:spcPct val="25000"/>
              </a:spcBef>
            </a:pPr>
            <a:r>
              <a:rPr lang="en-GB" altLang="pl-PL" sz="1500" smtClean="0"/>
              <a:t>Ideas born and grown quickly</a:t>
            </a:r>
          </a:p>
          <a:p>
            <a:pPr lvl="1" eaLnBrk="1" hangingPunct="1">
              <a:lnSpc>
                <a:spcPct val="85000"/>
              </a:lnSpc>
              <a:spcBef>
                <a:spcPct val="25000"/>
              </a:spcBef>
            </a:pPr>
            <a:r>
              <a:rPr lang="en-GB" altLang="pl-PL" sz="2000" smtClean="0"/>
              <a:t>Overall perspective</a:t>
            </a:r>
          </a:p>
          <a:p>
            <a:pPr lvl="2" eaLnBrk="1" hangingPunct="1">
              <a:lnSpc>
                <a:spcPct val="85000"/>
              </a:lnSpc>
              <a:spcBef>
                <a:spcPct val="25000"/>
              </a:spcBef>
            </a:pPr>
            <a:r>
              <a:rPr lang="en-GB" altLang="pl-PL" sz="1500" smtClean="0"/>
              <a:t>Wider involvement of participants possible</a:t>
            </a:r>
          </a:p>
          <a:p>
            <a:pPr lvl="1" eaLnBrk="1" hangingPunct="1">
              <a:lnSpc>
                <a:spcPct val="85000"/>
              </a:lnSpc>
              <a:spcBef>
                <a:spcPct val="25000"/>
              </a:spcBef>
            </a:pPr>
            <a:r>
              <a:rPr lang="en-GB" altLang="pl-PL" sz="2000" smtClean="0"/>
              <a:t>Consensus </a:t>
            </a:r>
          </a:p>
          <a:p>
            <a:pPr lvl="2" eaLnBrk="1" hangingPunct="1">
              <a:lnSpc>
                <a:spcPct val="85000"/>
              </a:lnSpc>
              <a:spcBef>
                <a:spcPct val="25000"/>
              </a:spcBef>
            </a:pPr>
            <a:r>
              <a:rPr lang="en-GB" altLang="pl-PL" sz="1500" smtClean="0"/>
              <a:t>Agreement and acceptance from empowered stakeholders</a:t>
            </a:r>
          </a:p>
          <a:p>
            <a:pPr lvl="1" eaLnBrk="1" hangingPunct="1">
              <a:lnSpc>
                <a:spcPct val="85000"/>
              </a:lnSpc>
              <a:spcBef>
                <a:spcPct val="25000"/>
              </a:spcBef>
            </a:pPr>
            <a:r>
              <a:rPr lang="en-GB" altLang="pl-PL" sz="2000" smtClean="0"/>
              <a:t>Quality decision making</a:t>
            </a:r>
          </a:p>
          <a:p>
            <a:pPr lvl="2" eaLnBrk="1" hangingPunct="1">
              <a:lnSpc>
                <a:spcPct val="85000"/>
              </a:lnSpc>
              <a:spcBef>
                <a:spcPct val="25000"/>
              </a:spcBef>
            </a:pPr>
            <a:r>
              <a:rPr lang="en-GB" altLang="pl-PL" sz="1500" smtClean="0"/>
              <a:t>All parties hearing the same information</a:t>
            </a:r>
          </a:p>
          <a:p>
            <a:pPr lvl="1" eaLnBrk="1" hangingPunct="1"/>
            <a:endParaRPr lang="en-GB" altLang="pl-PL" sz="1600" smtClean="0"/>
          </a:p>
          <a:p>
            <a:pPr lvl="1" eaLnBrk="1" hangingPunct="1"/>
            <a:endParaRPr lang="en-US" altLang="pl-PL" sz="1000" smtClean="0"/>
          </a:p>
        </p:txBody>
      </p:sp>
      <p:sp>
        <p:nvSpPr>
          <p:cNvPr id="47108" name="Rectangle 4"/>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4710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Tree>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357379">
                                            <p:txEl>
                                              <p:pRg st="0" end="0"/>
                                            </p:txEl>
                                          </p:spTgt>
                                        </p:tgtEl>
                                        <p:attrNameLst>
                                          <p:attrName>style.visibility</p:attrName>
                                        </p:attrNameLst>
                                      </p:cBhvr>
                                      <p:to>
                                        <p:strVal val="visible"/>
                                      </p:to>
                                    </p:set>
                                    <p:anim calcmode="lin" valueType="num">
                                      <p:cBhvr additive="base">
                                        <p:cTn id="7" dur="1000" fill="hold"/>
                                        <p:tgtEl>
                                          <p:spTgt spid="35737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5737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 presetClass="entr" presetSubtype="8" fill="hold" nodeType="afterEffect">
                                  <p:stCondLst>
                                    <p:cond delay="1000"/>
                                  </p:stCondLst>
                                  <p:childTnLst>
                                    <p:set>
                                      <p:cBhvr>
                                        <p:cTn id="11" dur="1" fill="hold">
                                          <p:stCondLst>
                                            <p:cond delay="0"/>
                                          </p:stCondLst>
                                        </p:cTn>
                                        <p:tgtEl>
                                          <p:spTgt spid="357379">
                                            <p:txEl>
                                              <p:pRg st="1" end="1"/>
                                            </p:txEl>
                                          </p:spTgt>
                                        </p:tgtEl>
                                        <p:attrNameLst>
                                          <p:attrName>style.visibility</p:attrName>
                                        </p:attrNameLst>
                                      </p:cBhvr>
                                      <p:to>
                                        <p:strVal val="visible"/>
                                      </p:to>
                                    </p:set>
                                    <p:anim calcmode="lin" valueType="num">
                                      <p:cBhvr additive="base">
                                        <p:cTn id="12" dur="1000" fill="hold"/>
                                        <p:tgtEl>
                                          <p:spTgt spid="357379">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57379">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2" presetClass="entr" presetSubtype="8" fill="hold" nodeType="afterEffect">
                                  <p:stCondLst>
                                    <p:cond delay="1000"/>
                                  </p:stCondLst>
                                  <p:childTnLst>
                                    <p:set>
                                      <p:cBhvr>
                                        <p:cTn id="16" dur="1" fill="hold">
                                          <p:stCondLst>
                                            <p:cond delay="0"/>
                                          </p:stCondLst>
                                        </p:cTn>
                                        <p:tgtEl>
                                          <p:spTgt spid="357379">
                                            <p:txEl>
                                              <p:pRg st="2" end="2"/>
                                            </p:txEl>
                                          </p:spTgt>
                                        </p:tgtEl>
                                        <p:attrNameLst>
                                          <p:attrName>style.visibility</p:attrName>
                                        </p:attrNameLst>
                                      </p:cBhvr>
                                      <p:to>
                                        <p:strVal val="visible"/>
                                      </p:to>
                                    </p:set>
                                    <p:anim calcmode="lin" valueType="num">
                                      <p:cBhvr additive="base">
                                        <p:cTn id="17" dur="1000" fill="hold"/>
                                        <p:tgtEl>
                                          <p:spTgt spid="357379">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57379">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6000"/>
                            </p:stCondLst>
                            <p:childTnLst>
                              <p:par>
                                <p:cTn id="20" presetID="2" presetClass="entr" presetSubtype="8" fill="hold" nodeType="afterEffect">
                                  <p:stCondLst>
                                    <p:cond delay="1000"/>
                                  </p:stCondLst>
                                  <p:childTnLst>
                                    <p:set>
                                      <p:cBhvr>
                                        <p:cTn id="21" dur="1" fill="hold">
                                          <p:stCondLst>
                                            <p:cond delay="0"/>
                                          </p:stCondLst>
                                        </p:cTn>
                                        <p:tgtEl>
                                          <p:spTgt spid="357379">
                                            <p:txEl>
                                              <p:pRg st="3" end="3"/>
                                            </p:txEl>
                                          </p:spTgt>
                                        </p:tgtEl>
                                        <p:attrNameLst>
                                          <p:attrName>style.visibility</p:attrName>
                                        </p:attrNameLst>
                                      </p:cBhvr>
                                      <p:to>
                                        <p:strVal val="visible"/>
                                      </p:to>
                                    </p:set>
                                    <p:anim calcmode="lin" valueType="num">
                                      <p:cBhvr additive="base">
                                        <p:cTn id="22" dur="1000" fill="hold"/>
                                        <p:tgtEl>
                                          <p:spTgt spid="357379">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57379">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8000"/>
                            </p:stCondLst>
                            <p:childTnLst>
                              <p:par>
                                <p:cTn id="25" presetID="2" presetClass="entr" presetSubtype="8" fill="hold" nodeType="afterEffect">
                                  <p:stCondLst>
                                    <p:cond delay="1000"/>
                                  </p:stCondLst>
                                  <p:childTnLst>
                                    <p:set>
                                      <p:cBhvr>
                                        <p:cTn id="26" dur="1" fill="hold">
                                          <p:stCondLst>
                                            <p:cond delay="0"/>
                                          </p:stCondLst>
                                        </p:cTn>
                                        <p:tgtEl>
                                          <p:spTgt spid="357379">
                                            <p:txEl>
                                              <p:pRg st="4" end="4"/>
                                            </p:txEl>
                                          </p:spTgt>
                                        </p:tgtEl>
                                        <p:attrNameLst>
                                          <p:attrName>style.visibility</p:attrName>
                                        </p:attrNameLst>
                                      </p:cBhvr>
                                      <p:to>
                                        <p:strVal val="visible"/>
                                      </p:to>
                                    </p:set>
                                    <p:anim calcmode="lin" valueType="num">
                                      <p:cBhvr additive="base">
                                        <p:cTn id="27" dur="1000" fill="hold"/>
                                        <p:tgtEl>
                                          <p:spTgt spid="357379">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57379">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0000"/>
                            </p:stCondLst>
                            <p:childTnLst>
                              <p:par>
                                <p:cTn id="30" presetID="2" presetClass="entr" presetSubtype="8" fill="hold" nodeType="afterEffect">
                                  <p:stCondLst>
                                    <p:cond delay="1000"/>
                                  </p:stCondLst>
                                  <p:childTnLst>
                                    <p:set>
                                      <p:cBhvr>
                                        <p:cTn id="31" dur="1" fill="hold">
                                          <p:stCondLst>
                                            <p:cond delay="0"/>
                                          </p:stCondLst>
                                        </p:cTn>
                                        <p:tgtEl>
                                          <p:spTgt spid="357379">
                                            <p:txEl>
                                              <p:pRg st="5" end="5"/>
                                            </p:txEl>
                                          </p:spTgt>
                                        </p:tgtEl>
                                        <p:attrNameLst>
                                          <p:attrName>style.visibility</p:attrName>
                                        </p:attrNameLst>
                                      </p:cBhvr>
                                      <p:to>
                                        <p:strVal val="visible"/>
                                      </p:to>
                                    </p:set>
                                    <p:anim calcmode="lin" valueType="num">
                                      <p:cBhvr additive="base">
                                        <p:cTn id="32" dur="1000" fill="hold"/>
                                        <p:tgtEl>
                                          <p:spTgt spid="357379">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57379">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2000"/>
                            </p:stCondLst>
                            <p:childTnLst>
                              <p:par>
                                <p:cTn id="35" presetID="2" presetClass="entr" presetSubtype="8" fill="hold" nodeType="afterEffect">
                                  <p:stCondLst>
                                    <p:cond delay="1000"/>
                                  </p:stCondLst>
                                  <p:childTnLst>
                                    <p:set>
                                      <p:cBhvr>
                                        <p:cTn id="36" dur="1" fill="hold">
                                          <p:stCondLst>
                                            <p:cond delay="0"/>
                                          </p:stCondLst>
                                        </p:cTn>
                                        <p:tgtEl>
                                          <p:spTgt spid="357379">
                                            <p:txEl>
                                              <p:pRg st="6" end="6"/>
                                            </p:txEl>
                                          </p:spTgt>
                                        </p:tgtEl>
                                        <p:attrNameLst>
                                          <p:attrName>style.visibility</p:attrName>
                                        </p:attrNameLst>
                                      </p:cBhvr>
                                      <p:to>
                                        <p:strVal val="visible"/>
                                      </p:to>
                                    </p:set>
                                    <p:anim calcmode="lin" valueType="num">
                                      <p:cBhvr additive="base">
                                        <p:cTn id="37" dur="1000" fill="hold"/>
                                        <p:tgtEl>
                                          <p:spTgt spid="357379">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57379">
                                            <p:txEl>
                                              <p:pRg st="6" end="6"/>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14000"/>
                            </p:stCondLst>
                            <p:childTnLst>
                              <p:par>
                                <p:cTn id="40" presetID="2" presetClass="entr" presetSubtype="8" fill="hold" nodeType="afterEffect">
                                  <p:stCondLst>
                                    <p:cond delay="1000"/>
                                  </p:stCondLst>
                                  <p:childTnLst>
                                    <p:set>
                                      <p:cBhvr>
                                        <p:cTn id="41" dur="1" fill="hold">
                                          <p:stCondLst>
                                            <p:cond delay="0"/>
                                          </p:stCondLst>
                                        </p:cTn>
                                        <p:tgtEl>
                                          <p:spTgt spid="357379">
                                            <p:txEl>
                                              <p:pRg st="7" end="7"/>
                                            </p:txEl>
                                          </p:spTgt>
                                        </p:tgtEl>
                                        <p:attrNameLst>
                                          <p:attrName>style.visibility</p:attrName>
                                        </p:attrNameLst>
                                      </p:cBhvr>
                                      <p:to>
                                        <p:strVal val="visible"/>
                                      </p:to>
                                    </p:set>
                                    <p:anim calcmode="lin" valueType="num">
                                      <p:cBhvr additive="base">
                                        <p:cTn id="42" dur="1000" fill="hold"/>
                                        <p:tgtEl>
                                          <p:spTgt spid="357379">
                                            <p:txEl>
                                              <p:pRg st="7" end="7"/>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357379">
                                            <p:txEl>
                                              <p:pRg st="7" end="7"/>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16000"/>
                            </p:stCondLst>
                            <p:childTnLst>
                              <p:par>
                                <p:cTn id="45" presetID="2" presetClass="entr" presetSubtype="8" fill="hold" nodeType="afterEffect">
                                  <p:stCondLst>
                                    <p:cond delay="1000"/>
                                  </p:stCondLst>
                                  <p:childTnLst>
                                    <p:set>
                                      <p:cBhvr>
                                        <p:cTn id="46" dur="1" fill="hold">
                                          <p:stCondLst>
                                            <p:cond delay="0"/>
                                          </p:stCondLst>
                                        </p:cTn>
                                        <p:tgtEl>
                                          <p:spTgt spid="357379">
                                            <p:txEl>
                                              <p:pRg st="8" end="8"/>
                                            </p:txEl>
                                          </p:spTgt>
                                        </p:tgtEl>
                                        <p:attrNameLst>
                                          <p:attrName>style.visibility</p:attrName>
                                        </p:attrNameLst>
                                      </p:cBhvr>
                                      <p:to>
                                        <p:strVal val="visible"/>
                                      </p:to>
                                    </p:set>
                                    <p:anim calcmode="lin" valueType="num">
                                      <p:cBhvr additive="base">
                                        <p:cTn id="47" dur="1000" fill="hold"/>
                                        <p:tgtEl>
                                          <p:spTgt spid="357379">
                                            <p:txEl>
                                              <p:pRg st="8" end="8"/>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357379">
                                            <p:txEl>
                                              <p:pRg st="8" end="8"/>
                                            </p:txEl>
                                          </p:spTgt>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18000"/>
                            </p:stCondLst>
                            <p:childTnLst>
                              <p:par>
                                <p:cTn id="50" presetID="2" presetClass="entr" presetSubtype="8" fill="hold" nodeType="afterEffect">
                                  <p:stCondLst>
                                    <p:cond delay="1000"/>
                                  </p:stCondLst>
                                  <p:childTnLst>
                                    <p:set>
                                      <p:cBhvr>
                                        <p:cTn id="51" dur="1" fill="hold">
                                          <p:stCondLst>
                                            <p:cond delay="0"/>
                                          </p:stCondLst>
                                        </p:cTn>
                                        <p:tgtEl>
                                          <p:spTgt spid="357379">
                                            <p:txEl>
                                              <p:pRg st="9" end="9"/>
                                            </p:txEl>
                                          </p:spTgt>
                                        </p:tgtEl>
                                        <p:attrNameLst>
                                          <p:attrName>style.visibility</p:attrName>
                                        </p:attrNameLst>
                                      </p:cBhvr>
                                      <p:to>
                                        <p:strVal val="visible"/>
                                      </p:to>
                                    </p:set>
                                    <p:anim calcmode="lin" valueType="num">
                                      <p:cBhvr additive="base">
                                        <p:cTn id="52" dur="1000" fill="hold"/>
                                        <p:tgtEl>
                                          <p:spTgt spid="357379">
                                            <p:txEl>
                                              <p:pRg st="9" end="9"/>
                                            </p:txEl>
                                          </p:spTgt>
                                        </p:tgtEl>
                                        <p:attrNameLst>
                                          <p:attrName>ppt_x</p:attrName>
                                        </p:attrNameLst>
                                      </p:cBhvr>
                                      <p:tavLst>
                                        <p:tav tm="0">
                                          <p:val>
                                            <p:strVal val="0-#ppt_w/2"/>
                                          </p:val>
                                        </p:tav>
                                        <p:tav tm="100000">
                                          <p:val>
                                            <p:strVal val="#ppt_x"/>
                                          </p:val>
                                        </p:tav>
                                      </p:tavLst>
                                    </p:anim>
                                    <p:anim calcmode="lin" valueType="num">
                                      <p:cBhvr additive="base">
                                        <p:cTn id="53" dur="1000" fill="hold"/>
                                        <p:tgtEl>
                                          <p:spTgt spid="357379">
                                            <p:txEl>
                                              <p:pRg st="9" end="9"/>
                                            </p:txEl>
                                          </p:spTgt>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20000"/>
                            </p:stCondLst>
                            <p:childTnLst>
                              <p:par>
                                <p:cTn id="55" presetID="2" presetClass="entr" presetSubtype="8" fill="hold" nodeType="afterEffect">
                                  <p:stCondLst>
                                    <p:cond delay="1000"/>
                                  </p:stCondLst>
                                  <p:childTnLst>
                                    <p:set>
                                      <p:cBhvr>
                                        <p:cTn id="56" dur="1" fill="hold">
                                          <p:stCondLst>
                                            <p:cond delay="0"/>
                                          </p:stCondLst>
                                        </p:cTn>
                                        <p:tgtEl>
                                          <p:spTgt spid="357379">
                                            <p:txEl>
                                              <p:pRg st="10" end="10"/>
                                            </p:txEl>
                                          </p:spTgt>
                                        </p:tgtEl>
                                        <p:attrNameLst>
                                          <p:attrName>style.visibility</p:attrName>
                                        </p:attrNameLst>
                                      </p:cBhvr>
                                      <p:to>
                                        <p:strVal val="visible"/>
                                      </p:to>
                                    </p:set>
                                    <p:anim calcmode="lin" valueType="num">
                                      <p:cBhvr additive="base">
                                        <p:cTn id="57" dur="1000" fill="hold"/>
                                        <p:tgtEl>
                                          <p:spTgt spid="357379">
                                            <p:txEl>
                                              <p:pRg st="10" end="10"/>
                                            </p:txEl>
                                          </p:spTgt>
                                        </p:tgtEl>
                                        <p:attrNameLst>
                                          <p:attrName>ppt_x</p:attrName>
                                        </p:attrNameLst>
                                      </p:cBhvr>
                                      <p:tavLst>
                                        <p:tav tm="0">
                                          <p:val>
                                            <p:strVal val="0-#ppt_w/2"/>
                                          </p:val>
                                        </p:tav>
                                        <p:tav tm="100000">
                                          <p:val>
                                            <p:strVal val="#ppt_x"/>
                                          </p:val>
                                        </p:tav>
                                      </p:tavLst>
                                    </p:anim>
                                    <p:anim calcmode="lin" valueType="num">
                                      <p:cBhvr additive="base">
                                        <p:cTn id="58" dur="1000" fill="hold"/>
                                        <p:tgtEl>
                                          <p:spTgt spid="357379">
                                            <p:txEl>
                                              <p:pRg st="10" end="10"/>
                                            </p:txEl>
                                          </p:spTgt>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22000"/>
                            </p:stCondLst>
                            <p:childTnLst>
                              <p:par>
                                <p:cTn id="60" presetID="2" presetClass="entr" presetSubtype="8" fill="hold" nodeType="afterEffect">
                                  <p:stCondLst>
                                    <p:cond delay="1000"/>
                                  </p:stCondLst>
                                  <p:childTnLst>
                                    <p:set>
                                      <p:cBhvr>
                                        <p:cTn id="61" dur="1" fill="hold">
                                          <p:stCondLst>
                                            <p:cond delay="0"/>
                                          </p:stCondLst>
                                        </p:cTn>
                                        <p:tgtEl>
                                          <p:spTgt spid="357379">
                                            <p:txEl>
                                              <p:pRg st="11" end="11"/>
                                            </p:txEl>
                                          </p:spTgt>
                                        </p:tgtEl>
                                        <p:attrNameLst>
                                          <p:attrName>style.visibility</p:attrName>
                                        </p:attrNameLst>
                                      </p:cBhvr>
                                      <p:to>
                                        <p:strVal val="visible"/>
                                      </p:to>
                                    </p:set>
                                    <p:anim calcmode="lin" valueType="num">
                                      <p:cBhvr additive="base">
                                        <p:cTn id="62" dur="1000" fill="hold"/>
                                        <p:tgtEl>
                                          <p:spTgt spid="357379">
                                            <p:txEl>
                                              <p:pRg st="11" end="11"/>
                                            </p:txEl>
                                          </p:spTgt>
                                        </p:tgtEl>
                                        <p:attrNameLst>
                                          <p:attrName>ppt_x</p:attrName>
                                        </p:attrNameLst>
                                      </p:cBhvr>
                                      <p:tavLst>
                                        <p:tav tm="0">
                                          <p:val>
                                            <p:strVal val="0-#ppt_w/2"/>
                                          </p:val>
                                        </p:tav>
                                        <p:tav tm="100000">
                                          <p:val>
                                            <p:strVal val="#ppt_x"/>
                                          </p:val>
                                        </p:tav>
                                      </p:tavLst>
                                    </p:anim>
                                    <p:anim calcmode="lin" valueType="num">
                                      <p:cBhvr additive="base">
                                        <p:cTn id="63" dur="1000" fill="hold"/>
                                        <p:tgtEl>
                                          <p:spTgt spid="357379">
                                            <p:txEl>
                                              <p:pRg st="11" end="11"/>
                                            </p:txEl>
                                          </p:spTgt>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24000"/>
                            </p:stCondLst>
                            <p:childTnLst>
                              <p:par>
                                <p:cTn id="65" presetID="2" presetClass="entr" presetSubtype="8" fill="hold" nodeType="afterEffect">
                                  <p:stCondLst>
                                    <p:cond delay="1000"/>
                                  </p:stCondLst>
                                  <p:childTnLst>
                                    <p:set>
                                      <p:cBhvr>
                                        <p:cTn id="66" dur="1" fill="hold">
                                          <p:stCondLst>
                                            <p:cond delay="0"/>
                                          </p:stCondLst>
                                        </p:cTn>
                                        <p:tgtEl>
                                          <p:spTgt spid="357379">
                                            <p:txEl>
                                              <p:pRg st="12" end="12"/>
                                            </p:txEl>
                                          </p:spTgt>
                                        </p:tgtEl>
                                        <p:attrNameLst>
                                          <p:attrName>style.visibility</p:attrName>
                                        </p:attrNameLst>
                                      </p:cBhvr>
                                      <p:to>
                                        <p:strVal val="visible"/>
                                      </p:to>
                                    </p:set>
                                    <p:anim calcmode="lin" valueType="num">
                                      <p:cBhvr additive="base">
                                        <p:cTn id="67" dur="1000" fill="hold"/>
                                        <p:tgtEl>
                                          <p:spTgt spid="357379">
                                            <p:txEl>
                                              <p:pRg st="12" end="12"/>
                                            </p:txEl>
                                          </p:spTgt>
                                        </p:tgtEl>
                                        <p:attrNameLst>
                                          <p:attrName>ppt_x</p:attrName>
                                        </p:attrNameLst>
                                      </p:cBhvr>
                                      <p:tavLst>
                                        <p:tav tm="0">
                                          <p:val>
                                            <p:strVal val="0-#ppt_w/2"/>
                                          </p:val>
                                        </p:tav>
                                        <p:tav tm="100000">
                                          <p:val>
                                            <p:strVal val="#ppt_x"/>
                                          </p:val>
                                        </p:tav>
                                      </p:tavLst>
                                    </p:anim>
                                    <p:anim calcmode="lin" valueType="num">
                                      <p:cBhvr additive="base">
                                        <p:cTn id="68" dur="1000" fill="hold"/>
                                        <p:tgtEl>
                                          <p:spTgt spid="357379">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p:txBody>
          <a:bodyPr/>
          <a:lstStyle/>
          <a:p>
            <a:pPr eaLnBrk="1" hangingPunct="1"/>
            <a:r>
              <a:rPr lang="en-US" altLang="pl-PL" smtClean="0"/>
              <a:t>Modelling</a:t>
            </a:r>
          </a:p>
        </p:txBody>
      </p:sp>
      <p:sp>
        <p:nvSpPr>
          <p:cNvPr id="49155" name="Rectangle 1027"/>
          <p:cNvSpPr>
            <a:spLocks noGrp="1" noChangeArrowheads="1"/>
          </p:cNvSpPr>
          <p:nvPr>
            <p:ph type="body" idx="1"/>
          </p:nvPr>
        </p:nvSpPr>
        <p:spPr>
          <a:xfrm>
            <a:off x="250825" y="1412875"/>
            <a:ext cx="5749925" cy="4953000"/>
          </a:xfrm>
        </p:spPr>
        <p:txBody>
          <a:bodyPr/>
          <a:lstStyle/>
          <a:p>
            <a:pPr eaLnBrk="1" hangingPunct="1"/>
            <a:r>
              <a:rPr lang="en-GB" altLang="pl-PL" sz="2400" smtClean="0"/>
              <a:t>Powerful</a:t>
            </a:r>
          </a:p>
          <a:p>
            <a:pPr eaLnBrk="1" hangingPunct="1"/>
            <a:r>
              <a:rPr lang="en-GB" altLang="pl-PL" sz="2400" smtClean="0"/>
              <a:t>Improves communication through shared visualisation</a:t>
            </a:r>
          </a:p>
          <a:p>
            <a:pPr eaLnBrk="1" hangingPunct="1"/>
            <a:r>
              <a:rPr lang="en-GB" altLang="pl-PL" sz="2400" smtClean="0"/>
              <a:t>Models deployed according to               project needs</a:t>
            </a:r>
          </a:p>
          <a:p>
            <a:pPr eaLnBrk="1" hangingPunct="1"/>
            <a:r>
              <a:rPr lang="en-GB" altLang="pl-PL" sz="2400" smtClean="0"/>
              <a:t>Atern advocates standard industry techniques…</a:t>
            </a:r>
          </a:p>
          <a:p>
            <a:pPr lvl="1" eaLnBrk="1" hangingPunct="1"/>
            <a:r>
              <a:rPr lang="en-GB" altLang="pl-PL" sz="2000" smtClean="0"/>
              <a:t>Selected to your organisation’s requirements</a:t>
            </a:r>
          </a:p>
          <a:p>
            <a:pPr lvl="1" eaLnBrk="1" hangingPunct="1"/>
            <a:r>
              <a:rPr lang="en-GB" altLang="pl-PL" sz="2000" smtClean="0"/>
              <a:t>Enough to satisfy the purpose – no more</a:t>
            </a:r>
          </a:p>
          <a:p>
            <a:pPr lvl="1" eaLnBrk="1" hangingPunct="1"/>
            <a:endParaRPr lang="en-GB" altLang="pl-PL" sz="2000" smtClean="0"/>
          </a:p>
          <a:p>
            <a:pPr eaLnBrk="1" hangingPunct="1"/>
            <a:endParaRPr lang="en-GB" altLang="pl-PL" sz="2400" smtClean="0"/>
          </a:p>
          <a:p>
            <a:pPr lvl="1" eaLnBrk="1" hangingPunct="1"/>
            <a:endParaRPr lang="en-US" altLang="pl-PL" smtClean="0"/>
          </a:p>
        </p:txBody>
      </p:sp>
      <p:sp>
        <p:nvSpPr>
          <p:cNvPr id="49156" name="Rectangle 1134"/>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pic>
        <p:nvPicPr>
          <p:cNvPr id="49157" name="Picture 1135" descr="C:\Users\Babs\Documents\Group 1 Back Up\DSDM\Atern\Atern Images\ATO Graphics Set Oct 08\Atern Handbook Graphics\Modelling Perspectives_P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563" y="1857375"/>
            <a:ext cx="3311525"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Tree>
  </p:cSld>
  <p:clrMapOvr>
    <a:masterClrMapping/>
  </p:clrMapOvr>
  <p:transition advTm="14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p:txBody>
          <a:bodyPr/>
          <a:lstStyle/>
          <a:p>
            <a:pPr eaLnBrk="1" hangingPunct="1"/>
            <a:r>
              <a:rPr lang="en-GB" altLang="pl-PL" smtClean="0"/>
              <a:t>Why Choose Atern?</a:t>
            </a:r>
          </a:p>
        </p:txBody>
      </p:sp>
      <p:sp>
        <p:nvSpPr>
          <p:cNvPr id="135175" name="Rectangle 7"/>
          <p:cNvSpPr>
            <a:spLocks noChangeArrowheads="1"/>
          </p:cNvSpPr>
          <p:nvPr/>
        </p:nvSpPr>
        <p:spPr bwMode="auto">
          <a:xfrm>
            <a:off x="395288" y="3213100"/>
            <a:ext cx="4103687"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eaLnBrk="1" hangingPunct="1">
              <a:buFontTx/>
              <a:buNone/>
            </a:pPr>
            <a:r>
              <a:rPr lang="en-GB" altLang="pl-PL" sz="2400"/>
              <a:t>Project Manager</a:t>
            </a:r>
          </a:p>
          <a:p>
            <a:pPr eaLnBrk="1" hangingPunct="1"/>
            <a:r>
              <a:rPr lang="en-GB" altLang="pl-PL" sz="1600" b="1"/>
              <a:t>Objectives-based</a:t>
            </a:r>
          </a:p>
          <a:p>
            <a:pPr eaLnBrk="1" hangingPunct="1"/>
            <a:r>
              <a:rPr lang="en-GB" altLang="pl-PL" sz="1600" b="1"/>
              <a:t>Clearly defined process with regular review points</a:t>
            </a:r>
          </a:p>
          <a:p>
            <a:pPr eaLnBrk="1" hangingPunct="1"/>
            <a:r>
              <a:rPr lang="en-GB" altLang="pl-PL" sz="1600" b="1"/>
              <a:t>Provides a common language</a:t>
            </a:r>
          </a:p>
          <a:p>
            <a:pPr eaLnBrk="1" hangingPunct="1"/>
            <a:r>
              <a:rPr lang="en-GB" altLang="pl-PL" sz="1600" b="1"/>
              <a:t>Effective planning</a:t>
            </a:r>
          </a:p>
          <a:p>
            <a:pPr eaLnBrk="1" hangingPunct="1"/>
            <a:r>
              <a:rPr lang="en-GB" altLang="pl-PL" sz="1600" b="1"/>
              <a:t>Appropriate formality</a:t>
            </a:r>
          </a:p>
          <a:p>
            <a:pPr eaLnBrk="1" hangingPunct="1"/>
            <a:endParaRPr lang="en-GB" altLang="pl-PL" sz="1500"/>
          </a:p>
          <a:p>
            <a:pPr eaLnBrk="1" hangingPunct="1"/>
            <a:endParaRPr lang="en-GB" altLang="pl-PL" sz="1500"/>
          </a:p>
          <a:p>
            <a:pPr eaLnBrk="1" hangingPunct="1"/>
            <a:endParaRPr lang="en-GB" altLang="pl-PL" sz="1500"/>
          </a:p>
          <a:p>
            <a:pPr eaLnBrk="1" hangingPunct="1"/>
            <a:endParaRPr lang="en-GB" altLang="pl-PL" sz="1500"/>
          </a:p>
          <a:p>
            <a:pPr eaLnBrk="1" hangingPunct="1"/>
            <a:endParaRPr lang="en-GB" altLang="pl-PL" sz="1500"/>
          </a:p>
        </p:txBody>
      </p:sp>
      <p:sp>
        <p:nvSpPr>
          <p:cNvPr id="135176" name="Rectangle 8"/>
          <p:cNvSpPr>
            <a:spLocks noChangeArrowheads="1"/>
          </p:cNvSpPr>
          <p:nvPr/>
        </p:nvSpPr>
        <p:spPr bwMode="auto">
          <a:xfrm>
            <a:off x="4716463" y="3213100"/>
            <a:ext cx="3738562"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eaLnBrk="1" hangingPunct="1">
              <a:buFontTx/>
              <a:buNone/>
            </a:pPr>
            <a:r>
              <a:rPr lang="en-GB" altLang="pl-PL" sz="2400"/>
              <a:t>Developers</a:t>
            </a:r>
          </a:p>
          <a:p>
            <a:pPr eaLnBrk="1" hangingPunct="1"/>
            <a:r>
              <a:rPr lang="en-GB" altLang="pl-PL" sz="1600" b="1"/>
              <a:t>Responsibility</a:t>
            </a:r>
          </a:p>
          <a:p>
            <a:pPr eaLnBrk="1" hangingPunct="1"/>
            <a:r>
              <a:rPr lang="en-GB" altLang="pl-PL" sz="1600" b="1"/>
              <a:t>Growth opportunities</a:t>
            </a:r>
          </a:p>
          <a:p>
            <a:pPr eaLnBrk="1" hangingPunct="1"/>
            <a:r>
              <a:rPr lang="en-GB" altLang="pl-PL" sz="1600" b="1"/>
              <a:t>User involvement</a:t>
            </a:r>
          </a:p>
          <a:p>
            <a:pPr eaLnBrk="1" hangingPunct="1"/>
            <a:r>
              <a:rPr lang="en-GB" altLang="pl-PL" sz="1600" b="1"/>
              <a:t>Provides a common language</a:t>
            </a:r>
          </a:p>
          <a:p>
            <a:pPr eaLnBrk="1" hangingPunct="1"/>
            <a:endParaRPr lang="en-GB" altLang="pl-PL" sz="1600" b="1"/>
          </a:p>
        </p:txBody>
      </p:sp>
      <p:sp>
        <p:nvSpPr>
          <p:cNvPr id="135179" name="Rectangle 11"/>
          <p:cNvSpPr>
            <a:spLocks noChangeArrowheads="1"/>
          </p:cNvSpPr>
          <p:nvPr/>
        </p:nvSpPr>
        <p:spPr bwMode="auto">
          <a:xfrm>
            <a:off x="395288" y="1052513"/>
            <a:ext cx="3960812"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eaLnBrk="1" hangingPunct="1">
              <a:buFontTx/>
              <a:buNone/>
            </a:pPr>
            <a:r>
              <a:rPr lang="en-GB" altLang="pl-PL" sz="2400"/>
              <a:t>Management</a:t>
            </a:r>
          </a:p>
          <a:p>
            <a:pPr eaLnBrk="1" hangingPunct="1"/>
            <a:r>
              <a:rPr lang="en-GB" altLang="pl-PL" sz="1600" b="1"/>
              <a:t>Track record of On Time and In Budget delivery</a:t>
            </a:r>
          </a:p>
          <a:p>
            <a:pPr eaLnBrk="1" hangingPunct="1"/>
            <a:r>
              <a:rPr lang="en-GB" altLang="pl-PL" sz="1600" b="1"/>
              <a:t>“Corporate strength” agile</a:t>
            </a:r>
          </a:p>
          <a:p>
            <a:pPr eaLnBrk="1" hangingPunct="1"/>
            <a:r>
              <a:rPr lang="en-GB" altLang="pl-PL" sz="1600" b="1"/>
              <a:t>Highlights failing projects early</a:t>
            </a:r>
          </a:p>
          <a:p>
            <a:pPr eaLnBrk="1" hangingPunct="1"/>
            <a:r>
              <a:rPr lang="en-GB" altLang="pl-PL" sz="1600" b="1"/>
              <a:t>Provides a common language</a:t>
            </a:r>
          </a:p>
          <a:p>
            <a:pPr eaLnBrk="1" hangingPunct="1"/>
            <a:endParaRPr lang="en-GB" altLang="pl-PL" sz="1600" b="1"/>
          </a:p>
          <a:p>
            <a:pPr eaLnBrk="1" hangingPunct="1"/>
            <a:endParaRPr lang="en-GB" altLang="pl-PL" sz="1500"/>
          </a:p>
          <a:p>
            <a:pPr eaLnBrk="1" hangingPunct="1"/>
            <a:endParaRPr lang="en-GB" altLang="pl-PL" sz="1500"/>
          </a:p>
          <a:p>
            <a:pPr eaLnBrk="1" hangingPunct="1"/>
            <a:endParaRPr lang="en-GB" altLang="pl-PL" sz="1500"/>
          </a:p>
          <a:p>
            <a:pPr eaLnBrk="1" hangingPunct="1"/>
            <a:endParaRPr lang="en-GB" altLang="pl-PL" sz="1500"/>
          </a:p>
        </p:txBody>
      </p:sp>
      <p:sp>
        <p:nvSpPr>
          <p:cNvPr id="135181" name="Rectangle 13"/>
          <p:cNvSpPr>
            <a:spLocks noChangeArrowheads="1"/>
          </p:cNvSpPr>
          <p:nvPr/>
        </p:nvSpPr>
        <p:spPr bwMode="auto">
          <a:xfrm>
            <a:off x="4716463" y="1052513"/>
            <a:ext cx="42481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eaLnBrk="1" hangingPunct="1">
              <a:buFontTx/>
              <a:buNone/>
            </a:pPr>
            <a:r>
              <a:rPr lang="en-GB" altLang="pl-PL" sz="2400"/>
              <a:t>Business &amp; Users</a:t>
            </a:r>
          </a:p>
          <a:p>
            <a:pPr eaLnBrk="1" hangingPunct="1"/>
            <a:r>
              <a:rPr lang="en-GB" altLang="pl-PL" sz="1600" b="1"/>
              <a:t>Ownership of solution</a:t>
            </a:r>
          </a:p>
          <a:p>
            <a:pPr eaLnBrk="1" hangingPunct="1"/>
            <a:r>
              <a:rPr lang="en-GB" altLang="pl-PL" sz="1600" b="1"/>
              <a:t>Ability to drive direction of project for optimum business benefit</a:t>
            </a:r>
          </a:p>
          <a:p>
            <a:pPr eaLnBrk="1" hangingPunct="1"/>
            <a:r>
              <a:rPr lang="en-GB" altLang="pl-PL" sz="1600" b="1"/>
              <a:t>Delivery of a working solution on time, every time</a:t>
            </a:r>
          </a:p>
          <a:p>
            <a:pPr eaLnBrk="1" hangingPunct="1"/>
            <a:r>
              <a:rPr lang="en-GB" altLang="pl-PL" sz="1600" b="1"/>
              <a:t>Provides a common language</a:t>
            </a:r>
          </a:p>
          <a:p>
            <a:pPr eaLnBrk="1" hangingPunct="1"/>
            <a:endParaRPr lang="en-GB" altLang="pl-PL" sz="1600" b="1"/>
          </a:p>
        </p:txBody>
      </p:sp>
      <p:sp>
        <p:nvSpPr>
          <p:cNvPr id="51207" name="Rectangle 15"/>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5120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Tree>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5179"/>
                                        </p:tgtEl>
                                        <p:attrNameLst>
                                          <p:attrName>style.visibility</p:attrName>
                                        </p:attrNameLst>
                                      </p:cBhvr>
                                      <p:to>
                                        <p:strVal val="visible"/>
                                      </p:to>
                                    </p:set>
                                    <p:anim calcmode="lin" valueType="num">
                                      <p:cBhvr additive="base">
                                        <p:cTn id="7" dur="500" fill="hold"/>
                                        <p:tgtEl>
                                          <p:spTgt spid="135179"/>
                                        </p:tgtEl>
                                        <p:attrNameLst>
                                          <p:attrName>ppt_x</p:attrName>
                                        </p:attrNameLst>
                                      </p:cBhvr>
                                      <p:tavLst>
                                        <p:tav tm="0">
                                          <p:val>
                                            <p:strVal val="0-#ppt_w/2"/>
                                          </p:val>
                                        </p:tav>
                                        <p:tav tm="100000">
                                          <p:val>
                                            <p:strVal val="#ppt_x"/>
                                          </p:val>
                                        </p:tav>
                                      </p:tavLst>
                                    </p:anim>
                                    <p:anim calcmode="lin" valueType="num">
                                      <p:cBhvr additive="base">
                                        <p:cTn id="8" dur="500" fill="hold"/>
                                        <p:tgtEl>
                                          <p:spTgt spid="13517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35181"/>
                                        </p:tgtEl>
                                        <p:attrNameLst>
                                          <p:attrName>style.visibility</p:attrName>
                                        </p:attrNameLst>
                                      </p:cBhvr>
                                      <p:to>
                                        <p:strVal val="visible"/>
                                      </p:to>
                                    </p:set>
                                    <p:anim calcmode="lin" valueType="num">
                                      <p:cBhvr additive="base">
                                        <p:cTn id="12" dur="500" fill="hold"/>
                                        <p:tgtEl>
                                          <p:spTgt spid="135181"/>
                                        </p:tgtEl>
                                        <p:attrNameLst>
                                          <p:attrName>ppt_x</p:attrName>
                                        </p:attrNameLst>
                                      </p:cBhvr>
                                      <p:tavLst>
                                        <p:tav tm="0">
                                          <p:val>
                                            <p:strVal val="1+#ppt_w/2"/>
                                          </p:val>
                                        </p:tav>
                                        <p:tav tm="100000">
                                          <p:val>
                                            <p:strVal val="#ppt_x"/>
                                          </p:val>
                                        </p:tav>
                                      </p:tavLst>
                                    </p:anim>
                                    <p:anim calcmode="lin" valueType="num">
                                      <p:cBhvr additive="base">
                                        <p:cTn id="13" dur="500" fill="hold"/>
                                        <p:tgtEl>
                                          <p:spTgt spid="13518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5175"/>
                                        </p:tgtEl>
                                        <p:attrNameLst>
                                          <p:attrName>style.visibility</p:attrName>
                                        </p:attrNameLst>
                                      </p:cBhvr>
                                      <p:to>
                                        <p:strVal val="visible"/>
                                      </p:to>
                                    </p:set>
                                    <p:anim calcmode="lin" valueType="num">
                                      <p:cBhvr additive="base">
                                        <p:cTn id="17" dur="500" fill="hold"/>
                                        <p:tgtEl>
                                          <p:spTgt spid="135175"/>
                                        </p:tgtEl>
                                        <p:attrNameLst>
                                          <p:attrName>ppt_x</p:attrName>
                                        </p:attrNameLst>
                                      </p:cBhvr>
                                      <p:tavLst>
                                        <p:tav tm="0">
                                          <p:val>
                                            <p:strVal val="0-#ppt_w/2"/>
                                          </p:val>
                                        </p:tav>
                                        <p:tav tm="100000">
                                          <p:val>
                                            <p:strVal val="#ppt_x"/>
                                          </p:val>
                                        </p:tav>
                                      </p:tavLst>
                                    </p:anim>
                                    <p:anim calcmode="lin" valueType="num">
                                      <p:cBhvr additive="base">
                                        <p:cTn id="18" dur="500" fill="hold"/>
                                        <p:tgtEl>
                                          <p:spTgt spid="135175"/>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1000"/>
                                  </p:stCondLst>
                                  <p:childTnLst>
                                    <p:set>
                                      <p:cBhvr>
                                        <p:cTn id="21" dur="1" fill="hold">
                                          <p:stCondLst>
                                            <p:cond delay="0"/>
                                          </p:stCondLst>
                                        </p:cTn>
                                        <p:tgtEl>
                                          <p:spTgt spid="135176"/>
                                        </p:tgtEl>
                                        <p:attrNameLst>
                                          <p:attrName>style.visibility</p:attrName>
                                        </p:attrNameLst>
                                      </p:cBhvr>
                                      <p:to>
                                        <p:strVal val="visible"/>
                                      </p:to>
                                    </p:set>
                                    <p:anim calcmode="lin" valueType="num">
                                      <p:cBhvr additive="base">
                                        <p:cTn id="22" dur="500" fill="hold"/>
                                        <p:tgtEl>
                                          <p:spTgt spid="135176"/>
                                        </p:tgtEl>
                                        <p:attrNameLst>
                                          <p:attrName>ppt_x</p:attrName>
                                        </p:attrNameLst>
                                      </p:cBhvr>
                                      <p:tavLst>
                                        <p:tav tm="0">
                                          <p:val>
                                            <p:strVal val="1+#ppt_w/2"/>
                                          </p:val>
                                        </p:tav>
                                        <p:tav tm="100000">
                                          <p:val>
                                            <p:strVal val="#ppt_x"/>
                                          </p:val>
                                        </p:tav>
                                      </p:tavLst>
                                    </p:anim>
                                    <p:anim calcmode="lin" valueType="num">
                                      <p:cBhvr additive="base">
                                        <p:cTn id="23" dur="500" fill="hold"/>
                                        <p:tgtEl>
                                          <p:spTgt spid="1351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5" grpId="0"/>
      <p:bldP spid="135176" grpId="0"/>
      <p:bldP spid="135179" grpId="0"/>
      <p:bldP spid="13518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pl-PL" smtClean="0"/>
              <a:t>Meets business needs</a:t>
            </a:r>
            <a:r>
              <a:rPr lang="sv-SE" altLang="pl-PL" smtClean="0"/>
              <a:t> </a:t>
            </a:r>
          </a:p>
        </p:txBody>
      </p:sp>
      <p:sp>
        <p:nvSpPr>
          <p:cNvPr id="314371" name="Rectangle 3"/>
          <p:cNvSpPr>
            <a:spLocks noGrp="1" noChangeArrowheads="1"/>
          </p:cNvSpPr>
          <p:nvPr>
            <p:ph type="body" idx="1"/>
          </p:nvPr>
        </p:nvSpPr>
        <p:spPr>
          <a:xfrm>
            <a:off x="700088" y="1535113"/>
            <a:ext cx="7605712" cy="1773237"/>
          </a:xfrm>
        </p:spPr>
        <p:txBody>
          <a:bodyPr/>
          <a:lstStyle/>
          <a:p>
            <a:pPr eaLnBrk="1" hangingPunct="1">
              <a:lnSpc>
                <a:spcPct val="90000"/>
              </a:lnSpc>
            </a:pPr>
            <a:r>
              <a:rPr lang="en-US" altLang="pl-PL" sz="2400" b="1" smtClean="0"/>
              <a:t>Targeted expenditure </a:t>
            </a:r>
          </a:p>
          <a:p>
            <a:pPr eaLnBrk="1" hangingPunct="1">
              <a:lnSpc>
                <a:spcPct val="90000"/>
              </a:lnSpc>
            </a:pPr>
            <a:r>
              <a:rPr lang="en-US" altLang="pl-PL" sz="2400" b="1" smtClean="0"/>
              <a:t>Faster delivery (enables early payback)</a:t>
            </a:r>
          </a:p>
          <a:p>
            <a:pPr eaLnBrk="1" hangingPunct="1">
              <a:lnSpc>
                <a:spcPct val="90000"/>
              </a:lnSpc>
            </a:pPr>
            <a:r>
              <a:rPr lang="en-US" altLang="pl-PL" sz="2400" b="1" smtClean="0"/>
              <a:t>User involvement and commitment</a:t>
            </a:r>
          </a:p>
          <a:p>
            <a:pPr eaLnBrk="1" hangingPunct="1">
              <a:lnSpc>
                <a:spcPct val="90000"/>
              </a:lnSpc>
            </a:pPr>
            <a:r>
              <a:rPr lang="en-US" altLang="pl-PL" sz="2400" b="1" smtClean="0"/>
              <a:t>Solutions  that are “fit for purpose” – they meet the business need</a:t>
            </a:r>
            <a:br>
              <a:rPr lang="en-US" altLang="pl-PL" sz="2400" b="1" smtClean="0"/>
            </a:br>
            <a:r>
              <a:rPr lang="en-US" altLang="pl-PL" sz="1800" b="1" smtClean="0"/>
              <a:t/>
            </a:r>
            <a:br>
              <a:rPr lang="en-US" altLang="pl-PL" sz="1800" b="1" smtClean="0"/>
            </a:br>
            <a:endParaRPr lang="sv-SE" altLang="pl-PL" sz="1800" b="1" smtClean="0"/>
          </a:p>
        </p:txBody>
      </p:sp>
      <p:sp>
        <p:nvSpPr>
          <p:cNvPr id="314374" name="Rectangle 6"/>
          <p:cNvSpPr>
            <a:spLocks noChangeArrowheads="1"/>
          </p:cNvSpPr>
          <p:nvPr/>
        </p:nvSpPr>
        <p:spPr bwMode="auto">
          <a:xfrm>
            <a:off x="228600" y="3581400"/>
            <a:ext cx="8610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eaLnBrk="1" hangingPunct="1">
              <a:lnSpc>
                <a:spcPct val="90000"/>
              </a:lnSpc>
              <a:buFontTx/>
              <a:buNone/>
            </a:pPr>
            <a:r>
              <a:rPr lang="en-US" altLang="pl-PL" sz="1800" b="1"/>
              <a:t/>
            </a:r>
            <a:br>
              <a:rPr lang="en-US" altLang="pl-PL" sz="1800" b="1"/>
            </a:br>
            <a:r>
              <a:rPr lang="en-US" altLang="pl-PL" b="1" i="1">
                <a:solidFill>
                  <a:schemeClr val="accent2"/>
                </a:solidFill>
              </a:rPr>
              <a:t>“The system delivered less than we asked for, but more than we expected because we got exactly what we wanted (needed).”</a:t>
            </a:r>
            <a:br>
              <a:rPr lang="en-US" altLang="pl-PL" b="1" i="1">
                <a:solidFill>
                  <a:schemeClr val="accent2"/>
                </a:solidFill>
              </a:rPr>
            </a:br>
            <a:r>
              <a:rPr lang="en-US" altLang="pl-PL" b="1" i="1">
                <a:solidFill>
                  <a:schemeClr val="accent2"/>
                </a:solidFill>
              </a:rPr>
              <a:t>		Dave Thompson, Shell Expro</a:t>
            </a:r>
            <a:endParaRPr lang="sv-SE" altLang="pl-PL" b="1" i="1">
              <a:solidFill>
                <a:schemeClr val="accent2"/>
              </a:solidFill>
            </a:endParaRPr>
          </a:p>
        </p:txBody>
      </p:sp>
      <p:sp>
        <p:nvSpPr>
          <p:cNvPr id="53253" name="Rectangle 7"/>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5325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Tree>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314371">
                                            <p:txEl>
                                              <p:pRg st="0" end="0"/>
                                            </p:txEl>
                                          </p:spTgt>
                                        </p:tgtEl>
                                        <p:attrNameLst>
                                          <p:attrName>style.visibility</p:attrName>
                                        </p:attrNameLst>
                                      </p:cBhvr>
                                      <p:to>
                                        <p:strVal val="visible"/>
                                      </p:to>
                                    </p:set>
                                    <p:anim calcmode="lin" valueType="num">
                                      <p:cBhvr additive="base">
                                        <p:cTn id="7" dur="1000" fill="hold"/>
                                        <p:tgtEl>
                                          <p:spTgt spid="31437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1437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 presetClass="entr" presetSubtype="8" fill="hold" nodeType="afterEffect">
                                  <p:stCondLst>
                                    <p:cond delay="1000"/>
                                  </p:stCondLst>
                                  <p:childTnLst>
                                    <p:set>
                                      <p:cBhvr>
                                        <p:cTn id="11" dur="1" fill="hold">
                                          <p:stCondLst>
                                            <p:cond delay="0"/>
                                          </p:stCondLst>
                                        </p:cTn>
                                        <p:tgtEl>
                                          <p:spTgt spid="314371">
                                            <p:txEl>
                                              <p:pRg st="1" end="1"/>
                                            </p:txEl>
                                          </p:spTgt>
                                        </p:tgtEl>
                                        <p:attrNameLst>
                                          <p:attrName>style.visibility</p:attrName>
                                        </p:attrNameLst>
                                      </p:cBhvr>
                                      <p:to>
                                        <p:strVal val="visible"/>
                                      </p:to>
                                    </p:set>
                                    <p:anim calcmode="lin" valueType="num">
                                      <p:cBhvr additive="base">
                                        <p:cTn id="12" dur="1000" fill="hold"/>
                                        <p:tgtEl>
                                          <p:spTgt spid="314371">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14371">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2" presetClass="entr" presetSubtype="8" fill="hold" nodeType="afterEffect">
                                  <p:stCondLst>
                                    <p:cond delay="1000"/>
                                  </p:stCondLst>
                                  <p:childTnLst>
                                    <p:set>
                                      <p:cBhvr>
                                        <p:cTn id="16" dur="1" fill="hold">
                                          <p:stCondLst>
                                            <p:cond delay="0"/>
                                          </p:stCondLst>
                                        </p:cTn>
                                        <p:tgtEl>
                                          <p:spTgt spid="314371">
                                            <p:txEl>
                                              <p:pRg st="2" end="2"/>
                                            </p:txEl>
                                          </p:spTgt>
                                        </p:tgtEl>
                                        <p:attrNameLst>
                                          <p:attrName>style.visibility</p:attrName>
                                        </p:attrNameLst>
                                      </p:cBhvr>
                                      <p:to>
                                        <p:strVal val="visible"/>
                                      </p:to>
                                    </p:set>
                                    <p:anim calcmode="lin" valueType="num">
                                      <p:cBhvr additive="base">
                                        <p:cTn id="17" dur="1000" fill="hold"/>
                                        <p:tgtEl>
                                          <p:spTgt spid="314371">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14371">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6000"/>
                            </p:stCondLst>
                            <p:childTnLst>
                              <p:par>
                                <p:cTn id="20" presetID="2" presetClass="entr" presetSubtype="8" fill="hold" nodeType="afterEffect">
                                  <p:stCondLst>
                                    <p:cond delay="1000"/>
                                  </p:stCondLst>
                                  <p:childTnLst>
                                    <p:set>
                                      <p:cBhvr>
                                        <p:cTn id="21" dur="1" fill="hold">
                                          <p:stCondLst>
                                            <p:cond delay="0"/>
                                          </p:stCondLst>
                                        </p:cTn>
                                        <p:tgtEl>
                                          <p:spTgt spid="314371">
                                            <p:txEl>
                                              <p:pRg st="3" end="3"/>
                                            </p:txEl>
                                          </p:spTgt>
                                        </p:tgtEl>
                                        <p:attrNameLst>
                                          <p:attrName>style.visibility</p:attrName>
                                        </p:attrNameLst>
                                      </p:cBhvr>
                                      <p:to>
                                        <p:strVal val="visible"/>
                                      </p:to>
                                    </p:set>
                                    <p:anim calcmode="lin" valueType="num">
                                      <p:cBhvr additive="base">
                                        <p:cTn id="22" dur="1000" fill="hold"/>
                                        <p:tgtEl>
                                          <p:spTgt spid="314371">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14371">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8000"/>
                            </p:stCondLst>
                            <p:childTnLst>
                              <p:par>
                                <p:cTn id="25" presetID="3" presetClass="entr" presetSubtype="10" fill="hold" grpId="0" nodeType="afterEffect">
                                  <p:stCondLst>
                                    <p:cond delay="1000"/>
                                  </p:stCondLst>
                                  <p:childTnLst>
                                    <p:set>
                                      <p:cBhvr>
                                        <p:cTn id="26" dur="1" fill="hold">
                                          <p:stCondLst>
                                            <p:cond delay="0"/>
                                          </p:stCondLst>
                                        </p:cTn>
                                        <p:tgtEl>
                                          <p:spTgt spid="314374"/>
                                        </p:tgtEl>
                                        <p:attrNameLst>
                                          <p:attrName>style.visibility</p:attrName>
                                        </p:attrNameLst>
                                      </p:cBhvr>
                                      <p:to>
                                        <p:strVal val="visible"/>
                                      </p:to>
                                    </p:set>
                                    <p:animEffect transition="in" filter="blinds(horizontal)">
                                      <p:cBhvr>
                                        <p:cTn id="27" dur="3000"/>
                                        <p:tgtEl>
                                          <p:spTgt spid="314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GB" altLang="pl-PL" smtClean="0"/>
              <a:t>DSDM (Atern) Productivity</a:t>
            </a:r>
          </a:p>
        </p:txBody>
      </p:sp>
      <p:sp>
        <p:nvSpPr>
          <p:cNvPr id="55299" name="Text Box 40"/>
          <p:cNvSpPr txBox="1">
            <a:spLocks noChangeArrowheads="1"/>
          </p:cNvSpPr>
          <p:nvPr/>
        </p:nvSpPr>
        <p:spPr bwMode="auto">
          <a:xfrm>
            <a:off x="4953000" y="5867400"/>
            <a:ext cx="358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endParaRPr lang="en-US" altLang="pl-PL" sz="1600" b="1">
              <a:solidFill>
                <a:schemeClr val="tx1"/>
              </a:solidFill>
              <a:latin typeface="Arial Rounded MT Bold" panose="020F0704030504030204" pitchFamily="34" charset="0"/>
            </a:endParaRPr>
          </a:p>
        </p:txBody>
      </p:sp>
      <p:sp>
        <p:nvSpPr>
          <p:cNvPr id="55300" name="Rectangle 44"/>
          <p:cNvSpPr>
            <a:spLocks noChangeArrowheads="1"/>
          </p:cNvSpPr>
          <p:nvPr/>
        </p:nvSpPr>
        <p:spPr bwMode="auto">
          <a:xfrm>
            <a:off x="611188" y="1125538"/>
            <a:ext cx="8064500" cy="4895850"/>
          </a:xfrm>
          <a:prstGeom prst="rect">
            <a:avLst/>
          </a:prstGeom>
          <a:solidFill>
            <a:schemeClr val="bg1"/>
          </a:solidFill>
          <a:ln w="12700">
            <a:solidFill>
              <a:schemeClr val="tx1"/>
            </a:solidFill>
            <a:miter lim="800000"/>
            <a:headEnd type="none" w="sm" len="sm"/>
            <a:tailEnd type="none" w="sm" len="sm"/>
          </a:ln>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grpSp>
        <p:nvGrpSpPr>
          <p:cNvPr id="2" name="Group 45"/>
          <p:cNvGrpSpPr>
            <a:grpSpLocks/>
          </p:cNvGrpSpPr>
          <p:nvPr/>
        </p:nvGrpSpPr>
        <p:grpSpPr bwMode="auto">
          <a:xfrm>
            <a:off x="755650" y="1125538"/>
            <a:ext cx="7704138" cy="4592637"/>
            <a:chOff x="0" y="326"/>
            <a:chExt cx="5738" cy="3637"/>
          </a:xfrm>
        </p:grpSpPr>
        <p:graphicFrame>
          <p:nvGraphicFramePr>
            <p:cNvPr id="55304" name="Object 46"/>
            <p:cNvGraphicFramePr>
              <a:graphicFrameLocks noChangeAspect="1"/>
            </p:cNvGraphicFramePr>
            <p:nvPr/>
          </p:nvGraphicFramePr>
          <p:xfrm>
            <a:off x="0" y="326"/>
            <a:ext cx="5738" cy="3490"/>
          </p:xfrm>
          <a:graphic>
            <a:graphicData uri="http://schemas.openxmlformats.org/presentationml/2006/ole">
              <mc:AlternateContent xmlns:mc="http://schemas.openxmlformats.org/markup-compatibility/2006">
                <mc:Choice xmlns:v="urn:schemas-microsoft-com:vml" Requires="v">
                  <p:oleObj spid="_x0000_s55306" name="Worksheet" r:id="rId4" imgW="9534449" imgH="5581802" progId="Excel.Sheet.8">
                    <p:embed/>
                  </p:oleObj>
                </mc:Choice>
                <mc:Fallback>
                  <p:oleObj name="Worksheet" r:id="rId4" imgW="9534449" imgH="5581802" progId="Excel.Sheet.8">
                    <p:embed/>
                    <p:pic>
                      <p:nvPicPr>
                        <p:cNvPr id="0" name="Object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6"/>
                          <a:ext cx="5738" cy="34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5" name="Text Box 47"/>
            <p:cNvSpPr txBox="1">
              <a:spLocks noChangeArrowheads="1"/>
            </p:cNvSpPr>
            <p:nvPr/>
          </p:nvSpPr>
          <p:spPr bwMode="auto">
            <a:xfrm>
              <a:off x="2971" y="3648"/>
              <a:ext cx="2645"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pl-PL" sz="1000" b="1">
                  <a:solidFill>
                    <a:schemeClr val="tx1"/>
                  </a:solidFill>
                  <a:latin typeface="Gill Sans MT" panose="020B0502020104020203" pitchFamily="34" charset="-18"/>
                </a:rPr>
                <a:t>Source: Study Commissioned by Xansa: 7 Year Longitudinal study</a:t>
              </a:r>
              <a:endParaRPr lang="en-GB" altLang="pl-PL" sz="1000" b="1">
                <a:solidFill>
                  <a:schemeClr val="tx1"/>
                </a:solidFill>
                <a:latin typeface="Gill Sans MT" panose="020B0502020104020203" pitchFamily="34" charset="-18"/>
              </a:endParaRPr>
            </a:p>
          </p:txBody>
        </p:sp>
      </p:grpSp>
      <p:sp>
        <p:nvSpPr>
          <p:cNvPr id="55302" name="Rectangle 48"/>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5530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Tree>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GB" altLang="pl-PL" smtClean="0"/>
              <a:t>Delivery Time</a:t>
            </a:r>
          </a:p>
        </p:txBody>
      </p:sp>
      <p:grpSp>
        <p:nvGrpSpPr>
          <p:cNvPr id="2" name="Group 40"/>
          <p:cNvGrpSpPr>
            <a:grpSpLocks/>
          </p:cNvGrpSpPr>
          <p:nvPr/>
        </p:nvGrpSpPr>
        <p:grpSpPr bwMode="auto">
          <a:xfrm>
            <a:off x="3514725" y="1057275"/>
            <a:ext cx="2349500" cy="3865563"/>
            <a:chOff x="2214" y="666"/>
            <a:chExt cx="1480" cy="2435"/>
          </a:xfrm>
        </p:grpSpPr>
        <p:sp>
          <p:nvSpPr>
            <p:cNvPr id="57370" name="Text Box 18"/>
            <p:cNvSpPr txBox="1">
              <a:spLocks noChangeArrowheads="1"/>
            </p:cNvSpPr>
            <p:nvPr/>
          </p:nvSpPr>
          <p:spPr bwMode="auto">
            <a:xfrm>
              <a:off x="2256" y="2659"/>
              <a:ext cx="136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lgn="ctr">
                <a:spcBef>
                  <a:spcPct val="0"/>
                </a:spcBef>
                <a:buFontTx/>
                <a:buNone/>
              </a:pPr>
              <a:r>
                <a:rPr lang="en-GB" altLang="pl-PL" b="1">
                  <a:solidFill>
                    <a:schemeClr val="tx1"/>
                  </a:solidFill>
                  <a:latin typeface="Gill Sans MT" panose="020B0502020104020203" pitchFamily="34" charset="-18"/>
                </a:rPr>
                <a:t>Average project </a:t>
              </a:r>
            </a:p>
            <a:p>
              <a:pPr algn="ctr">
                <a:spcBef>
                  <a:spcPct val="0"/>
                </a:spcBef>
                <a:buFontTx/>
                <a:buNone/>
              </a:pPr>
              <a:r>
                <a:rPr lang="en-GB" altLang="pl-PL" b="1">
                  <a:solidFill>
                    <a:schemeClr val="tx1"/>
                  </a:solidFill>
                  <a:latin typeface="Gill Sans MT" panose="020B0502020104020203" pitchFamily="34" charset="-18"/>
                </a:rPr>
                <a:t>team size</a:t>
              </a:r>
            </a:p>
          </p:txBody>
        </p:sp>
        <p:grpSp>
          <p:nvGrpSpPr>
            <p:cNvPr id="57371" name="Group 38"/>
            <p:cNvGrpSpPr>
              <a:grpSpLocks/>
            </p:cNvGrpSpPr>
            <p:nvPr/>
          </p:nvGrpSpPr>
          <p:grpSpPr bwMode="auto">
            <a:xfrm>
              <a:off x="2214" y="666"/>
              <a:ext cx="1480" cy="1865"/>
              <a:chOff x="2214" y="666"/>
              <a:chExt cx="1480" cy="1865"/>
            </a:xfrm>
          </p:grpSpPr>
          <p:sp>
            <p:nvSpPr>
              <p:cNvPr id="57372" name="Rectangle 13"/>
              <p:cNvSpPr>
                <a:spLocks noChangeArrowheads="1"/>
              </p:cNvSpPr>
              <p:nvPr/>
            </p:nvSpPr>
            <p:spPr bwMode="auto">
              <a:xfrm>
                <a:off x="2334" y="940"/>
                <a:ext cx="440" cy="1591"/>
              </a:xfrm>
              <a:prstGeom prst="rect">
                <a:avLst/>
              </a:prstGeom>
              <a:solidFill>
                <a:srgbClr val="666699"/>
              </a:solidFill>
              <a:ln w="12700">
                <a:solidFill>
                  <a:schemeClr val="accent1"/>
                </a:solidFill>
                <a:miter lim="800000"/>
                <a:headEnd/>
                <a:tailEnd/>
              </a:ln>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57373" name="Line 14"/>
              <p:cNvSpPr>
                <a:spLocks noChangeShapeType="1"/>
              </p:cNvSpPr>
              <p:nvPr/>
            </p:nvSpPr>
            <p:spPr bwMode="auto">
              <a:xfrm>
                <a:off x="2214" y="850"/>
                <a:ext cx="0" cy="1681"/>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74" name="Line 15"/>
              <p:cNvSpPr>
                <a:spLocks noChangeShapeType="1"/>
              </p:cNvSpPr>
              <p:nvPr/>
            </p:nvSpPr>
            <p:spPr bwMode="auto">
              <a:xfrm>
                <a:off x="2214" y="2531"/>
                <a:ext cx="1480" cy="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75" name="Text Box 19"/>
              <p:cNvSpPr txBox="1">
                <a:spLocks noChangeArrowheads="1"/>
              </p:cNvSpPr>
              <p:nvPr/>
            </p:nvSpPr>
            <p:spPr bwMode="auto">
              <a:xfrm>
                <a:off x="3057" y="1479"/>
                <a:ext cx="1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pl-PL" sz="1800" b="1">
                    <a:solidFill>
                      <a:schemeClr val="accent1"/>
                    </a:solidFill>
                    <a:latin typeface="Gill Sans MT" panose="020B0502020104020203" pitchFamily="34" charset="-18"/>
                  </a:rPr>
                  <a:t>5</a:t>
                </a:r>
              </a:p>
            </p:txBody>
          </p:sp>
          <p:sp>
            <p:nvSpPr>
              <p:cNvPr id="57376" name="Text Box 20"/>
              <p:cNvSpPr txBox="1">
                <a:spLocks noChangeArrowheads="1"/>
              </p:cNvSpPr>
              <p:nvPr/>
            </p:nvSpPr>
            <p:spPr bwMode="auto">
              <a:xfrm>
                <a:off x="2453" y="666"/>
                <a:ext cx="2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pl-PL" sz="1800" b="1">
                    <a:solidFill>
                      <a:schemeClr val="accent1"/>
                    </a:solidFill>
                    <a:latin typeface="Gill Sans MT" panose="020B0502020104020203" pitchFamily="34" charset="-18"/>
                  </a:rPr>
                  <a:t>11</a:t>
                </a:r>
              </a:p>
            </p:txBody>
          </p:sp>
          <p:sp>
            <p:nvSpPr>
              <p:cNvPr id="57377" name="Rectangle 21"/>
              <p:cNvSpPr>
                <a:spLocks noChangeArrowheads="1"/>
              </p:cNvSpPr>
              <p:nvPr/>
            </p:nvSpPr>
            <p:spPr bwMode="auto">
              <a:xfrm>
                <a:off x="2894" y="1800"/>
                <a:ext cx="440" cy="731"/>
              </a:xfrm>
              <a:prstGeom prst="rect">
                <a:avLst/>
              </a:prstGeom>
              <a:solidFill>
                <a:srgbClr val="008000"/>
              </a:solidFill>
              <a:ln w="12700">
                <a:solidFill>
                  <a:schemeClr val="accent1"/>
                </a:solidFill>
                <a:miter lim="800000"/>
                <a:headEnd/>
                <a:tailEnd/>
              </a:ln>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grpSp>
      </p:grpSp>
      <p:sp>
        <p:nvSpPr>
          <p:cNvPr id="57348" name="Text Box 31"/>
          <p:cNvSpPr txBox="1">
            <a:spLocks noChangeArrowheads="1"/>
          </p:cNvSpPr>
          <p:nvPr/>
        </p:nvSpPr>
        <p:spPr bwMode="auto">
          <a:xfrm>
            <a:off x="503238" y="5297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50000"/>
              </a:spcBef>
              <a:buFontTx/>
              <a:buNone/>
            </a:pPr>
            <a:endParaRPr lang="en-US" altLang="pl-PL" sz="1800" b="1">
              <a:solidFill>
                <a:schemeClr val="tx1"/>
              </a:solidFill>
              <a:latin typeface="Arial Black" panose="020B0A04020102020204" pitchFamily="34" charset="0"/>
            </a:endParaRPr>
          </a:p>
        </p:txBody>
      </p:sp>
      <p:sp>
        <p:nvSpPr>
          <p:cNvPr id="148484" name="Rectangle 4"/>
          <p:cNvSpPr>
            <a:spLocks noChangeArrowheads="1"/>
          </p:cNvSpPr>
          <p:nvPr/>
        </p:nvSpPr>
        <p:spPr bwMode="auto">
          <a:xfrm>
            <a:off x="849313" y="1565275"/>
            <a:ext cx="698500" cy="2452688"/>
          </a:xfrm>
          <a:prstGeom prst="rect">
            <a:avLst/>
          </a:prstGeom>
          <a:solidFill>
            <a:srgbClr val="666699"/>
          </a:solidFill>
          <a:ln w="12700">
            <a:solidFill>
              <a:schemeClr val="accent1"/>
            </a:solidFill>
            <a:miter lim="800000"/>
            <a:headEnd/>
            <a:tailEnd/>
          </a:ln>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148485" name="Line 5"/>
          <p:cNvSpPr>
            <a:spLocks noChangeShapeType="1"/>
          </p:cNvSpPr>
          <p:nvPr/>
        </p:nvSpPr>
        <p:spPr bwMode="auto">
          <a:xfrm>
            <a:off x="658813" y="1349375"/>
            <a:ext cx="0" cy="2668588"/>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8486" name="Line 6"/>
          <p:cNvSpPr>
            <a:spLocks noChangeShapeType="1"/>
          </p:cNvSpPr>
          <p:nvPr/>
        </p:nvSpPr>
        <p:spPr bwMode="auto">
          <a:xfrm>
            <a:off x="658813" y="4017963"/>
            <a:ext cx="2349500" cy="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8489" name="Text Box 9"/>
          <p:cNvSpPr txBox="1">
            <a:spLocks noChangeArrowheads="1"/>
          </p:cNvSpPr>
          <p:nvPr/>
        </p:nvSpPr>
        <p:spPr bwMode="auto">
          <a:xfrm>
            <a:off x="68263" y="4221163"/>
            <a:ext cx="31353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lgn="ctr">
              <a:spcBef>
                <a:spcPct val="0"/>
              </a:spcBef>
              <a:buFontTx/>
              <a:buNone/>
            </a:pPr>
            <a:r>
              <a:rPr lang="en-GB" altLang="pl-PL" b="1">
                <a:solidFill>
                  <a:schemeClr val="tx1"/>
                </a:solidFill>
                <a:latin typeface="Gill Sans MT" panose="020B0502020104020203" pitchFamily="34" charset="-18"/>
              </a:rPr>
              <a:t>Average time to delivery</a:t>
            </a:r>
          </a:p>
          <a:p>
            <a:pPr algn="ctr">
              <a:spcBef>
                <a:spcPct val="0"/>
              </a:spcBef>
              <a:buFontTx/>
              <a:buNone/>
            </a:pPr>
            <a:r>
              <a:rPr lang="en-GB" altLang="pl-PL" b="1">
                <a:solidFill>
                  <a:schemeClr val="tx1"/>
                </a:solidFill>
                <a:latin typeface="Gill Sans MT" panose="020B0502020104020203" pitchFamily="34" charset="-18"/>
              </a:rPr>
              <a:t>(in months)</a:t>
            </a:r>
          </a:p>
        </p:txBody>
      </p:sp>
      <p:sp>
        <p:nvSpPr>
          <p:cNvPr id="148490" name="Text Box 10"/>
          <p:cNvSpPr txBox="1">
            <a:spLocks noChangeArrowheads="1"/>
          </p:cNvSpPr>
          <p:nvPr/>
        </p:nvSpPr>
        <p:spPr bwMode="auto">
          <a:xfrm>
            <a:off x="1865313" y="3078163"/>
            <a:ext cx="511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pl-PL" sz="1800" b="1">
                <a:solidFill>
                  <a:schemeClr val="accent1"/>
                </a:solidFill>
                <a:latin typeface="Gill Sans MT" panose="020B0502020104020203" pitchFamily="34" charset="-18"/>
              </a:rPr>
              <a:t>4-6</a:t>
            </a:r>
          </a:p>
        </p:txBody>
      </p:sp>
      <p:sp>
        <p:nvSpPr>
          <p:cNvPr id="148491" name="Text Box 11"/>
          <p:cNvSpPr txBox="1">
            <a:spLocks noChangeArrowheads="1"/>
          </p:cNvSpPr>
          <p:nvPr/>
        </p:nvSpPr>
        <p:spPr bwMode="auto">
          <a:xfrm>
            <a:off x="912813" y="98425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pl-PL" sz="1800" b="1">
                <a:solidFill>
                  <a:schemeClr val="accent1"/>
                </a:solidFill>
                <a:latin typeface="Gill Sans MT" panose="020B0502020104020203" pitchFamily="34" charset="-18"/>
              </a:rPr>
              <a:t>18-24</a:t>
            </a:r>
          </a:p>
        </p:txBody>
      </p:sp>
      <p:sp>
        <p:nvSpPr>
          <p:cNvPr id="148492" name="Rectangle 12"/>
          <p:cNvSpPr>
            <a:spLocks noChangeArrowheads="1"/>
          </p:cNvSpPr>
          <p:nvPr/>
        </p:nvSpPr>
        <p:spPr bwMode="auto">
          <a:xfrm>
            <a:off x="1738313" y="3575050"/>
            <a:ext cx="698500" cy="442913"/>
          </a:xfrm>
          <a:prstGeom prst="rect">
            <a:avLst/>
          </a:prstGeom>
          <a:solidFill>
            <a:srgbClr val="008000"/>
          </a:solidFill>
          <a:ln w="12700">
            <a:solidFill>
              <a:schemeClr val="accent1"/>
            </a:solidFill>
            <a:miter lim="800000"/>
            <a:headEnd/>
            <a:tailEnd/>
          </a:ln>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148512" name="Rectangle 32"/>
          <p:cNvSpPr>
            <a:spLocks noChangeArrowheads="1"/>
          </p:cNvSpPr>
          <p:nvPr/>
        </p:nvSpPr>
        <p:spPr bwMode="auto">
          <a:xfrm>
            <a:off x="595313" y="5368925"/>
            <a:ext cx="190500" cy="142875"/>
          </a:xfrm>
          <a:prstGeom prst="rect">
            <a:avLst/>
          </a:prstGeom>
          <a:solidFill>
            <a:srgbClr val="666699"/>
          </a:solidFill>
          <a:ln w="12700">
            <a:solidFill>
              <a:schemeClr val="tx1"/>
            </a:solidFill>
            <a:miter lim="800000"/>
            <a:headEnd/>
            <a:tailEnd/>
          </a:ln>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148513" name="Rectangle 33"/>
          <p:cNvSpPr>
            <a:spLocks noChangeArrowheads="1"/>
          </p:cNvSpPr>
          <p:nvPr/>
        </p:nvSpPr>
        <p:spPr bwMode="auto">
          <a:xfrm>
            <a:off x="595313" y="5727700"/>
            <a:ext cx="190500" cy="144463"/>
          </a:xfrm>
          <a:prstGeom prst="rect">
            <a:avLst/>
          </a:prstGeom>
          <a:solidFill>
            <a:srgbClr val="008000"/>
          </a:solidFill>
          <a:ln w="12700">
            <a:solidFill>
              <a:schemeClr val="tx1"/>
            </a:solidFill>
            <a:miter lim="800000"/>
            <a:headEnd/>
            <a:tailEnd/>
          </a:ln>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148514" name="Text Box 34"/>
          <p:cNvSpPr txBox="1">
            <a:spLocks noChangeArrowheads="1"/>
          </p:cNvSpPr>
          <p:nvPr/>
        </p:nvSpPr>
        <p:spPr bwMode="auto">
          <a:xfrm>
            <a:off x="971550" y="5229225"/>
            <a:ext cx="34274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50000"/>
              </a:spcBef>
              <a:buFontTx/>
              <a:buNone/>
            </a:pPr>
            <a:r>
              <a:rPr lang="en-GB" altLang="pl-PL" sz="1800">
                <a:solidFill>
                  <a:schemeClr val="tx1"/>
                </a:solidFill>
                <a:latin typeface="Gill Sans MT" panose="020B0502020104020203" pitchFamily="34" charset="-18"/>
              </a:rPr>
              <a:t>Using traditional approaches</a:t>
            </a:r>
          </a:p>
        </p:txBody>
      </p:sp>
      <p:sp>
        <p:nvSpPr>
          <p:cNvPr id="148515" name="Text Box 35"/>
          <p:cNvSpPr txBox="1">
            <a:spLocks noChangeArrowheads="1"/>
          </p:cNvSpPr>
          <p:nvPr/>
        </p:nvSpPr>
        <p:spPr bwMode="auto">
          <a:xfrm>
            <a:off x="976313" y="5656263"/>
            <a:ext cx="45069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50000"/>
              </a:spcBef>
              <a:buFontTx/>
              <a:buNone/>
            </a:pPr>
            <a:r>
              <a:rPr lang="en-GB" altLang="pl-PL" sz="1800">
                <a:solidFill>
                  <a:schemeClr val="tx1"/>
                </a:solidFill>
                <a:latin typeface="Gill Sans MT" panose="020B0502020104020203" pitchFamily="34" charset="-18"/>
              </a:rPr>
              <a:t>Using Atern</a:t>
            </a:r>
          </a:p>
        </p:txBody>
      </p:sp>
      <p:grpSp>
        <p:nvGrpSpPr>
          <p:cNvPr id="4" name="Group 41"/>
          <p:cNvGrpSpPr>
            <a:grpSpLocks/>
          </p:cNvGrpSpPr>
          <p:nvPr/>
        </p:nvGrpSpPr>
        <p:grpSpPr bwMode="auto">
          <a:xfrm>
            <a:off x="4297363" y="1127125"/>
            <a:ext cx="4846637" cy="4848225"/>
            <a:chOff x="2707" y="710"/>
            <a:chExt cx="3053" cy="3054"/>
          </a:xfrm>
        </p:grpSpPr>
        <p:grpSp>
          <p:nvGrpSpPr>
            <p:cNvPr id="57361" name="Group 39"/>
            <p:cNvGrpSpPr>
              <a:grpSpLocks/>
            </p:cNvGrpSpPr>
            <p:nvPr/>
          </p:nvGrpSpPr>
          <p:grpSpPr bwMode="auto">
            <a:xfrm>
              <a:off x="3824" y="710"/>
              <a:ext cx="1908" cy="2391"/>
              <a:chOff x="3824" y="710"/>
              <a:chExt cx="1908" cy="2391"/>
            </a:xfrm>
          </p:grpSpPr>
          <p:sp>
            <p:nvSpPr>
              <p:cNvPr id="57363" name="Rectangle 22"/>
              <p:cNvSpPr>
                <a:spLocks noChangeArrowheads="1"/>
              </p:cNvSpPr>
              <p:nvPr/>
            </p:nvSpPr>
            <p:spPr bwMode="auto">
              <a:xfrm>
                <a:off x="4014" y="1258"/>
                <a:ext cx="439" cy="1273"/>
              </a:xfrm>
              <a:prstGeom prst="rect">
                <a:avLst/>
              </a:prstGeom>
              <a:solidFill>
                <a:srgbClr val="666699"/>
              </a:solidFill>
              <a:ln w="12700">
                <a:solidFill>
                  <a:schemeClr val="accent1"/>
                </a:solidFill>
                <a:miter lim="800000"/>
                <a:headEnd/>
                <a:tailEnd/>
              </a:ln>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57364" name="Line 23"/>
              <p:cNvSpPr>
                <a:spLocks noChangeShapeType="1"/>
              </p:cNvSpPr>
              <p:nvPr/>
            </p:nvSpPr>
            <p:spPr bwMode="auto">
              <a:xfrm>
                <a:off x="3894" y="850"/>
                <a:ext cx="0" cy="1681"/>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65" name="Line 24"/>
              <p:cNvSpPr>
                <a:spLocks noChangeShapeType="1"/>
              </p:cNvSpPr>
              <p:nvPr/>
            </p:nvSpPr>
            <p:spPr bwMode="auto">
              <a:xfrm>
                <a:off x="3894" y="2531"/>
                <a:ext cx="1479" cy="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66" name="Text Box 27"/>
              <p:cNvSpPr txBox="1">
                <a:spLocks noChangeArrowheads="1"/>
              </p:cNvSpPr>
              <p:nvPr/>
            </p:nvSpPr>
            <p:spPr bwMode="auto">
              <a:xfrm>
                <a:off x="3824" y="2659"/>
                <a:ext cx="190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lgn="ctr">
                  <a:spcBef>
                    <a:spcPct val="0"/>
                  </a:spcBef>
                  <a:buFontTx/>
                  <a:buNone/>
                </a:pPr>
                <a:r>
                  <a:rPr lang="en-GB" altLang="pl-PL" b="1">
                    <a:solidFill>
                      <a:schemeClr val="tx1"/>
                    </a:solidFill>
                    <a:latin typeface="Gill Sans MT" panose="020B0502020104020203" pitchFamily="34" charset="-18"/>
                  </a:rPr>
                  <a:t>% of completed projects</a:t>
                </a:r>
              </a:p>
              <a:p>
                <a:pPr algn="ctr">
                  <a:spcBef>
                    <a:spcPct val="0"/>
                  </a:spcBef>
                  <a:buFontTx/>
                  <a:buNone/>
                </a:pPr>
                <a:r>
                  <a:rPr lang="en-GB" altLang="pl-PL" b="1">
                    <a:solidFill>
                      <a:schemeClr val="tx1"/>
                    </a:solidFill>
                    <a:latin typeface="Gill Sans MT" panose="020B0502020104020203" pitchFamily="34" charset="-18"/>
                  </a:rPr>
                  <a:t>rated good to excellent</a:t>
                </a:r>
              </a:p>
            </p:txBody>
          </p:sp>
          <p:sp>
            <p:nvSpPr>
              <p:cNvPr id="57367" name="Text Box 28"/>
              <p:cNvSpPr txBox="1">
                <a:spLocks noChangeArrowheads="1"/>
              </p:cNvSpPr>
              <p:nvPr/>
            </p:nvSpPr>
            <p:spPr bwMode="auto">
              <a:xfrm>
                <a:off x="4054" y="892"/>
                <a:ext cx="37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pl-PL" sz="1800" b="1">
                    <a:solidFill>
                      <a:schemeClr val="accent1"/>
                    </a:solidFill>
                    <a:latin typeface="Gill Sans MT" panose="020B0502020104020203" pitchFamily="34" charset="-18"/>
                  </a:rPr>
                  <a:t>77%</a:t>
                </a:r>
              </a:p>
            </p:txBody>
          </p:sp>
          <p:sp>
            <p:nvSpPr>
              <p:cNvPr id="57368" name="Text Box 29"/>
              <p:cNvSpPr txBox="1">
                <a:spLocks noChangeArrowheads="1"/>
              </p:cNvSpPr>
              <p:nvPr/>
            </p:nvSpPr>
            <p:spPr bwMode="auto">
              <a:xfrm>
                <a:off x="4613" y="710"/>
                <a:ext cx="37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pl-PL" sz="1800" b="1">
                    <a:solidFill>
                      <a:schemeClr val="accent1"/>
                    </a:solidFill>
                    <a:latin typeface="Gill Sans MT" panose="020B0502020104020203" pitchFamily="34" charset="-18"/>
                  </a:rPr>
                  <a:t>87%</a:t>
                </a:r>
              </a:p>
            </p:txBody>
          </p:sp>
          <p:sp>
            <p:nvSpPr>
              <p:cNvPr id="57369" name="Rectangle 30"/>
              <p:cNvSpPr>
                <a:spLocks noChangeArrowheads="1"/>
              </p:cNvSpPr>
              <p:nvPr/>
            </p:nvSpPr>
            <p:spPr bwMode="auto">
              <a:xfrm>
                <a:off x="4573" y="1076"/>
                <a:ext cx="440" cy="1455"/>
              </a:xfrm>
              <a:prstGeom prst="rect">
                <a:avLst/>
              </a:prstGeom>
              <a:solidFill>
                <a:srgbClr val="008000"/>
              </a:solidFill>
              <a:ln w="12700">
                <a:solidFill>
                  <a:schemeClr val="accent1"/>
                </a:solidFill>
                <a:miter lim="800000"/>
                <a:headEnd/>
                <a:tailEnd/>
              </a:ln>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grpSp>
        <p:sp>
          <p:nvSpPr>
            <p:cNvPr id="57362" name="Text Box 36"/>
            <p:cNvSpPr txBox="1">
              <a:spLocks noChangeArrowheads="1"/>
            </p:cNvSpPr>
            <p:nvPr/>
          </p:nvSpPr>
          <p:spPr bwMode="auto">
            <a:xfrm>
              <a:off x="2707" y="3552"/>
              <a:ext cx="305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lgn="r">
                <a:spcBef>
                  <a:spcPct val="50000"/>
                </a:spcBef>
                <a:buFontTx/>
                <a:buNone/>
              </a:pPr>
              <a:r>
                <a:rPr lang="en-GB" altLang="pl-PL" sz="1600">
                  <a:solidFill>
                    <a:schemeClr val="tx1"/>
                  </a:solidFill>
                  <a:latin typeface="Gill Sans MT" panose="020B0502020104020203" pitchFamily="34" charset="-18"/>
                </a:rPr>
                <a:t>Source: British Airways IM Department, Newcastle </a:t>
              </a:r>
            </a:p>
          </p:txBody>
        </p:sp>
      </p:grpSp>
    </p:spTree>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500"/>
                                  </p:stCondLst>
                                  <p:childTnLst>
                                    <p:set>
                                      <p:cBhvr>
                                        <p:cTn id="6" dur="1" fill="hold">
                                          <p:stCondLst>
                                            <p:cond delay="0"/>
                                          </p:stCondLst>
                                        </p:cTn>
                                        <p:tgtEl>
                                          <p:spTgt spid="148484"/>
                                        </p:tgtEl>
                                        <p:attrNameLst>
                                          <p:attrName>style.visibility</p:attrName>
                                        </p:attrNameLst>
                                      </p:cBhvr>
                                      <p:to>
                                        <p:strVal val="visible"/>
                                      </p:to>
                                    </p:set>
                                    <p:animEffect transition="in" filter="checkerboard(across)">
                                      <p:cBhvr>
                                        <p:cTn id="7" dur="500"/>
                                        <p:tgtEl>
                                          <p:spTgt spid="14848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8485"/>
                                        </p:tgtEl>
                                        <p:attrNameLst>
                                          <p:attrName>style.visibility</p:attrName>
                                        </p:attrNameLst>
                                      </p:cBhvr>
                                      <p:to>
                                        <p:strVal val="visible"/>
                                      </p:to>
                                    </p:set>
                                    <p:animEffect transition="in" filter="checkerboard(across)">
                                      <p:cBhvr>
                                        <p:cTn id="10" dur="500"/>
                                        <p:tgtEl>
                                          <p:spTgt spid="14848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48486"/>
                                        </p:tgtEl>
                                        <p:attrNameLst>
                                          <p:attrName>style.visibility</p:attrName>
                                        </p:attrNameLst>
                                      </p:cBhvr>
                                      <p:to>
                                        <p:strVal val="visible"/>
                                      </p:to>
                                    </p:set>
                                    <p:animEffect transition="in" filter="checkerboard(across)">
                                      <p:cBhvr>
                                        <p:cTn id="13" dur="500"/>
                                        <p:tgtEl>
                                          <p:spTgt spid="14848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48489"/>
                                        </p:tgtEl>
                                        <p:attrNameLst>
                                          <p:attrName>style.visibility</p:attrName>
                                        </p:attrNameLst>
                                      </p:cBhvr>
                                      <p:to>
                                        <p:strVal val="visible"/>
                                      </p:to>
                                    </p:set>
                                    <p:animEffect transition="in" filter="checkerboard(across)">
                                      <p:cBhvr>
                                        <p:cTn id="16" dur="500"/>
                                        <p:tgtEl>
                                          <p:spTgt spid="14848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48490"/>
                                        </p:tgtEl>
                                        <p:attrNameLst>
                                          <p:attrName>style.visibility</p:attrName>
                                        </p:attrNameLst>
                                      </p:cBhvr>
                                      <p:to>
                                        <p:strVal val="visible"/>
                                      </p:to>
                                    </p:set>
                                    <p:animEffect transition="in" filter="checkerboard(across)">
                                      <p:cBhvr>
                                        <p:cTn id="19" dur="500"/>
                                        <p:tgtEl>
                                          <p:spTgt spid="14849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48491"/>
                                        </p:tgtEl>
                                        <p:attrNameLst>
                                          <p:attrName>style.visibility</p:attrName>
                                        </p:attrNameLst>
                                      </p:cBhvr>
                                      <p:to>
                                        <p:strVal val="visible"/>
                                      </p:to>
                                    </p:set>
                                    <p:animEffect transition="in" filter="checkerboard(across)">
                                      <p:cBhvr>
                                        <p:cTn id="22" dur="500"/>
                                        <p:tgtEl>
                                          <p:spTgt spid="14849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48492"/>
                                        </p:tgtEl>
                                        <p:attrNameLst>
                                          <p:attrName>style.visibility</p:attrName>
                                        </p:attrNameLst>
                                      </p:cBhvr>
                                      <p:to>
                                        <p:strVal val="visible"/>
                                      </p:to>
                                    </p:set>
                                    <p:animEffect transition="in" filter="checkerboard(across)">
                                      <p:cBhvr>
                                        <p:cTn id="25" dur="500"/>
                                        <p:tgtEl>
                                          <p:spTgt spid="14849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48512"/>
                                        </p:tgtEl>
                                        <p:attrNameLst>
                                          <p:attrName>style.visibility</p:attrName>
                                        </p:attrNameLst>
                                      </p:cBhvr>
                                      <p:to>
                                        <p:strVal val="visible"/>
                                      </p:to>
                                    </p:set>
                                    <p:animEffect transition="in" filter="checkerboard(across)">
                                      <p:cBhvr>
                                        <p:cTn id="28" dur="500"/>
                                        <p:tgtEl>
                                          <p:spTgt spid="14851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48513"/>
                                        </p:tgtEl>
                                        <p:attrNameLst>
                                          <p:attrName>style.visibility</p:attrName>
                                        </p:attrNameLst>
                                      </p:cBhvr>
                                      <p:to>
                                        <p:strVal val="visible"/>
                                      </p:to>
                                    </p:set>
                                    <p:animEffect transition="in" filter="checkerboard(across)">
                                      <p:cBhvr>
                                        <p:cTn id="31" dur="500"/>
                                        <p:tgtEl>
                                          <p:spTgt spid="148513"/>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48514"/>
                                        </p:tgtEl>
                                        <p:attrNameLst>
                                          <p:attrName>style.visibility</p:attrName>
                                        </p:attrNameLst>
                                      </p:cBhvr>
                                      <p:to>
                                        <p:strVal val="visible"/>
                                      </p:to>
                                    </p:set>
                                    <p:animEffect transition="in" filter="checkerboard(across)">
                                      <p:cBhvr>
                                        <p:cTn id="34" dur="500"/>
                                        <p:tgtEl>
                                          <p:spTgt spid="148514"/>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48515"/>
                                        </p:tgtEl>
                                        <p:attrNameLst>
                                          <p:attrName>style.visibility</p:attrName>
                                        </p:attrNameLst>
                                      </p:cBhvr>
                                      <p:to>
                                        <p:strVal val="visible"/>
                                      </p:to>
                                    </p:set>
                                    <p:animEffect transition="in" filter="checkerboard(across)">
                                      <p:cBhvr>
                                        <p:cTn id="37" dur="500"/>
                                        <p:tgtEl>
                                          <p:spTgt spid="148515"/>
                                        </p:tgtEl>
                                      </p:cBhvr>
                                    </p:animEffect>
                                  </p:childTnLst>
                                </p:cTn>
                              </p:par>
                            </p:childTnLst>
                          </p:cTn>
                        </p:par>
                        <p:par>
                          <p:cTn id="38" fill="hold" nodeType="afterGroup">
                            <p:stCondLst>
                              <p:cond delay="1000"/>
                            </p:stCondLst>
                            <p:childTnLst>
                              <p:par>
                                <p:cTn id="39" presetID="5" presetClass="entr" presetSubtype="10" fill="hold" nodeType="afterEffect">
                                  <p:stCondLst>
                                    <p:cond delay="500"/>
                                  </p:stCondLst>
                                  <p:childTnLst>
                                    <p:set>
                                      <p:cBhvr>
                                        <p:cTn id="40" dur="1" fill="hold">
                                          <p:stCondLst>
                                            <p:cond delay="0"/>
                                          </p:stCondLst>
                                        </p:cTn>
                                        <p:tgtEl>
                                          <p:spTgt spid="2"/>
                                        </p:tgtEl>
                                        <p:attrNameLst>
                                          <p:attrName>style.visibility</p:attrName>
                                        </p:attrNameLst>
                                      </p:cBhvr>
                                      <p:to>
                                        <p:strVal val="visible"/>
                                      </p:to>
                                    </p:set>
                                    <p:animEffect transition="in" filter="checkerboard(across)">
                                      <p:cBhvr>
                                        <p:cTn id="41" dur="500"/>
                                        <p:tgtEl>
                                          <p:spTgt spid="2"/>
                                        </p:tgtEl>
                                      </p:cBhvr>
                                    </p:animEffect>
                                  </p:childTnLst>
                                </p:cTn>
                              </p:par>
                            </p:childTnLst>
                          </p:cTn>
                        </p:par>
                        <p:par>
                          <p:cTn id="42" fill="hold" nodeType="afterGroup">
                            <p:stCondLst>
                              <p:cond delay="2000"/>
                            </p:stCondLst>
                            <p:childTnLst>
                              <p:par>
                                <p:cTn id="43" presetID="5" presetClass="entr" presetSubtype="10" fill="hold" nodeType="afterEffect">
                                  <p:stCondLst>
                                    <p:cond delay="500"/>
                                  </p:stCondLst>
                                  <p:childTnLst>
                                    <p:set>
                                      <p:cBhvr>
                                        <p:cTn id="44" dur="1" fill="hold">
                                          <p:stCondLst>
                                            <p:cond delay="0"/>
                                          </p:stCondLst>
                                        </p:cTn>
                                        <p:tgtEl>
                                          <p:spTgt spid="4"/>
                                        </p:tgtEl>
                                        <p:attrNameLst>
                                          <p:attrName>style.visibility</p:attrName>
                                        </p:attrNameLst>
                                      </p:cBhvr>
                                      <p:to>
                                        <p:strVal val="visible"/>
                                      </p:to>
                                    </p:set>
                                    <p:animEffect transition="in" filter="checkerboard(across)">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4" grpId="0" animBg="1"/>
      <p:bldP spid="148485" grpId="0" animBg="1"/>
      <p:bldP spid="148486" grpId="0" animBg="1"/>
      <p:bldP spid="148489" grpId="0"/>
      <p:bldP spid="148490" grpId="0"/>
      <p:bldP spid="148491" grpId="0"/>
      <p:bldP spid="148492" grpId="0" animBg="1"/>
      <p:bldP spid="148512" grpId="0" animBg="1"/>
      <p:bldP spid="148513" grpId="0" animBg="1"/>
      <p:bldP spid="148514" grpId="0"/>
      <p:bldP spid="1485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GB" altLang="pl-PL" smtClean="0"/>
              <a:t>Why Choose Atern?</a:t>
            </a:r>
            <a:endParaRPr lang="en-US" altLang="pl-PL" smtClean="0"/>
          </a:p>
        </p:txBody>
      </p:sp>
      <p:sp>
        <p:nvSpPr>
          <p:cNvPr id="246787" name="Rectangle 3"/>
          <p:cNvSpPr>
            <a:spLocks noGrp="1" noChangeArrowheads="1"/>
          </p:cNvSpPr>
          <p:nvPr>
            <p:ph type="body" idx="1"/>
          </p:nvPr>
        </p:nvSpPr>
        <p:spPr/>
        <p:txBody>
          <a:bodyPr/>
          <a:lstStyle/>
          <a:p>
            <a:pPr eaLnBrk="1" hangingPunct="1"/>
            <a:r>
              <a:rPr lang="en-GB" altLang="pl-PL" sz="2400" smtClean="0"/>
              <a:t>What business demands from IT….</a:t>
            </a:r>
          </a:p>
          <a:p>
            <a:pPr lvl="1" eaLnBrk="1" hangingPunct="1"/>
            <a:r>
              <a:rPr lang="en-GB" altLang="pl-PL" sz="2000" smtClean="0"/>
              <a:t>Deliver solutions on time</a:t>
            </a:r>
          </a:p>
          <a:p>
            <a:pPr lvl="1" eaLnBrk="1" hangingPunct="1"/>
            <a:r>
              <a:rPr lang="en-GB" altLang="pl-PL" sz="2000" smtClean="0"/>
              <a:t>Deliver solutions in budget</a:t>
            </a:r>
          </a:p>
          <a:p>
            <a:pPr lvl="1" eaLnBrk="1" hangingPunct="1"/>
            <a:r>
              <a:rPr lang="en-GB" altLang="pl-PL" sz="2000" smtClean="0"/>
              <a:t>Deliver working solutions of good quality</a:t>
            </a:r>
          </a:p>
          <a:p>
            <a:pPr eaLnBrk="1" hangingPunct="1"/>
            <a:r>
              <a:rPr lang="en-GB" altLang="pl-PL" sz="2400" smtClean="0"/>
              <a:t>Atern can satisfy the business demands</a:t>
            </a:r>
            <a:endParaRPr lang="en-US" altLang="pl-PL" sz="2400" smtClean="0"/>
          </a:p>
        </p:txBody>
      </p:sp>
      <p:sp>
        <p:nvSpPr>
          <p:cNvPr id="59396" name="Rectangle 6"/>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5939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Tree>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246787">
                                            <p:txEl>
                                              <p:pRg st="0" end="0"/>
                                            </p:txEl>
                                          </p:spTgt>
                                        </p:tgtEl>
                                        <p:attrNameLst>
                                          <p:attrName>style.visibility</p:attrName>
                                        </p:attrNameLst>
                                      </p:cBhvr>
                                      <p:to>
                                        <p:strVal val="visible"/>
                                      </p:to>
                                    </p:set>
                                    <p:anim calcmode="lin" valueType="num">
                                      <p:cBhvr additive="base">
                                        <p:cTn id="7" dur="1000" fill="hold"/>
                                        <p:tgtEl>
                                          <p:spTgt spid="24678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4678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 presetClass="entr" presetSubtype="8" fill="hold" nodeType="afterEffect">
                                  <p:stCondLst>
                                    <p:cond delay="1000"/>
                                  </p:stCondLst>
                                  <p:childTnLst>
                                    <p:set>
                                      <p:cBhvr>
                                        <p:cTn id="11" dur="1" fill="hold">
                                          <p:stCondLst>
                                            <p:cond delay="0"/>
                                          </p:stCondLst>
                                        </p:cTn>
                                        <p:tgtEl>
                                          <p:spTgt spid="246787">
                                            <p:txEl>
                                              <p:pRg st="1" end="1"/>
                                            </p:txEl>
                                          </p:spTgt>
                                        </p:tgtEl>
                                        <p:attrNameLst>
                                          <p:attrName>style.visibility</p:attrName>
                                        </p:attrNameLst>
                                      </p:cBhvr>
                                      <p:to>
                                        <p:strVal val="visible"/>
                                      </p:to>
                                    </p:set>
                                    <p:anim calcmode="lin" valueType="num">
                                      <p:cBhvr additive="base">
                                        <p:cTn id="12" dur="1000" fill="hold"/>
                                        <p:tgtEl>
                                          <p:spTgt spid="246787">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678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2" presetClass="entr" presetSubtype="8" fill="hold" nodeType="afterEffect">
                                  <p:stCondLst>
                                    <p:cond delay="1000"/>
                                  </p:stCondLst>
                                  <p:childTnLst>
                                    <p:set>
                                      <p:cBhvr>
                                        <p:cTn id="16" dur="1" fill="hold">
                                          <p:stCondLst>
                                            <p:cond delay="0"/>
                                          </p:stCondLst>
                                        </p:cTn>
                                        <p:tgtEl>
                                          <p:spTgt spid="246787">
                                            <p:txEl>
                                              <p:pRg st="2" end="2"/>
                                            </p:txEl>
                                          </p:spTgt>
                                        </p:tgtEl>
                                        <p:attrNameLst>
                                          <p:attrName>style.visibility</p:attrName>
                                        </p:attrNameLst>
                                      </p:cBhvr>
                                      <p:to>
                                        <p:strVal val="visible"/>
                                      </p:to>
                                    </p:set>
                                    <p:anim calcmode="lin" valueType="num">
                                      <p:cBhvr additive="base">
                                        <p:cTn id="17" dur="1000" fill="hold"/>
                                        <p:tgtEl>
                                          <p:spTgt spid="246787">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246787">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6000"/>
                            </p:stCondLst>
                            <p:childTnLst>
                              <p:par>
                                <p:cTn id="20" presetID="2" presetClass="entr" presetSubtype="8" fill="hold" nodeType="afterEffect">
                                  <p:stCondLst>
                                    <p:cond delay="1000"/>
                                  </p:stCondLst>
                                  <p:childTnLst>
                                    <p:set>
                                      <p:cBhvr>
                                        <p:cTn id="21" dur="1" fill="hold">
                                          <p:stCondLst>
                                            <p:cond delay="0"/>
                                          </p:stCondLst>
                                        </p:cTn>
                                        <p:tgtEl>
                                          <p:spTgt spid="246787">
                                            <p:txEl>
                                              <p:pRg st="3" end="3"/>
                                            </p:txEl>
                                          </p:spTgt>
                                        </p:tgtEl>
                                        <p:attrNameLst>
                                          <p:attrName>style.visibility</p:attrName>
                                        </p:attrNameLst>
                                      </p:cBhvr>
                                      <p:to>
                                        <p:strVal val="visible"/>
                                      </p:to>
                                    </p:set>
                                    <p:anim calcmode="lin" valueType="num">
                                      <p:cBhvr additive="base">
                                        <p:cTn id="22" dur="1000" fill="hold"/>
                                        <p:tgtEl>
                                          <p:spTgt spid="246787">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246787">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8000"/>
                            </p:stCondLst>
                            <p:childTnLst>
                              <p:par>
                                <p:cTn id="25" presetID="2" presetClass="entr" presetSubtype="8" fill="hold" nodeType="afterEffect">
                                  <p:stCondLst>
                                    <p:cond delay="1000"/>
                                  </p:stCondLst>
                                  <p:childTnLst>
                                    <p:set>
                                      <p:cBhvr>
                                        <p:cTn id="26" dur="1" fill="hold">
                                          <p:stCondLst>
                                            <p:cond delay="0"/>
                                          </p:stCondLst>
                                        </p:cTn>
                                        <p:tgtEl>
                                          <p:spTgt spid="246787">
                                            <p:txEl>
                                              <p:pRg st="4" end="4"/>
                                            </p:txEl>
                                          </p:spTgt>
                                        </p:tgtEl>
                                        <p:attrNameLst>
                                          <p:attrName>style.visibility</p:attrName>
                                        </p:attrNameLst>
                                      </p:cBhvr>
                                      <p:to>
                                        <p:strVal val="visible"/>
                                      </p:to>
                                    </p:set>
                                    <p:anim calcmode="lin" valueType="num">
                                      <p:cBhvr additive="base">
                                        <p:cTn id="27" dur="1000" fill="hold"/>
                                        <p:tgtEl>
                                          <p:spTgt spid="246787">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2467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GB" altLang="pl-PL" smtClean="0"/>
              <a:t>Atern - Next Steps</a:t>
            </a:r>
            <a:endParaRPr lang="en-US" altLang="pl-PL" smtClean="0"/>
          </a:p>
        </p:txBody>
      </p:sp>
      <p:sp>
        <p:nvSpPr>
          <p:cNvPr id="248835" name="Rectangle 3"/>
          <p:cNvSpPr>
            <a:spLocks noGrp="1" noChangeArrowheads="1"/>
          </p:cNvSpPr>
          <p:nvPr>
            <p:ph type="body" idx="1"/>
          </p:nvPr>
        </p:nvSpPr>
        <p:spPr>
          <a:xfrm>
            <a:off x="323850" y="1268413"/>
            <a:ext cx="7391400" cy="4535487"/>
          </a:xfrm>
        </p:spPr>
        <p:txBody>
          <a:bodyPr/>
          <a:lstStyle/>
          <a:p>
            <a:pPr eaLnBrk="1" hangingPunct="1"/>
            <a:r>
              <a:rPr lang="en-GB" altLang="pl-PL" sz="2400" smtClean="0"/>
              <a:t>What is needed for Atern success…</a:t>
            </a:r>
          </a:p>
          <a:p>
            <a:pPr lvl="1" eaLnBrk="1" hangingPunct="1">
              <a:lnSpc>
                <a:spcPct val="80000"/>
              </a:lnSpc>
              <a:spcAft>
                <a:spcPct val="30000"/>
              </a:spcAft>
            </a:pPr>
            <a:r>
              <a:rPr lang="en-GB" altLang="pl-PL" sz="2000" smtClean="0"/>
              <a:t>Common</a:t>
            </a:r>
            <a:r>
              <a:rPr lang="en-US" altLang="pl-PL" sz="2000" smtClean="0"/>
              <a:t> understanding of Atern and acceptance of the Atern philosophy</a:t>
            </a:r>
          </a:p>
          <a:p>
            <a:pPr lvl="1" eaLnBrk="1" hangingPunct="1">
              <a:lnSpc>
                <a:spcPct val="80000"/>
              </a:lnSpc>
              <a:spcAft>
                <a:spcPct val="30000"/>
              </a:spcAft>
            </a:pPr>
            <a:r>
              <a:rPr lang="en-US" altLang="pl-PL" sz="2000" smtClean="0"/>
              <a:t>Trained Atern </a:t>
            </a:r>
            <a:r>
              <a:rPr lang="en-GB" altLang="pl-PL" sz="2000" smtClean="0"/>
              <a:t>people</a:t>
            </a:r>
            <a:endParaRPr lang="en-US" altLang="pl-PL" sz="2000" smtClean="0"/>
          </a:p>
          <a:p>
            <a:pPr lvl="1" eaLnBrk="1" hangingPunct="1">
              <a:lnSpc>
                <a:spcPct val="80000"/>
              </a:lnSpc>
              <a:spcAft>
                <a:spcPct val="30000"/>
              </a:spcAft>
            </a:pPr>
            <a:r>
              <a:rPr lang="en-US" altLang="pl-PL" sz="2000" smtClean="0"/>
              <a:t>Strong “Pragmatic style” project management</a:t>
            </a:r>
          </a:p>
          <a:p>
            <a:pPr lvl="1" eaLnBrk="1" hangingPunct="1">
              <a:lnSpc>
                <a:spcPct val="80000"/>
              </a:lnSpc>
              <a:spcAft>
                <a:spcPct val="30000"/>
              </a:spcAft>
            </a:pPr>
            <a:r>
              <a:rPr lang="en-US" altLang="pl-PL" sz="2000" smtClean="0"/>
              <a:t>User buy-in, commitment and involvement</a:t>
            </a:r>
          </a:p>
          <a:p>
            <a:pPr lvl="1" eaLnBrk="1" hangingPunct="1">
              <a:lnSpc>
                <a:spcPct val="80000"/>
              </a:lnSpc>
              <a:spcAft>
                <a:spcPct val="30000"/>
              </a:spcAft>
            </a:pPr>
            <a:r>
              <a:rPr lang="en-US" altLang="pl-PL" sz="2000" smtClean="0"/>
              <a:t>Management commitment</a:t>
            </a:r>
          </a:p>
          <a:p>
            <a:pPr lvl="1" eaLnBrk="1" hangingPunct="1">
              <a:lnSpc>
                <a:spcPct val="80000"/>
              </a:lnSpc>
              <a:spcAft>
                <a:spcPct val="30000"/>
              </a:spcAft>
            </a:pPr>
            <a:r>
              <a:rPr lang="en-US" altLang="pl-PL" sz="2000" smtClean="0"/>
              <a:t>A team environment and appropriate resources</a:t>
            </a:r>
          </a:p>
          <a:p>
            <a:pPr lvl="1" eaLnBrk="1" hangingPunct="1">
              <a:lnSpc>
                <a:spcPct val="80000"/>
              </a:lnSpc>
              <a:spcAft>
                <a:spcPct val="30000"/>
              </a:spcAft>
            </a:pPr>
            <a:r>
              <a:rPr lang="en-US" altLang="pl-PL" sz="2000" smtClean="0"/>
              <a:t>Key use of Atern techniques</a:t>
            </a:r>
            <a:r>
              <a:rPr lang="en-GB" altLang="pl-PL" smtClean="0"/>
              <a:t>	</a:t>
            </a:r>
            <a:endParaRPr lang="en-US" altLang="pl-PL" smtClean="0"/>
          </a:p>
        </p:txBody>
      </p:sp>
      <p:sp>
        <p:nvSpPr>
          <p:cNvPr id="61444" name="Rectangle 6"/>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6144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Tree>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anim calcmode="lin" valueType="num">
                                      <p:cBhvr additive="base">
                                        <p:cTn id="7" dur="1000" fill="hold"/>
                                        <p:tgtEl>
                                          <p:spTgt spid="24883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48835">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8" fill="hold" nodeType="afterEffect">
                                  <p:stCondLst>
                                    <p:cond delay="0"/>
                                  </p:stCondLst>
                                  <p:childTnLst>
                                    <p:set>
                                      <p:cBhvr>
                                        <p:cTn id="11" dur="1" fill="hold">
                                          <p:stCondLst>
                                            <p:cond delay="0"/>
                                          </p:stCondLst>
                                        </p:cTn>
                                        <p:tgtEl>
                                          <p:spTgt spid="248835">
                                            <p:txEl>
                                              <p:pRg st="1" end="1"/>
                                            </p:txEl>
                                          </p:spTgt>
                                        </p:tgtEl>
                                        <p:attrNameLst>
                                          <p:attrName>style.visibility</p:attrName>
                                        </p:attrNameLst>
                                      </p:cBhvr>
                                      <p:to>
                                        <p:strVal val="visible"/>
                                      </p:to>
                                    </p:set>
                                    <p:anim calcmode="lin" valueType="num">
                                      <p:cBhvr additive="base">
                                        <p:cTn id="12" dur="1000" fill="hold"/>
                                        <p:tgtEl>
                                          <p:spTgt spid="248835">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8835">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nodeType="afterEffect">
                                  <p:stCondLst>
                                    <p:cond delay="0"/>
                                  </p:stCondLst>
                                  <p:childTnLst>
                                    <p:set>
                                      <p:cBhvr>
                                        <p:cTn id="16" dur="1" fill="hold">
                                          <p:stCondLst>
                                            <p:cond delay="0"/>
                                          </p:stCondLst>
                                        </p:cTn>
                                        <p:tgtEl>
                                          <p:spTgt spid="248835">
                                            <p:txEl>
                                              <p:pRg st="2" end="2"/>
                                            </p:txEl>
                                          </p:spTgt>
                                        </p:tgtEl>
                                        <p:attrNameLst>
                                          <p:attrName>style.visibility</p:attrName>
                                        </p:attrNameLst>
                                      </p:cBhvr>
                                      <p:to>
                                        <p:strVal val="visible"/>
                                      </p:to>
                                    </p:set>
                                    <p:anim calcmode="lin" valueType="num">
                                      <p:cBhvr additive="base">
                                        <p:cTn id="17" dur="1000" fill="hold"/>
                                        <p:tgtEl>
                                          <p:spTgt spid="248835">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248835">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2" presetClass="entr" presetSubtype="8" fill="hold" nodeType="afterEffect">
                                  <p:stCondLst>
                                    <p:cond delay="0"/>
                                  </p:stCondLst>
                                  <p:childTnLst>
                                    <p:set>
                                      <p:cBhvr>
                                        <p:cTn id="21" dur="1" fill="hold">
                                          <p:stCondLst>
                                            <p:cond delay="0"/>
                                          </p:stCondLst>
                                        </p:cTn>
                                        <p:tgtEl>
                                          <p:spTgt spid="248835">
                                            <p:txEl>
                                              <p:pRg st="3" end="3"/>
                                            </p:txEl>
                                          </p:spTgt>
                                        </p:tgtEl>
                                        <p:attrNameLst>
                                          <p:attrName>style.visibility</p:attrName>
                                        </p:attrNameLst>
                                      </p:cBhvr>
                                      <p:to>
                                        <p:strVal val="visible"/>
                                      </p:to>
                                    </p:set>
                                    <p:anim calcmode="lin" valueType="num">
                                      <p:cBhvr additive="base">
                                        <p:cTn id="22" dur="1000" fill="hold"/>
                                        <p:tgtEl>
                                          <p:spTgt spid="248835">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248835">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000"/>
                            </p:stCondLst>
                            <p:childTnLst>
                              <p:par>
                                <p:cTn id="25" presetID="2" presetClass="entr" presetSubtype="8" fill="hold" nodeType="afterEffect">
                                  <p:stCondLst>
                                    <p:cond delay="0"/>
                                  </p:stCondLst>
                                  <p:childTnLst>
                                    <p:set>
                                      <p:cBhvr>
                                        <p:cTn id="26" dur="1" fill="hold">
                                          <p:stCondLst>
                                            <p:cond delay="0"/>
                                          </p:stCondLst>
                                        </p:cTn>
                                        <p:tgtEl>
                                          <p:spTgt spid="248835">
                                            <p:txEl>
                                              <p:pRg st="4" end="4"/>
                                            </p:txEl>
                                          </p:spTgt>
                                        </p:tgtEl>
                                        <p:attrNameLst>
                                          <p:attrName>style.visibility</p:attrName>
                                        </p:attrNameLst>
                                      </p:cBhvr>
                                      <p:to>
                                        <p:strVal val="visible"/>
                                      </p:to>
                                    </p:set>
                                    <p:anim calcmode="lin" valueType="num">
                                      <p:cBhvr additive="base">
                                        <p:cTn id="27" dur="1000" fill="hold"/>
                                        <p:tgtEl>
                                          <p:spTgt spid="248835">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248835">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0"/>
                            </p:stCondLst>
                            <p:childTnLst>
                              <p:par>
                                <p:cTn id="30" presetID="2" presetClass="entr" presetSubtype="8" fill="hold" nodeType="afterEffect">
                                  <p:stCondLst>
                                    <p:cond delay="0"/>
                                  </p:stCondLst>
                                  <p:childTnLst>
                                    <p:set>
                                      <p:cBhvr>
                                        <p:cTn id="31" dur="1" fill="hold">
                                          <p:stCondLst>
                                            <p:cond delay="0"/>
                                          </p:stCondLst>
                                        </p:cTn>
                                        <p:tgtEl>
                                          <p:spTgt spid="248835">
                                            <p:txEl>
                                              <p:pRg st="5" end="5"/>
                                            </p:txEl>
                                          </p:spTgt>
                                        </p:tgtEl>
                                        <p:attrNameLst>
                                          <p:attrName>style.visibility</p:attrName>
                                        </p:attrNameLst>
                                      </p:cBhvr>
                                      <p:to>
                                        <p:strVal val="visible"/>
                                      </p:to>
                                    </p:set>
                                    <p:anim calcmode="lin" valueType="num">
                                      <p:cBhvr additive="base">
                                        <p:cTn id="32" dur="1000" fill="hold"/>
                                        <p:tgtEl>
                                          <p:spTgt spid="248835">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248835">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6000"/>
                            </p:stCondLst>
                            <p:childTnLst>
                              <p:par>
                                <p:cTn id="35" presetID="2" presetClass="entr" presetSubtype="8" fill="hold" nodeType="afterEffect">
                                  <p:stCondLst>
                                    <p:cond delay="0"/>
                                  </p:stCondLst>
                                  <p:childTnLst>
                                    <p:set>
                                      <p:cBhvr>
                                        <p:cTn id="36" dur="1" fill="hold">
                                          <p:stCondLst>
                                            <p:cond delay="0"/>
                                          </p:stCondLst>
                                        </p:cTn>
                                        <p:tgtEl>
                                          <p:spTgt spid="248835">
                                            <p:txEl>
                                              <p:pRg st="6" end="6"/>
                                            </p:txEl>
                                          </p:spTgt>
                                        </p:tgtEl>
                                        <p:attrNameLst>
                                          <p:attrName>style.visibility</p:attrName>
                                        </p:attrNameLst>
                                      </p:cBhvr>
                                      <p:to>
                                        <p:strVal val="visible"/>
                                      </p:to>
                                    </p:set>
                                    <p:anim calcmode="lin" valueType="num">
                                      <p:cBhvr additive="base">
                                        <p:cTn id="37" dur="1000" fill="hold"/>
                                        <p:tgtEl>
                                          <p:spTgt spid="248835">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248835">
                                            <p:txEl>
                                              <p:pRg st="6" end="6"/>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7000"/>
                            </p:stCondLst>
                            <p:childTnLst>
                              <p:par>
                                <p:cTn id="40" presetID="2" presetClass="entr" presetSubtype="8" fill="hold" nodeType="afterEffect">
                                  <p:stCondLst>
                                    <p:cond delay="0"/>
                                  </p:stCondLst>
                                  <p:childTnLst>
                                    <p:set>
                                      <p:cBhvr>
                                        <p:cTn id="41" dur="1" fill="hold">
                                          <p:stCondLst>
                                            <p:cond delay="0"/>
                                          </p:stCondLst>
                                        </p:cTn>
                                        <p:tgtEl>
                                          <p:spTgt spid="248835">
                                            <p:txEl>
                                              <p:pRg st="7" end="7"/>
                                            </p:txEl>
                                          </p:spTgt>
                                        </p:tgtEl>
                                        <p:attrNameLst>
                                          <p:attrName>style.visibility</p:attrName>
                                        </p:attrNameLst>
                                      </p:cBhvr>
                                      <p:to>
                                        <p:strVal val="visible"/>
                                      </p:to>
                                    </p:set>
                                    <p:anim calcmode="lin" valueType="num">
                                      <p:cBhvr additive="base">
                                        <p:cTn id="42" dur="1000" fill="hold"/>
                                        <p:tgtEl>
                                          <p:spTgt spid="248835">
                                            <p:txEl>
                                              <p:pRg st="7" end="7"/>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24883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tLang="pl-PL" smtClean="0"/>
              <a:t>The Need for “Something” </a:t>
            </a:r>
            <a:endParaRPr lang="en-US" altLang="pl-PL" smtClean="0"/>
          </a:p>
        </p:txBody>
      </p:sp>
      <p:sp>
        <p:nvSpPr>
          <p:cNvPr id="249859" name="Rectangle 3"/>
          <p:cNvSpPr>
            <a:spLocks noGrp="1" noChangeArrowheads="1"/>
          </p:cNvSpPr>
          <p:nvPr>
            <p:ph type="body" idx="1"/>
          </p:nvPr>
        </p:nvSpPr>
        <p:spPr>
          <a:xfrm>
            <a:off x="395288" y="1700213"/>
            <a:ext cx="7848600" cy="2936875"/>
          </a:xfrm>
        </p:spPr>
        <p:txBody>
          <a:bodyPr/>
          <a:lstStyle/>
          <a:p>
            <a:pPr eaLnBrk="1" hangingPunct="1"/>
            <a:r>
              <a:rPr lang="en-GB" altLang="pl-PL" sz="2400" smtClean="0"/>
              <a:t>High proportion of project failures (74%)</a:t>
            </a:r>
          </a:p>
          <a:p>
            <a:pPr lvl="1" eaLnBrk="1" hangingPunct="1"/>
            <a:r>
              <a:rPr lang="en-GB" altLang="pl-PL" sz="2000" smtClean="0"/>
              <a:t>Projects do not meet business needs</a:t>
            </a:r>
          </a:p>
          <a:p>
            <a:pPr lvl="1" eaLnBrk="1" hangingPunct="1"/>
            <a:r>
              <a:rPr lang="en-GB" altLang="pl-PL" sz="2000" smtClean="0"/>
              <a:t>Projects do not meet financial objectives</a:t>
            </a:r>
          </a:p>
          <a:p>
            <a:pPr lvl="1" eaLnBrk="1" hangingPunct="1"/>
            <a:r>
              <a:rPr lang="en-GB" altLang="pl-PL" sz="2000" smtClean="0"/>
              <a:t>People issues</a:t>
            </a:r>
          </a:p>
          <a:p>
            <a:pPr lvl="1" eaLnBrk="1" hangingPunct="1"/>
            <a:r>
              <a:rPr lang="en-GB" altLang="pl-PL" sz="2000" smtClean="0"/>
              <a:t>Poor management</a:t>
            </a:r>
          </a:p>
          <a:p>
            <a:pPr lvl="1" eaLnBrk="1" hangingPunct="1">
              <a:buFontTx/>
              <a:buNone/>
            </a:pPr>
            <a:endParaRPr lang="en-GB" altLang="pl-PL" sz="2000" smtClean="0"/>
          </a:p>
          <a:p>
            <a:pPr lvl="1" eaLnBrk="1" hangingPunct="1">
              <a:buFontTx/>
              <a:buNone/>
            </a:pPr>
            <a:endParaRPr lang="en-US" altLang="pl-PL" smtClean="0"/>
          </a:p>
        </p:txBody>
      </p:sp>
      <p:sp>
        <p:nvSpPr>
          <p:cNvPr id="8196" name="Rectangle 8"/>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819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Tree>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249859">
                                            <p:txEl>
                                              <p:pRg st="0" end="0"/>
                                            </p:txEl>
                                          </p:spTgt>
                                        </p:tgtEl>
                                        <p:attrNameLst>
                                          <p:attrName>style.visibility</p:attrName>
                                        </p:attrNameLst>
                                      </p:cBhvr>
                                      <p:to>
                                        <p:strVal val="visible"/>
                                      </p:to>
                                    </p:set>
                                    <p:anim calcmode="lin" valueType="num">
                                      <p:cBhvr additive="base">
                                        <p:cTn id="7" dur="1000" fill="hold"/>
                                        <p:tgtEl>
                                          <p:spTgt spid="24985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4985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 presetClass="entr" presetSubtype="8" fill="hold" nodeType="afterEffect">
                                  <p:stCondLst>
                                    <p:cond delay="1000"/>
                                  </p:stCondLst>
                                  <p:childTnLst>
                                    <p:set>
                                      <p:cBhvr>
                                        <p:cTn id="11" dur="1" fill="hold">
                                          <p:stCondLst>
                                            <p:cond delay="0"/>
                                          </p:stCondLst>
                                        </p:cTn>
                                        <p:tgtEl>
                                          <p:spTgt spid="249859">
                                            <p:txEl>
                                              <p:pRg st="1" end="1"/>
                                            </p:txEl>
                                          </p:spTgt>
                                        </p:tgtEl>
                                        <p:attrNameLst>
                                          <p:attrName>style.visibility</p:attrName>
                                        </p:attrNameLst>
                                      </p:cBhvr>
                                      <p:to>
                                        <p:strVal val="visible"/>
                                      </p:to>
                                    </p:set>
                                    <p:anim calcmode="lin" valueType="num">
                                      <p:cBhvr additive="base">
                                        <p:cTn id="12" dur="1000" fill="hold"/>
                                        <p:tgtEl>
                                          <p:spTgt spid="249859">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9859">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2" presetClass="entr" presetSubtype="8" fill="hold" nodeType="afterEffect">
                                  <p:stCondLst>
                                    <p:cond delay="1000"/>
                                  </p:stCondLst>
                                  <p:childTnLst>
                                    <p:set>
                                      <p:cBhvr>
                                        <p:cTn id="16" dur="1" fill="hold">
                                          <p:stCondLst>
                                            <p:cond delay="0"/>
                                          </p:stCondLst>
                                        </p:cTn>
                                        <p:tgtEl>
                                          <p:spTgt spid="249859">
                                            <p:txEl>
                                              <p:pRg st="2" end="2"/>
                                            </p:txEl>
                                          </p:spTgt>
                                        </p:tgtEl>
                                        <p:attrNameLst>
                                          <p:attrName>style.visibility</p:attrName>
                                        </p:attrNameLst>
                                      </p:cBhvr>
                                      <p:to>
                                        <p:strVal val="visible"/>
                                      </p:to>
                                    </p:set>
                                    <p:anim calcmode="lin" valueType="num">
                                      <p:cBhvr additive="base">
                                        <p:cTn id="17" dur="1000" fill="hold"/>
                                        <p:tgtEl>
                                          <p:spTgt spid="249859">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249859">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6000"/>
                            </p:stCondLst>
                            <p:childTnLst>
                              <p:par>
                                <p:cTn id="20" presetID="2" presetClass="entr" presetSubtype="8" fill="hold" nodeType="afterEffect">
                                  <p:stCondLst>
                                    <p:cond delay="1000"/>
                                  </p:stCondLst>
                                  <p:childTnLst>
                                    <p:set>
                                      <p:cBhvr>
                                        <p:cTn id="21" dur="1" fill="hold">
                                          <p:stCondLst>
                                            <p:cond delay="0"/>
                                          </p:stCondLst>
                                        </p:cTn>
                                        <p:tgtEl>
                                          <p:spTgt spid="249859">
                                            <p:txEl>
                                              <p:pRg st="3" end="3"/>
                                            </p:txEl>
                                          </p:spTgt>
                                        </p:tgtEl>
                                        <p:attrNameLst>
                                          <p:attrName>style.visibility</p:attrName>
                                        </p:attrNameLst>
                                      </p:cBhvr>
                                      <p:to>
                                        <p:strVal val="visible"/>
                                      </p:to>
                                    </p:set>
                                    <p:anim calcmode="lin" valueType="num">
                                      <p:cBhvr additive="base">
                                        <p:cTn id="22" dur="1000" fill="hold"/>
                                        <p:tgtEl>
                                          <p:spTgt spid="249859">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249859">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8000"/>
                            </p:stCondLst>
                            <p:childTnLst>
                              <p:par>
                                <p:cTn id="25" presetID="2" presetClass="entr" presetSubtype="8" fill="hold" nodeType="afterEffect">
                                  <p:stCondLst>
                                    <p:cond delay="1000"/>
                                  </p:stCondLst>
                                  <p:childTnLst>
                                    <p:set>
                                      <p:cBhvr>
                                        <p:cTn id="26" dur="1" fill="hold">
                                          <p:stCondLst>
                                            <p:cond delay="0"/>
                                          </p:stCondLst>
                                        </p:cTn>
                                        <p:tgtEl>
                                          <p:spTgt spid="249859">
                                            <p:txEl>
                                              <p:pRg st="4" end="4"/>
                                            </p:txEl>
                                          </p:spTgt>
                                        </p:tgtEl>
                                        <p:attrNameLst>
                                          <p:attrName>style.visibility</p:attrName>
                                        </p:attrNameLst>
                                      </p:cBhvr>
                                      <p:to>
                                        <p:strVal val="visible"/>
                                      </p:to>
                                    </p:set>
                                    <p:anim calcmode="lin" valueType="num">
                                      <p:cBhvr additive="base">
                                        <p:cTn id="27" dur="1000" fill="hold"/>
                                        <p:tgtEl>
                                          <p:spTgt spid="249859">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24985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GB" altLang="pl-PL" smtClean="0"/>
              <a:t>DSDM Consortium - Next Steps</a:t>
            </a:r>
          </a:p>
        </p:txBody>
      </p:sp>
      <p:sp>
        <p:nvSpPr>
          <p:cNvPr id="179203" name="Rectangle 3"/>
          <p:cNvSpPr>
            <a:spLocks noGrp="1" noChangeArrowheads="1"/>
          </p:cNvSpPr>
          <p:nvPr>
            <p:ph type="body" idx="1"/>
          </p:nvPr>
        </p:nvSpPr>
        <p:spPr>
          <a:xfrm>
            <a:off x="395288" y="1268413"/>
            <a:ext cx="8223250" cy="4953000"/>
          </a:xfrm>
        </p:spPr>
        <p:txBody>
          <a:bodyPr/>
          <a:lstStyle/>
          <a:p>
            <a:pPr eaLnBrk="1" hangingPunct="1">
              <a:lnSpc>
                <a:spcPct val="80000"/>
              </a:lnSpc>
            </a:pPr>
            <a:r>
              <a:rPr lang="en-GB" altLang="pl-PL" sz="2400" smtClean="0"/>
              <a:t>Need more facts about using Atern in your organisation?</a:t>
            </a:r>
          </a:p>
          <a:p>
            <a:pPr lvl="1" eaLnBrk="1" hangingPunct="1">
              <a:lnSpc>
                <a:spcPct val="80000"/>
              </a:lnSpc>
            </a:pPr>
            <a:r>
              <a:rPr lang="en-GB" altLang="pl-PL" smtClean="0"/>
              <a:t>Free Publications available via </a:t>
            </a:r>
            <a:r>
              <a:rPr lang="en-GB" altLang="pl-PL" smtClean="0">
                <a:hlinkClick r:id="rId3"/>
              </a:rPr>
              <a:t>www.dsdm.org</a:t>
            </a:r>
            <a:endParaRPr lang="en-GB" altLang="pl-PL" smtClean="0"/>
          </a:p>
          <a:p>
            <a:pPr lvl="2" eaLnBrk="1" hangingPunct="1">
              <a:lnSpc>
                <a:spcPct val="80000"/>
              </a:lnSpc>
            </a:pPr>
            <a:r>
              <a:rPr lang="en-GB" altLang="pl-PL" smtClean="0"/>
              <a:t>DSDM Atern e-book</a:t>
            </a:r>
          </a:p>
          <a:p>
            <a:pPr lvl="2" eaLnBrk="1" hangingPunct="1">
              <a:lnSpc>
                <a:spcPct val="80000"/>
              </a:lnSpc>
            </a:pPr>
            <a:r>
              <a:rPr lang="en-GB" altLang="pl-PL" smtClean="0"/>
              <a:t>Some DSDM White Papers</a:t>
            </a:r>
          </a:p>
          <a:p>
            <a:pPr lvl="1" eaLnBrk="1" hangingPunct="1">
              <a:lnSpc>
                <a:spcPct val="80000"/>
              </a:lnSpc>
            </a:pPr>
            <a:r>
              <a:rPr lang="en-GB" altLang="pl-PL" smtClean="0"/>
              <a:t>Atern training may help with this. Contact a DSDM Consortium Accredited Training Organisation</a:t>
            </a:r>
          </a:p>
          <a:p>
            <a:pPr lvl="1" eaLnBrk="1" hangingPunct="1">
              <a:lnSpc>
                <a:spcPct val="80000"/>
              </a:lnSpc>
            </a:pPr>
            <a:r>
              <a:rPr lang="en-GB" altLang="pl-PL" smtClean="0"/>
              <a:t>Atern handbook, Atern pocketbook, Estimating in Atern pocketbook</a:t>
            </a:r>
          </a:p>
          <a:p>
            <a:pPr lvl="1" eaLnBrk="1" hangingPunct="1">
              <a:lnSpc>
                <a:spcPct val="80000"/>
              </a:lnSpc>
              <a:buFontTx/>
              <a:buNone/>
            </a:pPr>
            <a:endParaRPr lang="en-GB" altLang="pl-PL" sz="1200" smtClean="0"/>
          </a:p>
          <a:p>
            <a:pPr eaLnBrk="1" hangingPunct="1">
              <a:lnSpc>
                <a:spcPct val="80000"/>
              </a:lnSpc>
            </a:pPr>
            <a:r>
              <a:rPr lang="en-GB" altLang="pl-PL" sz="2400" smtClean="0"/>
              <a:t>Consider getting external independent Atern advice</a:t>
            </a:r>
          </a:p>
          <a:p>
            <a:pPr lvl="1" eaLnBrk="1" hangingPunct="1">
              <a:lnSpc>
                <a:spcPct val="80000"/>
              </a:lnSpc>
            </a:pPr>
            <a:r>
              <a:rPr lang="en-GB" altLang="pl-PL" smtClean="0"/>
              <a:t>Ask for independently Certified DSDM people </a:t>
            </a:r>
          </a:p>
          <a:p>
            <a:pPr lvl="2" eaLnBrk="1" hangingPunct="1">
              <a:lnSpc>
                <a:spcPct val="80000"/>
              </a:lnSpc>
            </a:pPr>
            <a:r>
              <a:rPr lang="en-GB" altLang="pl-PL" smtClean="0"/>
              <a:t>Accurate  knowledge</a:t>
            </a:r>
          </a:p>
          <a:p>
            <a:pPr lvl="2" eaLnBrk="1" hangingPunct="1">
              <a:lnSpc>
                <a:spcPct val="80000"/>
              </a:lnSpc>
            </a:pPr>
            <a:r>
              <a:rPr lang="en-GB" altLang="pl-PL" smtClean="0"/>
              <a:t>Proven track record of success</a:t>
            </a:r>
          </a:p>
          <a:p>
            <a:pPr lvl="1" eaLnBrk="1" hangingPunct="1">
              <a:lnSpc>
                <a:spcPct val="80000"/>
              </a:lnSpc>
            </a:pPr>
            <a:r>
              <a:rPr lang="en-GB" altLang="pl-PL" smtClean="0"/>
              <a:t>If unsure, confirm DSDM credentials of external advisors with Consortium</a:t>
            </a:r>
          </a:p>
          <a:p>
            <a:pPr eaLnBrk="1" hangingPunct="1">
              <a:lnSpc>
                <a:spcPct val="80000"/>
              </a:lnSpc>
            </a:pPr>
            <a:endParaRPr lang="en-GB" altLang="pl-PL" sz="1800" smtClean="0"/>
          </a:p>
          <a:p>
            <a:pPr eaLnBrk="1" hangingPunct="1">
              <a:lnSpc>
                <a:spcPct val="80000"/>
              </a:lnSpc>
            </a:pPr>
            <a:r>
              <a:rPr lang="en-GB" altLang="pl-PL" sz="2400" smtClean="0"/>
              <a:t>Pilot an Atern project in-house</a:t>
            </a:r>
          </a:p>
        </p:txBody>
      </p:sp>
      <p:sp>
        <p:nvSpPr>
          <p:cNvPr id="63492" name="Rectangle 5"/>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6349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Tree>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 calcmode="lin" valueType="num">
                                      <p:cBhvr additive="base">
                                        <p:cTn id="7" dur="1000" fill="hold"/>
                                        <p:tgtEl>
                                          <p:spTgt spid="17920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7920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8" fill="hold" nodeType="afterEffect">
                                  <p:stCondLst>
                                    <p:cond delay="0"/>
                                  </p:stCondLst>
                                  <p:childTnLst>
                                    <p:set>
                                      <p:cBhvr>
                                        <p:cTn id="11" dur="1" fill="hold">
                                          <p:stCondLst>
                                            <p:cond delay="0"/>
                                          </p:stCondLst>
                                        </p:cTn>
                                        <p:tgtEl>
                                          <p:spTgt spid="179203">
                                            <p:txEl>
                                              <p:pRg st="1" end="1"/>
                                            </p:txEl>
                                          </p:spTgt>
                                        </p:tgtEl>
                                        <p:attrNameLst>
                                          <p:attrName>style.visibility</p:attrName>
                                        </p:attrNameLst>
                                      </p:cBhvr>
                                      <p:to>
                                        <p:strVal val="visible"/>
                                      </p:to>
                                    </p:set>
                                    <p:anim calcmode="lin" valueType="num">
                                      <p:cBhvr additive="base">
                                        <p:cTn id="12" dur="1000" fill="hold"/>
                                        <p:tgtEl>
                                          <p:spTgt spid="179203">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79203">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nodeType="afterEffect">
                                  <p:stCondLst>
                                    <p:cond delay="0"/>
                                  </p:stCondLst>
                                  <p:childTnLst>
                                    <p:set>
                                      <p:cBhvr>
                                        <p:cTn id="16" dur="1" fill="hold">
                                          <p:stCondLst>
                                            <p:cond delay="0"/>
                                          </p:stCondLst>
                                        </p:cTn>
                                        <p:tgtEl>
                                          <p:spTgt spid="179203">
                                            <p:txEl>
                                              <p:pRg st="2" end="2"/>
                                            </p:txEl>
                                          </p:spTgt>
                                        </p:tgtEl>
                                        <p:attrNameLst>
                                          <p:attrName>style.visibility</p:attrName>
                                        </p:attrNameLst>
                                      </p:cBhvr>
                                      <p:to>
                                        <p:strVal val="visible"/>
                                      </p:to>
                                    </p:set>
                                    <p:anim calcmode="lin" valueType="num">
                                      <p:cBhvr additive="base">
                                        <p:cTn id="17" dur="1000" fill="hold"/>
                                        <p:tgtEl>
                                          <p:spTgt spid="179203">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179203">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2" presetClass="entr" presetSubtype="8" fill="hold" nodeType="afterEffect">
                                  <p:stCondLst>
                                    <p:cond delay="0"/>
                                  </p:stCondLst>
                                  <p:childTnLst>
                                    <p:set>
                                      <p:cBhvr>
                                        <p:cTn id="21" dur="1" fill="hold">
                                          <p:stCondLst>
                                            <p:cond delay="0"/>
                                          </p:stCondLst>
                                        </p:cTn>
                                        <p:tgtEl>
                                          <p:spTgt spid="179203">
                                            <p:txEl>
                                              <p:pRg st="3" end="3"/>
                                            </p:txEl>
                                          </p:spTgt>
                                        </p:tgtEl>
                                        <p:attrNameLst>
                                          <p:attrName>style.visibility</p:attrName>
                                        </p:attrNameLst>
                                      </p:cBhvr>
                                      <p:to>
                                        <p:strVal val="visible"/>
                                      </p:to>
                                    </p:set>
                                    <p:anim calcmode="lin" valueType="num">
                                      <p:cBhvr additive="base">
                                        <p:cTn id="22" dur="1000" fill="hold"/>
                                        <p:tgtEl>
                                          <p:spTgt spid="179203">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179203">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000"/>
                            </p:stCondLst>
                            <p:childTnLst>
                              <p:par>
                                <p:cTn id="25" presetID="2" presetClass="entr" presetSubtype="8" fill="hold" nodeType="afterEffect">
                                  <p:stCondLst>
                                    <p:cond delay="0"/>
                                  </p:stCondLst>
                                  <p:childTnLst>
                                    <p:set>
                                      <p:cBhvr>
                                        <p:cTn id="26" dur="1" fill="hold">
                                          <p:stCondLst>
                                            <p:cond delay="0"/>
                                          </p:stCondLst>
                                        </p:cTn>
                                        <p:tgtEl>
                                          <p:spTgt spid="179203">
                                            <p:txEl>
                                              <p:pRg st="4" end="4"/>
                                            </p:txEl>
                                          </p:spTgt>
                                        </p:tgtEl>
                                        <p:attrNameLst>
                                          <p:attrName>style.visibility</p:attrName>
                                        </p:attrNameLst>
                                      </p:cBhvr>
                                      <p:to>
                                        <p:strVal val="visible"/>
                                      </p:to>
                                    </p:set>
                                    <p:anim calcmode="lin" valueType="num">
                                      <p:cBhvr additive="base">
                                        <p:cTn id="27" dur="1000" fill="hold"/>
                                        <p:tgtEl>
                                          <p:spTgt spid="179203">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79203">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0"/>
                            </p:stCondLst>
                            <p:childTnLst>
                              <p:par>
                                <p:cTn id="30" presetID="2" presetClass="entr" presetSubtype="8" fill="hold" nodeType="afterEffect">
                                  <p:stCondLst>
                                    <p:cond delay="0"/>
                                  </p:stCondLst>
                                  <p:childTnLst>
                                    <p:set>
                                      <p:cBhvr>
                                        <p:cTn id="31" dur="1" fill="hold">
                                          <p:stCondLst>
                                            <p:cond delay="0"/>
                                          </p:stCondLst>
                                        </p:cTn>
                                        <p:tgtEl>
                                          <p:spTgt spid="179203">
                                            <p:txEl>
                                              <p:pRg st="5" end="5"/>
                                            </p:txEl>
                                          </p:spTgt>
                                        </p:tgtEl>
                                        <p:attrNameLst>
                                          <p:attrName>style.visibility</p:attrName>
                                        </p:attrNameLst>
                                      </p:cBhvr>
                                      <p:to>
                                        <p:strVal val="visible"/>
                                      </p:to>
                                    </p:set>
                                    <p:anim calcmode="lin" valueType="num">
                                      <p:cBhvr additive="base">
                                        <p:cTn id="32" dur="1000" fill="hold"/>
                                        <p:tgtEl>
                                          <p:spTgt spid="179203">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179203">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6000"/>
                            </p:stCondLst>
                            <p:childTnLst>
                              <p:par>
                                <p:cTn id="35" presetID="2" presetClass="entr" presetSubtype="8" fill="hold" nodeType="afterEffect">
                                  <p:stCondLst>
                                    <p:cond delay="500"/>
                                  </p:stCondLst>
                                  <p:childTnLst>
                                    <p:set>
                                      <p:cBhvr>
                                        <p:cTn id="36" dur="1" fill="hold">
                                          <p:stCondLst>
                                            <p:cond delay="0"/>
                                          </p:stCondLst>
                                        </p:cTn>
                                        <p:tgtEl>
                                          <p:spTgt spid="179203">
                                            <p:txEl>
                                              <p:pRg st="7" end="7"/>
                                            </p:txEl>
                                          </p:spTgt>
                                        </p:tgtEl>
                                        <p:attrNameLst>
                                          <p:attrName>style.visibility</p:attrName>
                                        </p:attrNameLst>
                                      </p:cBhvr>
                                      <p:to>
                                        <p:strVal val="visible"/>
                                      </p:to>
                                    </p:set>
                                    <p:anim calcmode="lin" valueType="num">
                                      <p:cBhvr additive="base">
                                        <p:cTn id="37" dur="1000" fill="hold"/>
                                        <p:tgtEl>
                                          <p:spTgt spid="179203">
                                            <p:txEl>
                                              <p:pRg st="7" end="7"/>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179203">
                                            <p:txEl>
                                              <p:pRg st="7" end="7"/>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7500"/>
                            </p:stCondLst>
                            <p:childTnLst>
                              <p:par>
                                <p:cTn id="40" presetID="2" presetClass="entr" presetSubtype="8" fill="hold" nodeType="afterEffect">
                                  <p:stCondLst>
                                    <p:cond delay="0"/>
                                  </p:stCondLst>
                                  <p:childTnLst>
                                    <p:set>
                                      <p:cBhvr>
                                        <p:cTn id="41" dur="1" fill="hold">
                                          <p:stCondLst>
                                            <p:cond delay="0"/>
                                          </p:stCondLst>
                                        </p:cTn>
                                        <p:tgtEl>
                                          <p:spTgt spid="179203">
                                            <p:txEl>
                                              <p:pRg st="8" end="8"/>
                                            </p:txEl>
                                          </p:spTgt>
                                        </p:tgtEl>
                                        <p:attrNameLst>
                                          <p:attrName>style.visibility</p:attrName>
                                        </p:attrNameLst>
                                      </p:cBhvr>
                                      <p:to>
                                        <p:strVal val="visible"/>
                                      </p:to>
                                    </p:set>
                                    <p:anim calcmode="lin" valueType="num">
                                      <p:cBhvr additive="base">
                                        <p:cTn id="42" dur="1000" fill="hold"/>
                                        <p:tgtEl>
                                          <p:spTgt spid="179203">
                                            <p:txEl>
                                              <p:pRg st="8" end="8"/>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179203">
                                            <p:txEl>
                                              <p:pRg st="8" end="8"/>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8500"/>
                            </p:stCondLst>
                            <p:childTnLst>
                              <p:par>
                                <p:cTn id="45" presetID="2" presetClass="entr" presetSubtype="8" fill="hold" nodeType="afterEffect">
                                  <p:stCondLst>
                                    <p:cond delay="0"/>
                                  </p:stCondLst>
                                  <p:childTnLst>
                                    <p:set>
                                      <p:cBhvr>
                                        <p:cTn id="46" dur="1" fill="hold">
                                          <p:stCondLst>
                                            <p:cond delay="0"/>
                                          </p:stCondLst>
                                        </p:cTn>
                                        <p:tgtEl>
                                          <p:spTgt spid="179203">
                                            <p:txEl>
                                              <p:pRg st="9" end="9"/>
                                            </p:txEl>
                                          </p:spTgt>
                                        </p:tgtEl>
                                        <p:attrNameLst>
                                          <p:attrName>style.visibility</p:attrName>
                                        </p:attrNameLst>
                                      </p:cBhvr>
                                      <p:to>
                                        <p:strVal val="visible"/>
                                      </p:to>
                                    </p:set>
                                    <p:anim calcmode="lin" valueType="num">
                                      <p:cBhvr additive="base">
                                        <p:cTn id="47" dur="1000" fill="hold"/>
                                        <p:tgtEl>
                                          <p:spTgt spid="179203">
                                            <p:txEl>
                                              <p:pRg st="9" end="9"/>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179203">
                                            <p:txEl>
                                              <p:pRg st="9" end="9"/>
                                            </p:txEl>
                                          </p:spTgt>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9500"/>
                            </p:stCondLst>
                            <p:childTnLst>
                              <p:par>
                                <p:cTn id="50" presetID="2" presetClass="entr" presetSubtype="8" fill="hold" nodeType="afterEffect">
                                  <p:stCondLst>
                                    <p:cond delay="0"/>
                                  </p:stCondLst>
                                  <p:childTnLst>
                                    <p:set>
                                      <p:cBhvr>
                                        <p:cTn id="51" dur="1" fill="hold">
                                          <p:stCondLst>
                                            <p:cond delay="0"/>
                                          </p:stCondLst>
                                        </p:cTn>
                                        <p:tgtEl>
                                          <p:spTgt spid="179203">
                                            <p:txEl>
                                              <p:pRg st="10" end="10"/>
                                            </p:txEl>
                                          </p:spTgt>
                                        </p:tgtEl>
                                        <p:attrNameLst>
                                          <p:attrName>style.visibility</p:attrName>
                                        </p:attrNameLst>
                                      </p:cBhvr>
                                      <p:to>
                                        <p:strVal val="visible"/>
                                      </p:to>
                                    </p:set>
                                    <p:anim calcmode="lin" valueType="num">
                                      <p:cBhvr additive="base">
                                        <p:cTn id="52" dur="1000" fill="hold"/>
                                        <p:tgtEl>
                                          <p:spTgt spid="179203">
                                            <p:txEl>
                                              <p:pRg st="10" end="10"/>
                                            </p:txEl>
                                          </p:spTgt>
                                        </p:tgtEl>
                                        <p:attrNameLst>
                                          <p:attrName>ppt_x</p:attrName>
                                        </p:attrNameLst>
                                      </p:cBhvr>
                                      <p:tavLst>
                                        <p:tav tm="0">
                                          <p:val>
                                            <p:strVal val="0-#ppt_w/2"/>
                                          </p:val>
                                        </p:tav>
                                        <p:tav tm="100000">
                                          <p:val>
                                            <p:strVal val="#ppt_x"/>
                                          </p:val>
                                        </p:tav>
                                      </p:tavLst>
                                    </p:anim>
                                    <p:anim calcmode="lin" valueType="num">
                                      <p:cBhvr additive="base">
                                        <p:cTn id="53" dur="1000" fill="hold"/>
                                        <p:tgtEl>
                                          <p:spTgt spid="179203">
                                            <p:txEl>
                                              <p:pRg st="10" end="10"/>
                                            </p:txEl>
                                          </p:spTgt>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10500"/>
                            </p:stCondLst>
                            <p:childTnLst>
                              <p:par>
                                <p:cTn id="55" presetID="2" presetClass="entr" presetSubtype="8" fill="hold" nodeType="afterEffect">
                                  <p:stCondLst>
                                    <p:cond delay="0"/>
                                  </p:stCondLst>
                                  <p:childTnLst>
                                    <p:set>
                                      <p:cBhvr>
                                        <p:cTn id="56" dur="1" fill="hold">
                                          <p:stCondLst>
                                            <p:cond delay="0"/>
                                          </p:stCondLst>
                                        </p:cTn>
                                        <p:tgtEl>
                                          <p:spTgt spid="179203">
                                            <p:txEl>
                                              <p:pRg st="11" end="11"/>
                                            </p:txEl>
                                          </p:spTgt>
                                        </p:tgtEl>
                                        <p:attrNameLst>
                                          <p:attrName>style.visibility</p:attrName>
                                        </p:attrNameLst>
                                      </p:cBhvr>
                                      <p:to>
                                        <p:strVal val="visible"/>
                                      </p:to>
                                    </p:set>
                                    <p:anim calcmode="lin" valueType="num">
                                      <p:cBhvr additive="base">
                                        <p:cTn id="57" dur="1000" fill="hold"/>
                                        <p:tgtEl>
                                          <p:spTgt spid="179203">
                                            <p:txEl>
                                              <p:pRg st="11" end="11"/>
                                            </p:txEl>
                                          </p:spTgt>
                                        </p:tgtEl>
                                        <p:attrNameLst>
                                          <p:attrName>ppt_x</p:attrName>
                                        </p:attrNameLst>
                                      </p:cBhvr>
                                      <p:tavLst>
                                        <p:tav tm="0">
                                          <p:val>
                                            <p:strVal val="0-#ppt_w/2"/>
                                          </p:val>
                                        </p:tav>
                                        <p:tav tm="100000">
                                          <p:val>
                                            <p:strVal val="#ppt_x"/>
                                          </p:val>
                                        </p:tav>
                                      </p:tavLst>
                                    </p:anim>
                                    <p:anim calcmode="lin" valueType="num">
                                      <p:cBhvr additive="base">
                                        <p:cTn id="58" dur="1000" fill="hold"/>
                                        <p:tgtEl>
                                          <p:spTgt spid="179203">
                                            <p:txEl>
                                              <p:pRg st="11" end="11"/>
                                            </p:txEl>
                                          </p:spTgt>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11500"/>
                            </p:stCondLst>
                            <p:childTnLst>
                              <p:par>
                                <p:cTn id="60" presetID="2" presetClass="entr" presetSubtype="8" fill="hold" nodeType="afterEffect">
                                  <p:stCondLst>
                                    <p:cond delay="500"/>
                                  </p:stCondLst>
                                  <p:childTnLst>
                                    <p:set>
                                      <p:cBhvr>
                                        <p:cTn id="61" dur="1" fill="hold">
                                          <p:stCondLst>
                                            <p:cond delay="0"/>
                                          </p:stCondLst>
                                        </p:cTn>
                                        <p:tgtEl>
                                          <p:spTgt spid="179203">
                                            <p:txEl>
                                              <p:pRg st="13" end="13"/>
                                            </p:txEl>
                                          </p:spTgt>
                                        </p:tgtEl>
                                        <p:attrNameLst>
                                          <p:attrName>style.visibility</p:attrName>
                                        </p:attrNameLst>
                                      </p:cBhvr>
                                      <p:to>
                                        <p:strVal val="visible"/>
                                      </p:to>
                                    </p:set>
                                    <p:anim calcmode="lin" valueType="num">
                                      <p:cBhvr additive="base">
                                        <p:cTn id="62" dur="1000" fill="hold"/>
                                        <p:tgtEl>
                                          <p:spTgt spid="179203">
                                            <p:txEl>
                                              <p:pRg st="13" end="13"/>
                                            </p:txEl>
                                          </p:spTgt>
                                        </p:tgtEl>
                                        <p:attrNameLst>
                                          <p:attrName>ppt_x</p:attrName>
                                        </p:attrNameLst>
                                      </p:cBhvr>
                                      <p:tavLst>
                                        <p:tav tm="0">
                                          <p:val>
                                            <p:strVal val="0-#ppt_w/2"/>
                                          </p:val>
                                        </p:tav>
                                        <p:tav tm="100000">
                                          <p:val>
                                            <p:strVal val="#ppt_x"/>
                                          </p:val>
                                        </p:tav>
                                      </p:tavLst>
                                    </p:anim>
                                    <p:anim calcmode="lin" valueType="num">
                                      <p:cBhvr additive="base">
                                        <p:cTn id="63" dur="1000" fill="hold"/>
                                        <p:tgtEl>
                                          <p:spTgt spid="17920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GB" altLang="pl-PL" smtClean="0"/>
              <a:t>DSDM Consortium - Membership</a:t>
            </a:r>
            <a:endParaRPr lang="en-US" altLang="pl-PL" smtClean="0"/>
          </a:p>
        </p:txBody>
      </p:sp>
      <p:sp>
        <p:nvSpPr>
          <p:cNvPr id="256003" name="Rectangle 3"/>
          <p:cNvSpPr>
            <a:spLocks noGrp="1" noChangeArrowheads="1"/>
          </p:cNvSpPr>
          <p:nvPr>
            <p:ph type="body" idx="1"/>
          </p:nvPr>
        </p:nvSpPr>
        <p:spPr>
          <a:xfrm>
            <a:off x="323850" y="1125538"/>
            <a:ext cx="8424863" cy="5183187"/>
          </a:xfrm>
        </p:spPr>
        <p:txBody>
          <a:bodyPr/>
          <a:lstStyle/>
          <a:p>
            <a:pPr eaLnBrk="1" hangingPunct="1">
              <a:lnSpc>
                <a:spcPct val="90000"/>
              </a:lnSpc>
            </a:pPr>
            <a:r>
              <a:rPr lang="en-GB" altLang="pl-PL" sz="2400" smtClean="0"/>
              <a:t>For Resellers </a:t>
            </a:r>
          </a:p>
          <a:p>
            <a:pPr lvl="1" eaLnBrk="1" hangingPunct="1">
              <a:lnSpc>
                <a:spcPct val="90000"/>
              </a:lnSpc>
            </a:pPr>
            <a:r>
              <a:rPr lang="en-GB" altLang="pl-PL" sz="2000" smtClean="0"/>
              <a:t>A Full Reseller Licence</a:t>
            </a:r>
            <a:r>
              <a:rPr lang="en-GB" altLang="pl-PL" sz="2000" b="1" smtClean="0"/>
              <a:t> </a:t>
            </a:r>
          </a:p>
          <a:p>
            <a:pPr lvl="2" eaLnBrk="1" hangingPunct="1">
              <a:lnSpc>
                <a:spcPct val="90000"/>
              </a:lnSpc>
            </a:pPr>
            <a:r>
              <a:rPr lang="en-GB" altLang="pl-PL" smtClean="0"/>
              <a:t>If your organisation is marketing DSDM / Atern related products or services you must be a licensed reseller. All licensed resellers are listed on the website, the first place anyone looking for DSDM / Atern related services is likely to visit. In addition, resellers are entitled to discounts on many Consortium products, services and events.  </a:t>
            </a:r>
          </a:p>
          <a:p>
            <a:pPr eaLnBrk="1" hangingPunct="1">
              <a:lnSpc>
                <a:spcPct val="90000"/>
              </a:lnSpc>
            </a:pPr>
            <a:r>
              <a:rPr lang="en-GB" altLang="pl-PL" sz="2400" smtClean="0"/>
              <a:t>For End Users/Government/ Academic/NGO’s</a:t>
            </a:r>
          </a:p>
          <a:p>
            <a:pPr lvl="1" eaLnBrk="1" hangingPunct="1">
              <a:lnSpc>
                <a:spcPct val="90000"/>
              </a:lnSpc>
            </a:pPr>
            <a:r>
              <a:rPr lang="en-GB" altLang="pl-PL" sz="2000" smtClean="0"/>
              <a:t>End user membership</a:t>
            </a:r>
          </a:p>
          <a:p>
            <a:pPr lvl="2" eaLnBrk="1" hangingPunct="1">
              <a:lnSpc>
                <a:spcPct val="90000"/>
              </a:lnSpc>
            </a:pPr>
            <a:r>
              <a:rPr lang="en-GB" altLang="pl-PL" smtClean="0"/>
              <a:t>Provides unlimited access to all the products and services, discounts on publications and events as well as access to the community for support and advice.  </a:t>
            </a:r>
          </a:p>
        </p:txBody>
      </p:sp>
      <p:sp>
        <p:nvSpPr>
          <p:cNvPr id="65540" name="Rectangle 10"/>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6554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Tree>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256003">
                                            <p:txEl>
                                              <p:pRg st="0" end="0"/>
                                            </p:txEl>
                                          </p:spTgt>
                                        </p:tgtEl>
                                        <p:attrNameLst>
                                          <p:attrName>style.visibility</p:attrName>
                                        </p:attrNameLst>
                                      </p:cBhvr>
                                      <p:to>
                                        <p:strVal val="visible"/>
                                      </p:to>
                                    </p:set>
                                    <p:anim calcmode="lin" valueType="num">
                                      <p:cBhvr additive="base">
                                        <p:cTn id="7" dur="1000" fill="hold"/>
                                        <p:tgtEl>
                                          <p:spTgt spid="25600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5600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 presetClass="entr" presetSubtype="8" fill="hold" nodeType="afterEffect">
                                  <p:stCondLst>
                                    <p:cond delay="1000"/>
                                  </p:stCondLst>
                                  <p:childTnLst>
                                    <p:set>
                                      <p:cBhvr>
                                        <p:cTn id="11" dur="1" fill="hold">
                                          <p:stCondLst>
                                            <p:cond delay="0"/>
                                          </p:stCondLst>
                                        </p:cTn>
                                        <p:tgtEl>
                                          <p:spTgt spid="256003">
                                            <p:txEl>
                                              <p:pRg st="1" end="1"/>
                                            </p:txEl>
                                          </p:spTgt>
                                        </p:tgtEl>
                                        <p:attrNameLst>
                                          <p:attrName>style.visibility</p:attrName>
                                        </p:attrNameLst>
                                      </p:cBhvr>
                                      <p:to>
                                        <p:strVal val="visible"/>
                                      </p:to>
                                    </p:set>
                                    <p:anim calcmode="lin" valueType="num">
                                      <p:cBhvr additive="base">
                                        <p:cTn id="12" dur="1000" fill="hold"/>
                                        <p:tgtEl>
                                          <p:spTgt spid="256003">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56003">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2" presetClass="entr" presetSubtype="8" fill="hold" nodeType="afterEffect">
                                  <p:stCondLst>
                                    <p:cond delay="2000"/>
                                  </p:stCondLst>
                                  <p:childTnLst>
                                    <p:set>
                                      <p:cBhvr>
                                        <p:cTn id="16" dur="1" fill="hold">
                                          <p:stCondLst>
                                            <p:cond delay="0"/>
                                          </p:stCondLst>
                                        </p:cTn>
                                        <p:tgtEl>
                                          <p:spTgt spid="256003">
                                            <p:txEl>
                                              <p:pRg st="2" end="2"/>
                                            </p:txEl>
                                          </p:spTgt>
                                        </p:tgtEl>
                                        <p:attrNameLst>
                                          <p:attrName>style.visibility</p:attrName>
                                        </p:attrNameLst>
                                      </p:cBhvr>
                                      <p:to>
                                        <p:strVal val="visible"/>
                                      </p:to>
                                    </p:set>
                                    <p:anim calcmode="lin" valueType="num">
                                      <p:cBhvr additive="base">
                                        <p:cTn id="17" dur="1000" fill="hold"/>
                                        <p:tgtEl>
                                          <p:spTgt spid="256003">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256003">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7000"/>
                            </p:stCondLst>
                            <p:childTnLst>
                              <p:par>
                                <p:cTn id="20" presetID="2" presetClass="entr" presetSubtype="8" fill="hold" nodeType="afterEffect">
                                  <p:stCondLst>
                                    <p:cond delay="2000"/>
                                  </p:stCondLst>
                                  <p:childTnLst>
                                    <p:set>
                                      <p:cBhvr>
                                        <p:cTn id="21" dur="1" fill="hold">
                                          <p:stCondLst>
                                            <p:cond delay="0"/>
                                          </p:stCondLst>
                                        </p:cTn>
                                        <p:tgtEl>
                                          <p:spTgt spid="256003">
                                            <p:txEl>
                                              <p:pRg st="3" end="3"/>
                                            </p:txEl>
                                          </p:spTgt>
                                        </p:tgtEl>
                                        <p:attrNameLst>
                                          <p:attrName>style.visibility</p:attrName>
                                        </p:attrNameLst>
                                      </p:cBhvr>
                                      <p:to>
                                        <p:strVal val="visible"/>
                                      </p:to>
                                    </p:set>
                                    <p:anim calcmode="lin" valueType="num">
                                      <p:cBhvr additive="base">
                                        <p:cTn id="22" dur="1000" fill="hold"/>
                                        <p:tgtEl>
                                          <p:spTgt spid="256003">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256003">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0000"/>
                            </p:stCondLst>
                            <p:childTnLst>
                              <p:par>
                                <p:cTn id="25" presetID="2" presetClass="entr" presetSubtype="8" fill="hold" nodeType="afterEffect">
                                  <p:stCondLst>
                                    <p:cond delay="2000"/>
                                  </p:stCondLst>
                                  <p:childTnLst>
                                    <p:set>
                                      <p:cBhvr>
                                        <p:cTn id="26" dur="1" fill="hold">
                                          <p:stCondLst>
                                            <p:cond delay="0"/>
                                          </p:stCondLst>
                                        </p:cTn>
                                        <p:tgtEl>
                                          <p:spTgt spid="256003">
                                            <p:txEl>
                                              <p:pRg st="4" end="4"/>
                                            </p:txEl>
                                          </p:spTgt>
                                        </p:tgtEl>
                                        <p:attrNameLst>
                                          <p:attrName>style.visibility</p:attrName>
                                        </p:attrNameLst>
                                      </p:cBhvr>
                                      <p:to>
                                        <p:strVal val="visible"/>
                                      </p:to>
                                    </p:set>
                                    <p:anim calcmode="lin" valueType="num">
                                      <p:cBhvr additive="base">
                                        <p:cTn id="27" dur="1000" fill="hold"/>
                                        <p:tgtEl>
                                          <p:spTgt spid="256003">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256003">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3000"/>
                            </p:stCondLst>
                            <p:childTnLst>
                              <p:par>
                                <p:cTn id="30" presetID="2" presetClass="entr" presetSubtype="8" fill="hold" nodeType="afterEffect">
                                  <p:stCondLst>
                                    <p:cond delay="2000"/>
                                  </p:stCondLst>
                                  <p:childTnLst>
                                    <p:set>
                                      <p:cBhvr>
                                        <p:cTn id="31" dur="1" fill="hold">
                                          <p:stCondLst>
                                            <p:cond delay="0"/>
                                          </p:stCondLst>
                                        </p:cTn>
                                        <p:tgtEl>
                                          <p:spTgt spid="256003">
                                            <p:txEl>
                                              <p:pRg st="5" end="5"/>
                                            </p:txEl>
                                          </p:spTgt>
                                        </p:tgtEl>
                                        <p:attrNameLst>
                                          <p:attrName>style.visibility</p:attrName>
                                        </p:attrNameLst>
                                      </p:cBhvr>
                                      <p:to>
                                        <p:strVal val="visible"/>
                                      </p:to>
                                    </p:set>
                                    <p:anim calcmode="lin" valueType="num">
                                      <p:cBhvr additive="base">
                                        <p:cTn id="32" dur="1000" fill="hold"/>
                                        <p:tgtEl>
                                          <p:spTgt spid="256003">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25600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GB" altLang="pl-PL" smtClean="0"/>
              <a:t>DSDM Consortium – Extras</a:t>
            </a:r>
            <a:endParaRPr lang="en-US" altLang="pl-PL" smtClean="0"/>
          </a:p>
        </p:txBody>
      </p:sp>
      <p:sp>
        <p:nvSpPr>
          <p:cNvPr id="316419" name="Rectangle 3"/>
          <p:cNvSpPr>
            <a:spLocks noGrp="1" noChangeArrowheads="1"/>
          </p:cNvSpPr>
          <p:nvPr>
            <p:ph type="body" idx="1"/>
          </p:nvPr>
        </p:nvSpPr>
        <p:spPr>
          <a:xfrm>
            <a:off x="468313" y="1268413"/>
            <a:ext cx="7127875" cy="4897437"/>
          </a:xfrm>
        </p:spPr>
        <p:txBody>
          <a:bodyPr/>
          <a:lstStyle/>
          <a:p>
            <a:pPr eaLnBrk="1" hangingPunct="1">
              <a:lnSpc>
                <a:spcPct val="90000"/>
              </a:lnSpc>
            </a:pPr>
            <a:r>
              <a:rPr lang="en-GB" altLang="pl-PL" sz="2400" smtClean="0"/>
              <a:t>Consortium Membership Benefits include…</a:t>
            </a:r>
          </a:p>
          <a:p>
            <a:pPr lvl="1" eaLnBrk="1" hangingPunct="1">
              <a:lnSpc>
                <a:spcPct val="90000"/>
              </a:lnSpc>
            </a:pPr>
            <a:r>
              <a:rPr lang="en-GB" altLang="pl-PL" sz="1600" b="1" smtClean="0"/>
              <a:t>A copy of the Atern handbook</a:t>
            </a:r>
            <a:r>
              <a:rPr lang="en-GB" altLang="pl-PL" sz="1600" smtClean="0"/>
              <a:t> and each pocketbook</a:t>
            </a:r>
          </a:p>
          <a:p>
            <a:pPr lvl="1" eaLnBrk="1" hangingPunct="1">
              <a:lnSpc>
                <a:spcPct val="90000"/>
              </a:lnSpc>
            </a:pPr>
            <a:r>
              <a:rPr lang="en-GB" altLang="pl-PL" sz="1600" b="1" smtClean="0"/>
              <a:t>Access</a:t>
            </a:r>
            <a:r>
              <a:rPr lang="en-GB" altLang="pl-PL" sz="1600" smtClean="0"/>
              <a:t> to the interactive version of Atern created using the Eclipse Method Composer from the Eclipse Foundation</a:t>
            </a:r>
          </a:p>
          <a:p>
            <a:pPr lvl="1" eaLnBrk="1" hangingPunct="1">
              <a:lnSpc>
                <a:spcPct val="90000"/>
              </a:lnSpc>
            </a:pPr>
            <a:r>
              <a:rPr lang="en-GB" altLang="pl-PL" sz="1600" b="1" smtClean="0"/>
              <a:t>Access to all Templates</a:t>
            </a:r>
            <a:r>
              <a:rPr lang="en-GB" altLang="pl-PL" sz="1600" smtClean="0"/>
              <a:t>: Delivered in Word or Excel format for ease of use</a:t>
            </a:r>
          </a:p>
          <a:p>
            <a:pPr lvl="1" eaLnBrk="1" hangingPunct="1">
              <a:lnSpc>
                <a:spcPct val="90000"/>
              </a:lnSpc>
            </a:pPr>
            <a:r>
              <a:rPr lang="en-GB" altLang="pl-PL" sz="1600" b="1" smtClean="0"/>
              <a:t>All White Papers</a:t>
            </a:r>
            <a:r>
              <a:rPr lang="en-GB" altLang="pl-PL" sz="1600" smtClean="0"/>
              <a:t>: The Consortium continues to draw on the experience and expertise of its members both end users and resellers and disseminates their knowledge through a series of </a:t>
            </a:r>
          </a:p>
          <a:p>
            <a:pPr lvl="1" eaLnBrk="1" hangingPunct="1">
              <a:lnSpc>
                <a:spcPct val="90000"/>
              </a:lnSpc>
              <a:buFontTx/>
              <a:buNone/>
            </a:pPr>
            <a:r>
              <a:rPr lang="en-GB" altLang="pl-PL" sz="1600" smtClean="0"/>
              <a:t>	White Papers. </a:t>
            </a:r>
          </a:p>
          <a:p>
            <a:pPr lvl="1" eaLnBrk="1" hangingPunct="1">
              <a:lnSpc>
                <a:spcPct val="90000"/>
              </a:lnSpc>
            </a:pPr>
            <a:r>
              <a:rPr lang="en-GB" altLang="pl-PL" sz="1600" b="1" smtClean="0"/>
              <a:t>20% discount on all items in the Webshop</a:t>
            </a:r>
            <a:r>
              <a:rPr lang="en-GB" altLang="pl-PL" sz="1600" smtClean="0"/>
              <a:t>. All publications and reduced entry fees to events such as the Agile Business Conference and Roadshows. The Consortium also negotiates on behalf of members for discounts on partner organisation events. </a:t>
            </a:r>
          </a:p>
          <a:p>
            <a:pPr lvl="1" eaLnBrk="1" hangingPunct="1">
              <a:lnSpc>
                <a:spcPct val="90000"/>
              </a:lnSpc>
            </a:pPr>
            <a:r>
              <a:rPr lang="en-GB" altLang="pl-PL" sz="1600" b="1" smtClean="0"/>
              <a:t>Support and Advice</a:t>
            </a:r>
            <a:r>
              <a:rPr lang="en-GB" altLang="pl-PL" sz="1600" smtClean="0"/>
              <a:t>: As part of your membership we will put you in touch with other members. Contact the Consortium if you have a question and we will endeavour to help you find the answer.</a:t>
            </a:r>
          </a:p>
          <a:p>
            <a:pPr lvl="1" eaLnBrk="1" hangingPunct="1">
              <a:lnSpc>
                <a:spcPct val="90000"/>
              </a:lnSpc>
            </a:pPr>
            <a:r>
              <a:rPr lang="en-GB" altLang="pl-PL" sz="1600" b="1" smtClean="0"/>
              <a:t>20% Reduction for Exams:</a:t>
            </a:r>
            <a:r>
              <a:rPr lang="en-GB" altLang="pl-PL" sz="1600" smtClean="0"/>
              <a:t> Members receive a discount on all certificates.</a:t>
            </a:r>
          </a:p>
        </p:txBody>
      </p:sp>
      <p:sp>
        <p:nvSpPr>
          <p:cNvPr id="67588" name="Rectangle 6"/>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6758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Tree>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316419">
                                            <p:txEl>
                                              <p:pRg st="0" end="0"/>
                                            </p:txEl>
                                          </p:spTgt>
                                        </p:tgtEl>
                                        <p:attrNameLst>
                                          <p:attrName>style.visibility</p:attrName>
                                        </p:attrNameLst>
                                      </p:cBhvr>
                                      <p:to>
                                        <p:strVal val="visible"/>
                                      </p:to>
                                    </p:set>
                                    <p:anim calcmode="lin" valueType="num">
                                      <p:cBhvr additive="base">
                                        <p:cTn id="7" dur="1000" fill="hold"/>
                                        <p:tgtEl>
                                          <p:spTgt spid="31641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1641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 presetClass="entr" presetSubtype="8" fill="hold" nodeType="afterEffect">
                                  <p:stCondLst>
                                    <p:cond delay="1000"/>
                                  </p:stCondLst>
                                  <p:childTnLst>
                                    <p:set>
                                      <p:cBhvr>
                                        <p:cTn id="11" dur="1" fill="hold">
                                          <p:stCondLst>
                                            <p:cond delay="0"/>
                                          </p:stCondLst>
                                        </p:cTn>
                                        <p:tgtEl>
                                          <p:spTgt spid="316419">
                                            <p:txEl>
                                              <p:pRg st="1" end="1"/>
                                            </p:txEl>
                                          </p:spTgt>
                                        </p:tgtEl>
                                        <p:attrNameLst>
                                          <p:attrName>style.visibility</p:attrName>
                                        </p:attrNameLst>
                                      </p:cBhvr>
                                      <p:to>
                                        <p:strVal val="visible"/>
                                      </p:to>
                                    </p:set>
                                    <p:anim calcmode="lin" valueType="num">
                                      <p:cBhvr additive="base">
                                        <p:cTn id="12" dur="1000" fill="hold"/>
                                        <p:tgtEl>
                                          <p:spTgt spid="316419">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16419">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2" presetClass="entr" presetSubtype="8" fill="hold" nodeType="afterEffect">
                                  <p:stCondLst>
                                    <p:cond delay="1000"/>
                                  </p:stCondLst>
                                  <p:childTnLst>
                                    <p:set>
                                      <p:cBhvr>
                                        <p:cTn id="16" dur="1" fill="hold">
                                          <p:stCondLst>
                                            <p:cond delay="0"/>
                                          </p:stCondLst>
                                        </p:cTn>
                                        <p:tgtEl>
                                          <p:spTgt spid="316419">
                                            <p:txEl>
                                              <p:pRg st="2" end="2"/>
                                            </p:txEl>
                                          </p:spTgt>
                                        </p:tgtEl>
                                        <p:attrNameLst>
                                          <p:attrName>style.visibility</p:attrName>
                                        </p:attrNameLst>
                                      </p:cBhvr>
                                      <p:to>
                                        <p:strVal val="visible"/>
                                      </p:to>
                                    </p:set>
                                    <p:anim calcmode="lin" valueType="num">
                                      <p:cBhvr additive="base">
                                        <p:cTn id="17" dur="1000" fill="hold"/>
                                        <p:tgtEl>
                                          <p:spTgt spid="316419">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16419">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6000"/>
                            </p:stCondLst>
                            <p:childTnLst>
                              <p:par>
                                <p:cTn id="20" presetID="2" presetClass="entr" presetSubtype="8" fill="hold" nodeType="afterEffect">
                                  <p:stCondLst>
                                    <p:cond delay="1000"/>
                                  </p:stCondLst>
                                  <p:childTnLst>
                                    <p:set>
                                      <p:cBhvr>
                                        <p:cTn id="21" dur="1" fill="hold">
                                          <p:stCondLst>
                                            <p:cond delay="0"/>
                                          </p:stCondLst>
                                        </p:cTn>
                                        <p:tgtEl>
                                          <p:spTgt spid="316419">
                                            <p:txEl>
                                              <p:pRg st="3" end="3"/>
                                            </p:txEl>
                                          </p:spTgt>
                                        </p:tgtEl>
                                        <p:attrNameLst>
                                          <p:attrName>style.visibility</p:attrName>
                                        </p:attrNameLst>
                                      </p:cBhvr>
                                      <p:to>
                                        <p:strVal val="visible"/>
                                      </p:to>
                                    </p:set>
                                    <p:anim calcmode="lin" valueType="num">
                                      <p:cBhvr additive="base">
                                        <p:cTn id="22" dur="1000" fill="hold"/>
                                        <p:tgtEl>
                                          <p:spTgt spid="316419">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16419">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8000"/>
                            </p:stCondLst>
                            <p:childTnLst>
                              <p:par>
                                <p:cTn id="25" presetID="2" presetClass="entr" presetSubtype="8" fill="hold" nodeType="afterEffect">
                                  <p:stCondLst>
                                    <p:cond delay="1000"/>
                                  </p:stCondLst>
                                  <p:childTnLst>
                                    <p:set>
                                      <p:cBhvr>
                                        <p:cTn id="26" dur="1" fill="hold">
                                          <p:stCondLst>
                                            <p:cond delay="0"/>
                                          </p:stCondLst>
                                        </p:cTn>
                                        <p:tgtEl>
                                          <p:spTgt spid="316419">
                                            <p:txEl>
                                              <p:pRg st="4" end="4"/>
                                            </p:txEl>
                                          </p:spTgt>
                                        </p:tgtEl>
                                        <p:attrNameLst>
                                          <p:attrName>style.visibility</p:attrName>
                                        </p:attrNameLst>
                                      </p:cBhvr>
                                      <p:to>
                                        <p:strVal val="visible"/>
                                      </p:to>
                                    </p:set>
                                    <p:anim calcmode="lin" valueType="num">
                                      <p:cBhvr additive="base">
                                        <p:cTn id="27" dur="1000" fill="hold"/>
                                        <p:tgtEl>
                                          <p:spTgt spid="316419">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16419">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0000"/>
                            </p:stCondLst>
                            <p:childTnLst>
                              <p:par>
                                <p:cTn id="30" presetID="2" presetClass="entr" presetSubtype="8" fill="hold" nodeType="afterEffect">
                                  <p:stCondLst>
                                    <p:cond delay="1000"/>
                                  </p:stCondLst>
                                  <p:childTnLst>
                                    <p:set>
                                      <p:cBhvr>
                                        <p:cTn id="31" dur="1" fill="hold">
                                          <p:stCondLst>
                                            <p:cond delay="0"/>
                                          </p:stCondLst>
                                        </p:cTn>
                                        <p:tgtEl>
                                          <p:spTgt spid="316419">
                                            <p:txEl>
                                              <p:pRg st="5" end="5"/>
                                            </p:txEl>
                                          </p:spTgt>
                                        </p:tgtEl>
                                        <p:attrNameLst>
                                          <p:attrName>style.visibility</p:attrName>
                                        </p:attrNameLst>
                                      </p:cBhvr>
                                      <p:to>
                                        <p:strVal val="visible"/>
                                      </p:to>
                                    </p:set>
                                    <p:anim calcmode="lin" valueType="num">
                                      <p:cBhvr additive="base">
                                        <p:cTn id="32" dur="1000" fill="hold"/>
                                        <p:tgtEl>
                                          <p:spTgt spid="316419">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16419">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2000"/>
                            </p:stCondLst>
                            <p:childTnLst>
                              <p:par>
                                <p:cTn id="35" presetID="2" presetClass="entr" presetSubtype="8" fill="hold" nodeType="afterEffect">
                                  <p:stCondLst>
                                    <p:cond delay="1000"/>
                                  </p:stCondLst>
                                  <p:childTnLst>
                                    <p:set>
                                      <p:cBhvr>
                                        <p:cTn id="36" dur="1" fill="hold">
                                          <p:stCondLst>
                                            <p:cond delay="0"/>
                                          </p:stCondLst>
                                        </p:cTn>
                                        <p:tgtEl>
                                          <p:spTgt spid="316419">
                                            <p:txEl>
                                              <p:pRg st="6" end="6"/>
                                            </p:txEl>
                                          </p:spTgt>
                                        </p:tgtEl>
                                        <p:attrNameLst>
                                          <p:attrName>style.visibility</p:attrName>
                                        </p:attrNameLst>
                                      </p:cBhvr>
                                      <p:to>
                                        <p:strVal val="visible"/>
                                      </p:to>
                                    </p:set>
                                    <p:anim calcmode="lin" valueType="num">
                                      <p:cBhvr additive="base">
                                        <p:cTn id="37" dur="1000" fill="hold"/>
                                        <p:tgtEl>
                                          <p:spTgt spid="316419">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16419">
                                            <p:txEl>
                                              <p:pRg st="6" end="6"/>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14000"/>
                            </p:stCondLst>
                            <p:childTnLst>
                              <p:par>
                                <p:cTn id="40" presetID="2" presetClass="entr" presetSubtype="8" fill="hold" nodeType="afterEffect">
                                  <p:stCondLst>
                                    <p:cond delay="1000"/>
                                  </p:stCondLst>
                                  <p:childTnLst>
                                    <p:set>
                                      <p:cBhvr>
                                        <p:cTn id="41" dur="1" fill="hold">
                                          <p:stCondLst>
                                            <p:cond delay="0"/>
                                          </p:stCondLst>
                                        </p:cTn>
                                        <p:tgtEl>
                                          <p:spTgt spid="316419">
                                            <p:txEl>
                                              <p:pRg st="7" end="7"/>
                                            </p:txEl>
                                          </p:spTgt>
                                        </p:tgtEl>
                                        <p:attrNameLst>
                                          <p:attrName>style.visibility</p:attrName>
                                        </p:attrNameLst>
                                      </p:cBhvr>
                                      <p:to>
                                        <p:strVal val="visible"/>
                                      </p:to>
                                    </p:set>
                                    <p:anim calcmode="lin" valueType="num">
                                      <p:cBhvr additive="base">
                                        <p:cTn id="42" dur="1000" fill="hold"/>
                                        <p:tgtEl>
                                          <p:spTgt spid="316419">
                                            <p:txEl>
                                              <p:pRg st="7" end="7"/>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316419">
                                            <p:txEl>
                                              <p:pRg st="7" end="7"/>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16000"/>
                            </p:stCondLst>
                            <p:childTnLst>
                              <p:par>
                                <p:cTn id="45" presetID="2" presetClass="entr" presetSubtype="8" fill="hold" nodeType="afterEffect">
                                  <p:stCondLst>
                                    <p:cond delay="1000"/>
                                  </p:stCondLst>
                                  <p:childTnLst>
                                    <p:set>
                                      <p:cBhvr>
                                        <p:cTn id="46" dur="1" fill="hold">
                                          <p:stCondLst>
                                            <p:cond delay="0"/>
                                          </p:stCondLst>
                                        </p:cTn>
                                        <p:tgtEl>
                                          <p:spTgt spid="316419">
                                            <p:txEl>
                                              <p:pRg st="8" end="8"/>
                                            </p:txEl>
                                          </p:spTgt>
                                        </p:tgtEl>
                                        <p:attrNameLst>
                                          <p:attrName>style.visibility</p:attrName>
                                        </p:attrNameLst>
                                      </p:cBhvr>
                                      <p:to>
                                        <p:strVal val="visible"/>
                                      </p:to>
                                    </p:set>
                                    <p:anim calcmode="lin" valueType="num">
                                      <p:cBhvr additive="base">
                                        <p:cTn id="47" dur="1000" fill="hold"/>
                                        <p:tgtEl>
                                          <p:spTgt spid="316419">
                                            <p:txEl>
                                              <p:pRg st="8" end="8"/>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31641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GB" altLang="pl-PL" smtClean="0"/>
              <a:t>Questions? </a:t>
            </a:r>
          </a:p>
        </p:txBody>
      </p:sp>
      <p:sp>
        <p:nvSpPr>
          <p:cNvPr id="182275" name="Rectangle 3"/>
          <p:cNvSpPr>
            <a:spLocks noGrp="1" noChangeArrowheads="1"/>
          </p:cNvSpPr>
          <p:nvPr>
            <p:ph type="body" idx="1"/>
          </p:nvPr>
        </p:nvSpPr>
        <p:spPr>
          <a:xfrm>
            <a:off x="611188" y="1916113"/>
            <a:ext cx="7705725" cy="2952750"/>
          </a:xfrm>
        </p:spPr>
        <p:txBody>
          <a:bodyPr/>
          <a:lstStyle/>
          <a:p>
            <a:pPr lvl="1" algn="ctr" eaLnBrk="1" hangingPunct="1">
              <a:lnSpc>
                <a:spcPct val="90000"/>
              </a:lnSpc>
              <a:buFontTx/>
              <a:buNone/>
            </a:pPr>
            <a:endParaRPr lang="en-GB" altLang="pl-PL" b="1" smtClean="0"/>
          </a:p>
          <a:p>
            <a:pPr lvl="1" algn="ctr" eaLnBrk="1" hangingPunct="1">
              <a:lnSpc>
                <a:spcPct val="90000"/>
              </a:lnSpc>
              <a:buFontTx/>
              <a:buNone/>
            </a:pPr>
            <a:r>
              <a:rPr lang="en-GB" altLang="pl-PL" sz="2400" b="1" smtClean="0">
                <a:solidFill>
                  <a:srgbClr val="FF6600"/>
                </a:solidFill>
                <a:hlinkClick r:id="rId3"/>
              </a:rPr>
              <a:t>www.dsdm.org</a:t>
            </a:r>
            <a:endParaRPr lang="en-GB" altLang="pl-PL" sz="2400" b="1" smtClean="0">
              <a:solidFill>
                <a:srgbClr val="FF6600"/>
              </a:solidFill>
            </a:endParaRPr>
          </a:p>
          <a:p>
            <a:pPr lvl="1" algn="ctr" eaLnBrk="1" hangingPunct="1">
              <a:lnSpc>
                <a:spcPct val="90000"/>
              </a:lnSpc>
              <a:buFontTx/>
              <a:buNone/>
            </a:pPr>
            <a:endParaRPr lang="en-GB" altLang="pl-PL" sz="2400" b="1" smtClean="0">
              <a:solidFill>
                <a:srgbClr val="FF6600"/>
              </a:solidFill>
            </a:endParaRPr>
          </a:p>
          <a:p>
            <a:pPr lvl="1" algn="ctr" eaLnBrk="1" hangingPunct="1">
              <a:lnSpc>
                <a:spcPct val="90000"/>
              </a:lnSpc>
              <a:buFontTx/>
              <a:buNone/>
            </a:pPr>
            <a:r>
              <a:rPr lang="en-GB" altLang="pl-PL" sz="2400" b="1" smtClean="0">
                <a:solidFill>
                  <a:srgbClr val="FF6600"/>
                </a:solidFill>
                <a:hlinkClick r:id="rId4"/>
              </a:rPr>
              <a:t>info@dsdm.org</a:t>
            </a:r>
            <a:endParaRPr lang="en-GB" altLang="pl-PL" sz="2400" b="1" smtClean="0">
              <a:solidFill>
                <a:srgbClr val="FF6600"/>
              </a:solidFill>
            </a:endParaRPr>
          </a:p>
          <a:p>
            <a:pPr lvl="1" algn="ctr" eaLnBrk="1" hangingPunct="1">
              <a:lnSpc>
                <a:spcPct val="90000"/>
              </a:lnSpc>
              <a:buFontTx/>
              <a:buNone/>
            </a:pPr>
            <a:endParaRPr lang="en-GB" altLang="pl-PL" sz="2400" b="1" smtClean="0">
              <a:solidFill>
                <a:srgbClr val="FF6600"/>
              </a:solidFill>
            </a:endParaRPr>
          </a:p>
          <a:p>
            <a:pPr lvl="1" algn="ctr" eaLnBrk="1" hangingPunct="1">
              <a:lnSpc>
                <a:spcPct val="90000"/>
              </a:lnSpc>
              <a:buFontTx/>
              <a:buNone/>
            </a:pPr>
            <a:r>
              <a:rPr lang="en-GB" altLang="pl-PL" sz="1600" b="1" smtClean="0">
                <a:solidFill>
                  <a:schemeClr val="tx1"/>
                </a:solidFill>
              </a:rPr>
              <a:t>DSDM and Atern are registered trade marks of </a:t>
            </a:r>
          </a:p>
          <a:p>
            <a:pPr lvl="1" algn="ctr" eaLnBrk="1" hangingPunct="1">
              <a:lnSpc>
                <a:spcPct val="90000"/>
              </a:lnSpc>
              <a:buFontTx/>
              <a:buNone/>
            </a:pPr>
            <a:r>
              <a:rPr lang="en-GB" altLang="pl-PL" sz="1600" b="1" smtClean="0">
                <a:solidFill>
                  <a:schemeClr val="tx1"/>
                </a:solidFill>
              </a:rPr>
              <a:t>Dynamic Systems Development Method Limited</a:t>
            </a:r>
          </a:p>
          <a:p>
            <a:pPr lvl="1" algn="ctr" eaLnBrk="1" hangingPunct="1">
              <a:lnSpc>
                <a:spcPct val="90000"/>
              </a:lnSpc>
              <a:buFontTx/>
              <a:buNone/>
            </a:pPr>
            <a:endParaRPr lang="en-GB" altLang="pl-PL" sz="2000" b="1" smtClean="0"/>
          </a:p>
        </p:txBody>
      </p:sp>
      <p:sp>
        <p:nvSpPr>
          <p:cNvPr id="69636" name="Rectangle 5"/>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6963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Tree>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182275">
                                            <p:txEl>
                                              <p:pRg st="1" end="1"/>
                                            </p:txEl>
                                          </p:spTgt>
                                        </p:tgtEl>
                                        <p:attrNameLst>
                                          <p:attrName>style.visibility</p:attrName>
                                        </p:attrNameLst>
                                      </p:cBhvr>
                                      <p:to>
                                        <p:strVal val="visible"/>
                                      </p:to>
                                    </p:set>
                                    <p:animEffect transition="in" filter="fade">
                                      <p:cBhvr>
                                        <p:cTn id="7" dur="2000"/>
                                        <p:tgtEl>
                                          <p:spTgt spid="182275">
                                            <p:txEl>
                                              <p:pRg st="1" end="1"/>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182275">
                                            <p:txEl>
                                              <p:pRg st="3" end="3"/>
                                            </p:txEl>
                                          </p:spTgt>
                                        </p:tgtEl>
                                        <p:attrNameLst>
                                          <p:attrName>style.visibility</p:attrName>
                                        </p:attrNameLst>
                                      </p:cBhvr>
                                      <p:to>
                                        <p:strVal val="visible"/>
                                      </p:to>
                                    </p:set>
                                    <p:animEffect transition="in" filter="fade">
                                      <p:cBhvr>
                                        <p:cTn id="10" dur="2000"/>
                                        <p:tgtEl>
                                          <p:spTgt spid="182275">
                                            <p:txEl>
                                              <p:pRg st="3" end="3"/>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182275">
                                            <p:txEl>
                                              <p:pRg st="5" end="5"/>
                                            </p:txEl>
                                          </p:spTgt>
                                        </p:tgtEl>
                                        <p:attrNameLst>
                                          <p:attrName>style.visibility</p:attrName>
                                        </p:attrNameLst>
                                      </p:cBhvr>
                                      <p:to>
                                        <p:strVal val="visible"/>
                                      </p:to>
                                    </p:set>
                                    <p:animEffect transition="in" filter="fade">
                                      <p:cBhvr>
                                        <p:cTn id="13" dur="2000"/>
                                        <p:tgtEl>
                                          <p:spTgt spid="182275">
                                            <p:txEl>
                                              <p:pRg st="5" end="5"/>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182275">
                                            <p:txEl>
                                              <p:pRg st="6" end="6"/>
                                            </p:txEl>
                                          </p:spTgt>
                                        </p:tgtEl>
                                        <p:attrNameLst>
                                          <p:attrName>style.visibility</p:attrName>
                                        </p:attrNameLst>
                                      </p:cBhvr>
                                      <p:to>
                                        <p:strVal val="visible"/>
                                      </p:to>
                                    </p:set>
                                    <p:animEffect transition="in" filter="fade">
                                      <p:cBhvr>
                                        <p:cTn id="16" dur="2000"/>
                                        <p:tgtEl>
                                          <p:spTgt spid="1822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76200" y="303213"/>
            <a:ext cx="8991600" cy="533400"/>
          </a:xfrm>
        </p:spPr>
        <p:txBody>
          <a:bodyPr/>
          <a:lstStyle/>
          <a:p>
            <a:pPr eaLnBrk="1" hangingPunct="1"/>
            <a:r>
              <a:rPr lang="en-GB" altLang="pl-PL" smtClean="0"/>
              <a:t>Common factors in failures</a:t>
            </a:r>
            <a:br>
              <a:rPr lang="en-GB" altLang="pl-PL" smtClean="0"/>
            </a:br>
            <a:endParaRPr lang="en-US" altLang="pl-PL" smtClean="0"/>
          </a:p>
        </p:txBody>
      </p:sp>
      <p:sp>
        <p:nvSpPr>
          <p:cNvPr id="10243" name="Rectangle 4"/>
          <p:cNvSpPr>
            <a:spLocks noGrp="1" noChangeArrowheads="1"/>
          </p:cNvSpPr>
          <p:nvPr>
            <p:ph type="body" idx="1"/>
          </p:nvPr>
        </p:nvSpPr>
        <p:spPr>
          <a:xfrm>
            <a:off x="250825" y="836613"/>
            <a:ext cx="8382000" cy="4459287"/>
          </a:xfrm>
        </p:spPr>
        <p:txBody>
          <a:bodyPr/>
          <a:lstStyle/>
          <a:p>
            <a:pPr lvl="1" eaLnBrk="1" hangingPunct="1">
              <a:buFontTx/>
              <a:buNone/>
            </a:pPr>
            <a:endParaRPr lang="en-GB" altLang="pl-PL" sz="1200" smtClean="0"/>
          </a:p>
          <a:p>
            <a:pPr lvl="1" eaLnBrk="1" hangingPunct="1">
              <a:lnSpc>
                <a:spcPct val="130000"/>
              </a:lnSpc>
              <a:buFontTx/>
              <a:buNone/>
            </a:pPr>
            <a:endParaRPr lang="en-GB" altLang="pl-PL" sz="2400" smtClean="0"/>
          </a:p>
          <a:p>
            <a:pPr lvl="1" eaLnBrk="1" hangingPunct="1"/>
            <a:endParaRPr lang="en-GB" altLang="pl-PL" sz="1200" smtClean="0"/>
          </a:p>
          <a:p>
            <a:pPr lvl="1" eaLnBrk="1" hangingPunct="1">
              <a:buFontTx/>
              <a:buNone/>
            </a:pPr>
            <a:endParaRPr lang="en-US" altLang="pl-PL" smtClean="0"/>
          </a:p>
        </p:txBody>
      </p:sp>
      <p:sp>
        <p:nvSpPr>
          <p:cNvPr id="320532" name="Rectangle 20"/>
          <p:cNvSpPr>
            <a:spLocks noChangeArrowheads="1"/>
          </p:cNvSpPr>
          <p:nvPr/>
        </p:nvSpPr>
        <p:spPr bwMode="auto">
          <a:xfrm>
            <a:off x="395288" y="1700213"/>
            <a:ext cx="7848600"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eaLnBrk="1" hangingPunct="1"/>
            <a:r>
              <a:rPr lang="en-GB" altLang="pl-PL" sz="2400"/>
              <a:t>Poor communication</a:t>
            </a:r>
          </a:p>
          <a:p>
            <a:pPr eaLnBrk="1" hangingPunct="1"/>
            <a:r>
              <a:rPr lang="en-GB" altLang="pl-PL" sz="2400"/>
              <a:t>Not working together effectively</a:t>
            </a:r>
          </a:p>
          <a:p>
            <a:pPr eaLnBrk="1" hangingPunct="1"/>
            <a:r>
              <a:rPr lang="en-GB" altLang="pl-PL" sz="2400"/>
              <a:t>People cause more project failures than technology</a:t>
            </a:r>
          </a:p>
          <a:p>
            <a:pPr lvl="1" eaLnBrk="1" hangingPunct="1">
              <a:buFontTx/>
              <a:buNone/>
            </a:pPr>
            <a:endParaRPr lang="en-GB" altLang="pl-PL"/>
          </a:p>
          <a:p>
            <a:pPr lvl="1" eaLnBrk="1" hangingPunct="1">
              <a:buFontTx/>
              <a:buNone/>
            </a:pPr>
            <a:endParaRPr lang="en-US" altLang="pl-PL" sz="1800"/>
          </a:p>
        </p:txBody>
      </p:sp>
      <p:sp>
        <p:nvSpPr>
          <p:cNvPr id="10245" name="Rectangle 21"/>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1024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Tree>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320532">
                                            <p:txEl>
                                              <p:pRg st="0" end="0"/>
                                            </p:txEl>
                                          </p:spTgt>
                                        </p:tgtEl>
                                        <p:attrNameLst>
                                          <p:attrName>style.visibility</p:attrName>
                                        </p:attrNameLst>
                                      </p:cBhvr>
                                      <p:to>
                                        <p:strVal val="visible"/>
                                      </p:to>
                                    </p:set>
                                    <p:anim calcmode="lin" valueType="num">
                                      <p:cBhvr additive="base">
                                        <p:cTn id="7" dur="1000" fill="hold"/>
                                        <p:tgtEl>
                                          <p:spTgt spid="32053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20532">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 presetClass="entr" presetSubtype="8" fill="hold" nodeType="afterEffect">
                                  <p:stCondLst>
                                    <p:cond delay="1000"/>
                                  </p:stCondLst>
                                  <p:childTnLst>
                                    <p:set>
                                      <p:cBhvr>
                                        <p:cTn id="11" dur="1" fill="hold">
                                          <p:stCondLst>
                                            <p:cond delay="0"/>
                                          </p:stCondLst>
                                        </p:cTn>
                                        <p:tgtEl>
                                          <p:spTgt spid="320532">
                                            <p:txEl>
                                              <p:pRg st="1" end="1"/>
                                            </p:txEl>
                                          </p:spTgt>
                                        </p:tgtEl>
                                        <p:attrNameLst>
                                          <p:attrName>style.visibility</p:attrName>
                                        </p:attrNameLst>
                                      </p:cBhvr>
                                      <p:to>
                                        <p:strVal val="visible"/>
                                      </p:to>
                                    </p:set>
                                    <p:anim calcmode="lin" valueType="num">
                                      <p:cBhvr additive="base">
                                        <p:cTn id="12" dur="1000" fill="hold"/>
                                        <p:tgtEl>
                                          <p:spTgt spid="320532">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20532">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2" presetClass="entr" presetSubtype="8" fill="hold" nodeType="afterEffect">
                                  <p:stCondLst>
                                    <p:cond delay="1000"/>
                                  </p:stCondLst>
                                  <p:childTnLst>
                                    <p:set>
                                      <p:cBhvr>
                                        <p:cTn id="16" dur="1" fill="hold">
                                          <p:stCondLst>
                                            <p:cond delay="0"/>
                                          </p:stCondLst>
                                        </p:cTn>
                                        <p:tgtEl>
                                          <p:spTgt spid="320532">
                                            <p:txEl>
                                              <p:pRg st="2" end="2"/>
                                            </p:txEl>
                                          </p:spTgt>
                                        </p:tgtEl>
                                        <p:attrNameLst>
                                          <p:attrName>style.visibility</p:attrName>
                                        </p:attrNameLst>
                                      </p:cBhvr>
                                      <p:to>
                                        <p:strVal val="visible"/>
                                      </p:to>
                                    </p:set>
                                    <p:anim calcmode="lin" valueType="num">
                                      <p:cBhvr additive="base">
                                        <p:cTn id="17" dur="1000" fill="hold"/>
                                        <p:tgtEl>
                                          <p:spTgt spid="320532">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2053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ltLang="pl-PL" smtClean="0"/>
              <a:t>The DSDM Consortium</a:t>
            </a:r>
            <a:endParaRPr lang="en-US" altLang="pl-PL" smtClean="0"/>
          </a:p>
        </p:txBody>
      </p:sp>
      <p:sp>
        <p:nvSpPr>
          <p:cNvPr id="254979" name="Rectangle 3"/>
          <p:cNvSpPr>
            <a:spLocks noGrp="1" noChangeArrowheads="1"/>
          </p:cNvSpPr>
          <p:nvPr>
            <p:ph type="body" idx="1"/>
          </p:nvPr>
        </p:nvSpPr>
        <p:spPr>
          <a:xfrm>
            <a:off x="323850" y="1143000"/>
            <a:ext cx="8820150" cy="5151438"/>
          </a:xfrm>
        </p:spPr>
        <p:txBody>
          <a:bodyPr/>
          <a:lstStyle/>
          <a:p>
            <a:pPr eaLnBrk="1" hangingPunct="1">
              <a:lnSpc>
                <a:spcPct val="80000"/>
              </a:lnSpc>
            </a:pPr>
            <a:r>
              <a:rPr lang="en-GB" altLang="pl-PL" sz="1600" smtClean="0"/>
              <a:t>DSDM facts</a:t>
            </a:r>
          </a:p>
          <a:p>
            <a:pPr lvl="1" eaLnBrk="1" hangingPunct="1">
              <a:lnSpc>
                <a:spcPct val="80000"/>
              </a:lnSpc>
              <a:spcBef>
                <a:spcPct val="25000"/>
              </a:spcBef>
            </a:pPr>
            <a:r>
              <a:rPr lang="en-GB" altLang="pl-PL" sz="1600" smtClean="0"/>
              <a:t>DSDM Consortium founded in 1994 – not for profit organisation</a:t>
            </a:r>
          </a:p>
          <a:p>
            <a:pPr lvl="1" eaLnBrk="1" hangingPunct="1">
              <a:lnSpc>
                <a:spcPct val="80000"/>
              </a:lnSpc>
              <a:spcBef>
                <a:spcPct val="25000"/>
              </a:spcBef>
            </a:pPr>
            <a:r>
              <a:rPr lang="en-GB" altLang="pl-PL" sz="1600" smtClean="0"/>
              <a:t>DSDM framework based on industry best practice</a:t>
            </a:r>
          </a:p>
          <a:p>
            <a:pPr lvl="1" eaLnBrk="1" hangingPunct="1">
              <a:lnSpc>
                <a:spcPct val="80000"/>
              </a:lnSpc>
              <a:spcBef>
                <a:spcPct val="25000"/>
              </a:spcBef>
            </a:pPr>
            <a:r>
              <a:rPr lang="en-GB" altLang="pl-PL" sz="1600" smtClean="0"/>
              <a:t>Latest version of DSDM - Atern - published in 2007</a:t>
            </a:r>
          </a:p>
          <a:p>
            <a:pPr lvl="1" eaLnBrk="1" hangingPunct="1">
              <a:lnSpc>
                <a:spcPct val="80000"/>
              </a:lnSpc>
              <a:spcBef>
                <a:spcPct val="25000"/>
              </a:spcBef>
            </a:pPr>
            <a:r>
              <a:rPr lang="en-GB" altLang="pl-PL" sz="1600" smtClean="0"/>
              <a:t>Atern - Free to view and use within your own organisation</a:t>
            </a:r>
          </a:p>
          <a:p>
            <a:pPr lvl="1" eaLnBrk="1" hangingPunct="1">
              <a:lnSpc>
                <a:spcPct val="80000"/>
              </a:lnSpc>
              <a:spcBef>
                <a:spcPct val="25000"/>
              </a:spcBef>
            </a:pPr>
            <a:r>
              <a:rPr lang="en-GB" altLang="pl-PL" sz="1600" smtClean="0"/>
              <a:t>Resellers and Accredited Training Organisations must become full members before offering DSDM products and services</a:t>
            </a:r>
          </a:p>
          <a:p>
            <a:pPr lvl="1" eaLnBrk="1" hangingPunct="1">
              <a:lnSpc>
                <a:spcPct val="80000"/>
              </a:lnSpc>
              <a:spcBef>
                <a:spcPct val="25000"/>
              </a:spcBef>
            </a:pPr>
            <a:r>
              <a:rPr lang="en-GB" altLang="pl-PL" sz="1600" smtClean="0"/>
              <a:t>Worldwide Consortium membership</a:t>
            </a:r>
          </a:p>
          <a:p>
            <a:pPr lvl="2" eaLnBrk="1" hangingPunct="1">
              <a:lnSpc>
                <a:spcPct val="80000"/>
              </a:lnSpc>
              <a:spcBef>
                <a:spcPct val="25000"/>
              </a:spcBef>
            </a:pPr>
            <a:r>
              <a:rPr lang="en-GB" altLang="pl-PL" smtClean="0"/>
              <a:t>Vendors</a:t>
            </a:r>
          </a:p>
          <a:p>
            <a:pPr lvl="2" eaLnBrk="1" hangingPunct="1">
              <a:lnSpc>
                <a:spcPct val="80000"/>
              </a:lnSpc>
              <a:spcBef>
                <a:spcPct val="25000"/>
              </a:spcBef>
            </a:pPr>
            <a:r>
              <a:rPr lang="en-GB" altLang="pl-PL" smtClean="0"/>
              <a:t>Small and Medium Enterprises </a:t>
            </a:r>
          </a:p>
          <a:p>
            <a:pPr lvl="2" eaLnBrk="1" hangingPunct="1">
              <a:lnSpc>
                <a:spcPct val="80000"/>
              </a:lnSpc>
              <a:spcBef>
                <a:spcPct val="25000"/>
              </a:spcBef>
            </a:pPr>
            <a:r>
              <a:rPr lang="en-GB" altLang="pl-PL" smtClean="0"/>
              <a:t>End Users</a:t>
            </a:r>
          </a:p>
          <a:p>
            <a:pPr lvl="2" eaLnBrk="1" hangingPunct="1">
              <a:lnSpc>
                <a:spcPct val="80000"/>
              </a:lnSpc>
              <a:spcBef>
                <a:spcPct val="25000"/>
              </a:spcBef>
            </a:pPr>
            <a:r>
              <a:rPr lang="en-GB" altLang="pl-PL" smtClean="0"/>
              <a:t>Academic Institutions (enabling access for students)</a:t>
            </a:r>
          </a:p>
          <a:p>
            <a:pPr lvl="1" eaLnBrk="1" hangingPunct="1">
              <a:lnSpc>
                <a:spcPct val="80000"/>
              </a:lnSpc>
              <a:spcBef>
                <a:spcPct val="25000"/>
              </a:spcBef>
            </a:pPr>
            <a:r>
              <a:rPr lang="en-GB" altLang="pl-PL" sz="1600" smtClean="0"/>
              <a:t>Over 30,000 people trained</a:t>
            </a:r>
          </a:p>
          <a:p>
            <a:pPr lvl="1" eaLnBrk="1" hangingPunct="1">
              <a:lnSpc>
                <a:spcPct val="80000"/>
              </a:lnSpc>
              <a:spcBef>
                <a:spcPct val="25000"/>
              </a:spcBef>
            </a:pPr>
            <a:r>
              <a:rPr lang="en-GB" altLang="pl-PL" sz="1600" smtClean="0"/>
              <a:t>Certification programme for Staff, based on mix of theory and experience</a:t>
            </a:r>
          </a:p>
          <a:p>
            <a:pPr lvl="2" eaLnBrk="1" hangingPunct="1">
              <a:lnSpc>
                <a:spcPct val="80000"/>
              </a:lnSpc>
              <a:spcBef>
                <a:spcPct val="25000"/>
              </a:spcBef>
            </a:pPr>
            <a:r>
              <a:rPr lang="en-GB" altLang="pl-PL" smtClean="0"/>
              <a:t>Foundation, Practitioner, Trainer, Coach, Lecturer, Examiner, Consultant</a:t>
            </a:r>
          </a:p>
          <a:p>
            <a:pPr lvl="1" eaLnBrk="1" hangingPunct="1">
              <a:lnSpc>
                <a:spcPct val="80000"/>
              </a:lnSpc>
              <a:spcBef>
                <a:spcPct val="25000"/>
              </a:spcBef>
            </a:pPr>
            <a:r>
              <a:rPr lang="en-GB" altLang="pl-PL" sz="1600" smtClean="0"/>
              <a:t>Track record of success - 1000’s of successful projects since 1995</a:t>
            </a:r>
          </a:p>
          <a:p>
            <a:pPr lvl="1" eaLnBrk="1" hangingPunct="1">
              <a:lnSpc>
                <a:spcPct val="80000"/>
              </a:lnSpc>
            </a:pPr>
            <a:endParaRPr lang="en-US" altLang="pl-PL" sz="1400" smtClean="0"/>
          </a:p>
        </p:txBody>
      </p:sp>
      <p:sp>
        <p:nvSpPr>
          <p:cNvPr id="12292" name="Rectangle 6"/>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1229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Tree>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254979">
                                            <p:txEl>
                                              <p:pRg st="0" end="0"/>
                                            </p:txEl>
                                          </p:spTgt>
                                        </p:tgtEl>
                                        <p:attrNameLst>
                                          <p:attrName>style.visibility</p:attrName>
                                        </p:attrNameLst>
                                      </p:cBhvr>
                                      <p:to>
                                        <p:strVal val="visible"/>
                                      </p:to>
                                    </p:set>
                                    <p:anim calcmode="lin" valueType="num">
                                      <p:cBhvr additive="base">
                                        <p:cTn id="7" dur="1000" fill="hold"/>
                                        <p:tgtEl>
                                          <p:spTgt spid="25497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5497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 presetClass="entr" presetSubtype="8" fill="hold" nodeType="afterEffect">
                                  <p:stCondLst>
                                    <p:cond delay="1000"/>
                                  </p:stCondLst>
                                  <p:childTnLst>
                                    <p:set>
                                      <p:cBhvr>
                                        <p:cTn id="11" dur="1" fill="hold">
                                          <p:stCondLst>
                                            <p:cond delay="0"/>
                                          </p:stCondLst>
                                        </p:cTn>
                                        <p:tgtEl>
                                          <p:spTgt spid="254979">
                                            <p:txEl>
                                              <p:pRg st="1" end="1"/>
                                            </p:txEl>
                                          </p:spTgt>
                                        </p:tgtEl>
                                        <p:attrNameLst>
                                          <p:attrName>style.visibility</p:attrName>
                                        </p:attrNameLst>
                                      </p:cBhvr>
                                      <p:to>
                                        <p:strVal val="visible"/>
                                      </p:to>
                                    </p:set>
                                    <p:anim calcmode="lin" valueType="num">
                                      <p:cBhvr additive="base">
                                        <p:cTn id="12" dur="1000" fill="hold"/>
                                        <p:tgtEl>
                                          <p:spTgt spid="254979">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54979">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2" presetClass="entr" presetSubtype="8" fill="hold" nodeType="afterEffect">
                                  <p:stCondLst>
                                    <p:cond delay="1000"/>
                                  </p:stCondLst>
                                  <p:childTnLst>
                                    <p:set>
                                      <p:cBhvr>
                                        <p:cTn id="16" dur="1" fill="hold">
                                          <p:stCondLst>
                                            <p:cond delay="0"/>
                                          </p:stCondLst>
                                        </p:cTn>
                                        <p:tgtEl>
                                          <p:spTgt spid="254979">
                                            <p:txEl>
                                              <p:pRg st="2" end="2"/>
                                            </p:txEl>
                                          </p:spTgt>
                                        </p:tgtEl>
                                        <p:attrNameLst>
                                          <p:attrName>style.visibility</p:attrName>
                                        </p:attrNameLst>
                                      </p:cBhvr>
                                      <p:to>
                                        <p:strVal val="visible"/>
                                      </p:to>
                                    </p:set>
                                    <p:anim calcmode="lin" valueType="num">
                                      <p:cBhvr additive="base">
                                        <p:cTn id="17" dur="1000" fill="hold"/>
                                        <p:tgtEl>
                                          <p:spTgt spid="254979">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254979">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6000"/>
                            </p:stCondLst>
                            <p:childTnLst>
                              <p:par>
                                <p:cTn id="20" presetID="2" presetClass="entr" presetSubtype="8" fill="hold" nodeType="afterEffect">
                                  <p:stCondLst>
                                    <p:cond delay="1000"/>
                                  </p:stCondLst>
                                  <p:childTnLst>
                                    <p:set>
                                      <p:cBhvr>
                                        <p:cTn id="21" dur="1" fill="hold">
                                          <p:stCondLst>
                                            <p:cond delay="0"/>
                                          </p:stCondLst>
                                        </p:cTn>
                                        <p:tgtEl>
                                          <p:spTgt spid="254979">
                                            <p:txEl>
                                              <p:pRg st="3" end="3"/>
                                            </p:txEl>
                                          </p:spTgt>
                                        </p:tgtEl>
                                        <p:attrNameLst>
                                          <p:attrName>style.visibility</p:attrName>
                                        </p:attrNameLst>
                                      </p:cBhvr>
                                      <p:to>
                                        <p:strVal val="visible"/>
                                      </p:to>
                                    </p:set>
                                    <p:anim calcmode="lin" valueType="num">
                                      <p:cBhvr additive="base">
                                        <p:cTn id="22" dur="1000" fill="hold"/>
                                        <p:tgtEl>
                                          <p:spTgt spid="254979">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254979">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8000"/>
                            </p:stCondLst>
                            <p:childTnLst>
                              <p:par>
                                <p:cTn id="25" presetID="2" presetClass="entr" presetSubtype="8" fill="hold" nodeType="afterEffect">
                                  <p:stCondLst>
                                    <p:cond delay="1000"/>
                                  </p:stCondLst>
                                  <p:childTnLst>
                                    <p:set>
                                      <p:cBhvr>
                                        <p:cTn id="26" dur="1" fill="hold">
                                          <p:stCondLst>
                                            <p:cond delay="0"/>
                                          </p:stCondLst>
                                        </p:cTn>
                                        <p:tgtEl>
                                          <p:spTgt spid="254979">
                                            <p:txEl>
                                              <p:pRg st="4" end="4"/>
                                            </p:txEl>
                                          </p:spTgt>
                                        </p:tgtEl>
                                        <p:attrNameLst>
                                          <p:attrName>style.visibility</p:attrName>
                                        </p:attrNameLst>
                                      </p:cBhvr>
                                      <p:to>
                                        <p:strVal val="visible"/>
                                      </p:to>
                                    </p:set>
                                    <p:anim calcmode="lin" valueType="num">
                                      <p:cBhvr additive="base">
                                        <p:cTn id="27" dur="1000" fill="hold"/>
                                        <p:tgtEl>
                                          <p:spTgt spid="254979">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254979">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0000"/>
                            </p:stCondLst>
                            <p:childTnLst>
                              <p:par>
                                <p:cTn id="30" presetID="2" presetClass="entr" presetSubtype="8" fill="hold" nodeType="afterEffect">
                                  <p:stCondLst>
                                    <p:cond delay="1000"/>
                                  </p:stCondLst>
                                  <p:childTnLst>
                                    <p:set>
                                      <p:cBhvr>
                                        <p:cTn id="31" dur="1" fill="hold">
                                          <p:stCondLst>
                                            <p:cond delay="0"/>
                                          </p:stCondLst>
                                        </p:cTn>
                                        <p:tgtEl>
                                          <p:spTgt spid="254979">
                                            <p:txEl>
                                              <p:pRg st="5" end="5"/>
                                            </p:txEl>
                                          </p:spTgt>
                                        </p:tgtEl>
                                        <p:attrNameLst>
                                          <p:attrName>style.visibility</p:attrName>
                                        </p:attrNameLst>
                                      </p:cBhvr>
                                      <p:to>
                                        <p:strVal val="visible"/>
                                      </p:to>
                                    </p:set>
                                    <p:anim calcmode="lin" valueType="num">
                                      <p:cBhvr additive="base">
                                        <p:cTn id="32" dur="1000" fill="hold"/>
                                        <p:tgtEl>
                                          <p:spTgt spid="254979">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254979">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2000"/>
                            </p:stCondLst>
                            <p:childTnLst>
                              <p:par>
                                <p:cTn id="35" presetID="2" presetClass="entr" presetSubtype="8" fill="hold" nodeType="afterEffect">
                                  <p:stCondLst>
                                    <p:cond delay="1000"/>
                                  </p:stCondLst>
                                  <p:childTnLst>
                                    <p:set>
                                      <p:cBhvr>
                                        <p:cTn id="36" dur="1" fill="hold">
                                          <p:stCondLst>
                                            <p:cond delay="0"/>
                                          </p:stCondLst>
                                        </p:cTn>
                                        <p:tgtEl>
                                          <p:spTgt spid="254979">
                                            <p:txEl>
                                              <p:pRg st="6" end="6"/>
                                            </p:txEl>
                                          </p:spTgt>
                                        </p:tgtEl>
                                        <p:attrNameLst>
                                          <p:attrName>style.visibility</p:attrName>
                                        </p:attrNameLst>
                                      </p:cBhvr>
                                      <p:to>
                                        <p:strVal val="visible"/>
                                      </p:to>
                                    </p:set>
                                    <p:anim calcmode="lin" valueType="num">
                                      <p:cBhvr additive="base">
                                        <p:cTn id="37" dur="1000" fill="hold"/>
                                        <p:tgtEl>
                                          <p:spTgt spid="254979">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254979">
                                            <p:txEl>
                                              <p:pRg st="6" end="6"/>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14000"/>
                            </p:stCondLst>
                            <p:childTnLst>
                              <p:par>
                                <p:cTn id="40" presetID="2" presetClass="entr" presetSubtype="8" fill="hold" nodeType="afterEffect">
                                  <p:stCondLst>
                                    <p:cond delay="1000"/>
                                  </p:stCondLst>
                                  <p:childTnLst>
                                    <p:set>
                                      <p:cBhvr>
                                        <p:cTn id="41" dur="1" fill="hold">
                                          <p:stCondLst>
                                            <p:cond delay="0"/>
                                          </p:stCondLst>
                                        </p:cTn>
                                        <p:tgtEl>
                                          <p:spTgt spid="254979">
                                            <p:txEl>
                                              <p:pRg st="7" end="7"/>
                                            </p:txEl>
                                          </p:spTgt>
                                        </p:tgtEl>
                                        <p:attrNameLst>
                                          <p:attrName>style.visibility</p:attrName>
                                        </p:attrNameLst>
                                      </p:cBhvr>
                                      <p:to>
                                        <p:strVal val="visible"/>
                                      </p:to>
                                    </p:set>
                                    <p:anim calcmode="lin" valueType="num">
                                      <p:cBhvr additive="base">
                                        <p:cTn id="42" dur="1000" fill="hold"/>
                                        <p:tgtEl>
                                          <p:spTgt spid="254979">
                                            <p:txEl>
                                              <p:pRg st="7" end="7"/>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254979">
                                            <p:txEl>
                                              <p:pRg st="7" end="7"/>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16000"/>
                            </p:stCondLst>
                            <p:childTnLst>
                              <p:par>
                                <p:cTn id="45" presetID="2" presetClass="entr" presetSubtype="8" fill="hold" nodeType="afterEffect">
                                  <p:stCondLst>
                                    <p:cond delay="1000"/>
                                  </p:stCondLst>
                                  <p:childTnLst>
                                    <p:set>
                                      <p:cBhvr>
                                        <p:cTn id="46" dur="1" fill="hold">
                                          <p:stCondLst>
                                            <p:cond delay="0"/>
                                          </p:stCondLst>
                                        </p:cTn>
                                        <p:tgtEl>
                                          <p:spTgt spid="254979">
                                            <p:txEl>
                                              <p:pRg st="8" end="8"/>
                                            </p:txEl>
                                          </p:spTgt>
                                        </p:tgtEl>
                                        <p:attrNameLst>
                                          <p:attrName>style.visibility</p:attrName>
                                        </p:attrNameLst>
                                      </p:cBhvr>
                                      <p:to>
                                        <p:strVal val="visible"/>
                                      </p:to>
                                    </p:set>
                                    <p:anim calcmode="lin" valueType="num">
                                      <p:cBhvr additive="base">
                                        <p:cTn id="47" dur="1000" fill="hold"/>
                                        <p:tgtEl>
                                          <p:spTgt spid="254979">
                                            <p:txEl>
                                              <p:pRg st="8" end="8"/>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254979">
                                            <p:txEl>
                                              <p:pRg st="8" end="8"/>
                                            </p:txEl>
                                          </p:spTgt>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18000"/>
                            </p:stCondLst>
                            <p:childTnLst>
                              <p:par>
                                <p:cTn id="50" presetID="2" presetClass="entr" presetSubtype="8" fill="hold" nodeType="afterEffect">
                                  <p:stCondLst>
                                    <p:cond delay="1000"/>
                                  </p:stCondLst>
                                  <p:childTnLst>
                                    <p:set>
                                      <p:cBhvr>
                                        <p:cTn id="51" dur="1" fill="hold">
                                          <p:stCondLst>
                                            <p:cond delay="0"/>
                                          </p:stCondLst>
                                        </p:cTn>
                                        <p:tgtEl>
                                          <p:spTgt spid="254979">
                                            <p:txEl>
                                              <p:pRg st="9" end="9"/>
                                            </p:txEl>
                                          </p:spTgt>
                                        </p:tgtEl>
                                        <p:attrNameLst>
                                          <p:attrName>style.visibility</p:attrName>
                                        </p:attrNameLst>
                                      </p:cBhvr>
                                      <p:to>
                                        <p:strVal val="visible"/>
                                      </p:to>
                                    </p:set>
                                    <p:anim calcmode="lin" valueType="num">
                                      <p:cBhvr additive="base">
                                        <p:cTn id="52" dur="1000" fill="hold"/>
                                        <p:tgtEl>
                                          <p:spTgt spid="254979">
                                            <p:txEl>
                                              <p:pRg st="9" end="9"/>
                                            </p:txEl>
                                          </p:spTgt>
                                        </p:tgtEl>
                                        <p:attrNameLst>
                                          <p:attrName>ppt_x</p:attrName>
                                        </p:attrNameLst>
                                      </p:cBhvr>
                                      <p:tavLst>
                                        <p:tav tm="0">
                                          <p:val>
                                            <p:strVal val="0-#ppt_w/2"/>
                                          </p:val>
                                        </p:tav>
                                        <p:tav tm="100000">
                                          <p:val>
                                            <p:strVal val="#ppt_x"/>
                                          </p:val>
                                        </p:tav>
                                      </p:tavLst>
                                    </p:anim>
                                    <p:anim calcmode="lin" valueType="num">
                                      <p:cBhvr additive="base">
                                        <p:cTn id="53" dur="1000" fill="hold"/>
                                        <p:tgtEl>
                                          <p:spTgt spid="254979">
                                            <p:txEl>
                                              <p:pRg st="9" end="9"/>
                                            </p:txEl>
                                          </p:spTgt>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20000"/>
                            </p:stCondLst>
                            <p:childTnLst>
                              <p:par>
                                <p:cTn id="55" presetID="2" presetClass="entr" presetSubtype="8" fill="hold" nodeType="afterEffect">
                                  <p:stCondLst>
                                    <p:cond delay="1000"/>
                                  </p:stCondLst>
                                  <p:childTnLst>
                                    <p:set>
                                      <p:cBhvr>
                                        <p:cTn id="56" dur="1" fill="hold">
                                          <p:stCondLst>
                                            <p:cond delay="0"/>
                                          </p:stCondLst>
                                        </p:cTn>
                                        <p:tgtEl>
                                          <p:spTgt spid="254979">
                                            <p:txEl>
                                              <p:pRg st="10" end="10"/>
                                            </p:txEl>
                                          </p:spTgt>
                                        </p:tgtEl>
                                        <p:attrNameLst>
                                          <p:attrName>style.visibility</p:attrName>
                                        </p:attrNameLst>
                                      </p:cBhvr>
                                      <p:to>
                                        <p:strVal val="visible"/>
                                      </p:to>
                                    </p:set>
                                    <p:anim calcmode="lin" valueType="num">
                                      <p:cBhvr additive="base">
                                        <p:cTn id="57" dur="1000" fill="hold"/>
                                        <p:tgtEl>
                                          <p:spTgt spid="254979">
                                            <p:txEl>
                                              <p:pRg st="10" end="10"/>
                                            </p:txEl>
                                          </p:spTgt>
                                        </p:tgtEl>
                                        <p:attrNameLst>
                                          <p:attrName>ppt_x</p:attrName>
                                        </p:attrNameLst>
                                      </p:cBhvr>
                                      <p:tavLst>
                                        <p:tav tm="0">
                                          <p:val>
                                            <p:strVal val="0-#ppt_w/2"/>
                                          </p:val>
                                        </p:tav>
                                        <p:tav tm="100000">
                                          <p:val>
                                            <p:strVal val="#ppt_x"/>
                                          </p:val>
                                        </p:tav>
                                      </p:tavLst>
                                    </p:anim>
                                    <p:anim calcmode="lin" valueType="num">
                                      <p:cBhvr additive="base">
                                        <p:cTn id="58" dur="1000" fill="hold"/>
                                        <p:tgtEl>
                                          <p:spTgt spid="254979">
                                            <p:txEl>
                                              <p:pRg st="10" end="10"/>
                                            </p:txEl>
                                          </p:spTgt>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22000"/>
                            </p:stCondLst>
                            <p:childTnLst>
                              <p:par>
                                <p:cTn id="60" presetID="2" presetClass="entr" presetSubtype="8" fill="hold" nodeType="afterEffect">
                                  <p:stCondLst>
                                    <p:cond delay="1000"/>
                                  </p:stCondLst>
                                  <p:childTnLst>
                                    <p:set>
                                      <p:cBhvr>
                                        <p:cTn id="61" dur="1" fill="hold">
                                          <p:stCondLst>
                                            <p:cond delay="0"/>
                                          </p:stCondLst>
                                        </p:cTn>
                                        <p:tgtEl>
                                          <p:spTgt spid="254979">
                                            <p:txEl>
                                              <p:pRg st="11" end="11"/>
                                            </p:txEl>
                                          </p:spTgt>
                                        </p:tgtEl>
                                        <p:attrNameLst>
                                          <p:attrName>style.visibility</p:attrName>
                                        </p:attrNameLst>
                                      </p:cBhvr>
                                      <p:to>
                                        <p:strVal val="visible"/>
                                      </p:to>
                                    </p:set>
                                    <p:anim calcmode="lin" valueType="num">
                                      <p:cBhvr additive="base">
                                        <p:cTn id="62" dur="1000" fill="hold"/>
                                        <p:tgtEl>
                                          <p:spTgt spid="254979">
                                            <p:txEl>
                                              <p:pRg st="11" end="11"/>
                                            </p:txEl>
                                          </p:spTgt>
                                        </p:tgtEl>
                                        <p:attrNameLst>
                                          <p:attrName>ppt_x</p:attrName>
                                        </p:attrNameLst>
                                      </p:cBhvr>
                                      <p:tavLst>
                                        <p:tav tm="0">
                                          <p:val>
                                            <p:strVal val="0-#ppt_w/2"/>
                                          </p:val>
                                        </p:tav>
                                        <p:tav tm="100000">
                                          <p:val>
                                            <p:strVal val="#ppt_x"/>
                                          </p:val>
                                        </p:tav>
                                      </p:tavLst>
                                    </p:anim>
                                    <p:anim calcmode="lin" valueType="num">
                                      <p:cBhvr additive="base">
                                        <p:cTn id="63" dur="1000" fill="hold"/>
                                        <p:tgtEl>
                                          <p:spTgt spid="254979">
                                            <p:txEl>
                                              <p:pRg st="11" end="11"/>
                                            </p:txEl>
                                          </p:spTgt>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24000"/>
                            </p:stCondLst>
                            <p:childTnLst>
                              <p:par>
                                <p:cTn id="65" presetID="2" presetClass="entr" presetSubtype="8" fill="hold" nodeType="afterEffect">
                                  <p:stCondLst>
                                    <p:cond delay="1000"/>
                                  </p:stCondLst>
                                  <p:childTnLst>
                                    <p:set>
                                      <p:cBhvr>
                                        <p:cTn id="66" dur="1" fill="hold">
                                          <p:stCondLst>
                                            <p:cond delay="0"/>
                                          </p:stCondLst>
                                        </p:cTn>
                                        <p:tgtEl>
                                          <p:spTgt spid="254979">
                                            <p:txEl>
                                              <p:pRg st="12" end="12"/>
                                            </p:txEl>
                                          </p:spTgt>
                                        </p:tgtEl>
                                        <p:attrNameLst>
                                          <p:attrName>style.visibility</p:attrName>
                                        </p:attrNameLst>
                                      </p:cBhvr>
                                      <p:to>
                                        <p:strVal val="visible"/>
                                      </p:to>
                                    </p:set>
                                    <p:anim calcmode="lin" valueType="num">
                                      <p:cBhvr additive="base">
                                        <p:cTn id="67" dur="1000" fill="hold"/>
                                        <p:tgtEl>
                                          <p:spTgt spid="254979">
                                            <p:txEl>
                                              <p:pRg st="12" end="12"/>
                                            </p:txEl>
                                          </p:spTgt>
                                        </p:tgtEl>
                                        <p:attrNameLst>
                                          <p:attrName>ppt_x</p:attrName>
                                        </p:attrNameLst>
                                      </p:cBhvr>
                                      <p:tavLst>
                                        <p:tav tm="0">
                                          <p:val>
                                            <p:strVal val="0-#ppt_w/2"/>
                                          </p:val>
                                        </p:tav>
                                        <p:tav tm="100000">
                                          <p:val>
                                            <p:strVal val="#ppt_x"/>
                                          </p:val>
                                        </p:tav>
                                      </p:tavLst>
                                    </p:anim>
                                    <p:anim calcmode="lin" valueType="num">
                                      <p:cBhvr additive="base">
                                        <p:cTn id="68" dur="1000" fill="hold"/>
                                        <p:tgtEl>
                                          <p:spTgt spid="254979">
                                            <p:txEl>
                                              <p:pRg st="12" end="12"/>
                                            </p:txEl>
                                          </p:spTgt>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26000"/>
                            </p:stCondLst>
                            <p:childTnLst>
                              <p:par>
                                <p:cTn id="70" presetID="2" presetClass="entr" presetSubtype="8" fill="hold" nodeType="afterEffect">
                                  <p:stCondLst>
                                    <p:cond delay="1000"/>
                                  </p:stCondLst>
                                  <p:childTnLst>
                                    <p:set>
                                      <p:cBhvr>
                                        <p:cTn id="71" dur="1" fill="hold">
                                          <p:stCondLst>
                                            <p:cond delay="0"/>
                                          </p:stCondLst>
                                        </p:cTn>
                                        <p:tgtEl>
                                          <p:spTgt spid="254979">
                                            <p:txEl>
                                              <p:pRg st="13" end="13"/>
                                            </p:txEl>
                                          </p:spTgt>
                                        </p:tgtEl>
                                        <p:attrNameLst>
                                          <p:attrName>style.visibility</p:attrName>
                                        </p:attrNameLst>
                                      </p:cBhvr>
                                      <p:to>
                                        <p:strVal val="visible"/>
                                      </p:to>
                                    </p:set>
                                    <p:anim calcmode="lin" valueType="num">
                                      <p:cBhvr additive="base">
                                        <p:cTn id="72" dur="1000" fill="hold"/>
                                        <p:tgtEl>
                                          <p:spTgt spid="254979">
                                            <p:txEl>
                                              <p:pRg st="13" end="13"/>
                                            </p:txEl>
                                          </p:spTgt>
                                        </p:tgtEl>
                                        <p:attrNameLst>
                                          <p:attrName>ppt_x</p:attrName>
                                        </p:attrNameLst>
                                      </p:cBhvr>
                                      <p:tavLst>
                                        <p:tav tm="0">
                                          <p:val>
                                            <p:strVal val="0-#ppt_w/2"/>
                                          </p:val>
                                        </p:tav>
                                        <p:tav tm="100000">
                                          <p:val>
                                            <p:strVal val="#ppt_x"/>
                                          </p:val>
                                        </p:tav>
                                      </p:tavLst>
                                    </p:anim>
                                    <p:anim calcmode="lin" valueType="num">
                                      <p:cBhvr additive="base">
                                        <p:cTn id="73" dur="1000" fill="hold"/>
                                        <p:tgtEl>
                                          <p:spTgt spid="254979">
                                            <p:txEl>
                                              <p:pRg st="13" end="13"/>
                                            </p:txEl>
                                          </p:spTgt>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28000"/>
                            </p:stCondLst>
                            <p:childTnLst>
                              <p:par>
                                <p:cTn id="75" presetID="2" presetClass="entr" presetSubtype="8" fill="hold" nodeType="afterEffect">
                                  <p:stCondLst>
                                    <p:cond delay="1000"/>
                                  </p:stCondLst>
                                  <p:childTnLst>
                                    <p:set>
                                      <p:cBhvr>
                                        <p:cTn id="76" dur="1" fill="hold">
                                          <p:stCondLst>
                                            <p:cond delay="0"/>
                                          </p:stCondLst>
                                        </p:cTn>
                                        <p:tgtEl>
                                          <p:spTgt spid="254979">
                                            <p:txEl>
                                              <p:pRg st="14" end="14"/>
                                            </p:txEl>
                                          </p:spTgt>
                                        </p:tgtEl>
                                        <p:attrNameLst>
                                          <p:attrName>style.visibility</p:attrName>
                                        </p:attrNameLst>
                                      </p:cBhvr>
                                      <p:to>
                                        <p:strVal val="visible"/>
                                      </p:to>
                                    </p:set>
                                    <p:anim calcmode="lin" valueType="num">
                                      <p:cBhvr additive="base">
                                        <p:cTn id="77" dur="1000" fill="hold"/>
                                        <p:tgtEl>
                                          <p:spTgt spid="254979">
                                            <p:txEl>
                                              <p:pRg st="14" end="14"/>
                                            </p:txEl>
                                          </p:spTgt>
                                        </p:tgtEl>
                                        <p:attrNameLst>
                                          <p:attrName>ppt_x</p:attrName>
                                        </p:attrNameLst>
                                      </p:cBhvr>
                                      <p:tavLst>
                                        <p:tav tm="0">
                                          <p:val>
                                            <p:strVal val="0-#ppt_w/2"/>
                                          </p:val>
                                        </p:tav>
                                        <p:tav tm="100000">
                                          <p:val>
                                            <p:strVal val="#ppt_x"/>
                                          </p:val>
                                        </p:tav>
                                      </p:tavLst>
                                    </p:anim>
                                    <p:anim calcmode="lin" valueType="num">
                                      <p:cBhvr additive="base">
                                        <p:cTn id="78" dur="1000" fill="hold"/>
                                        <p:tgtEl>
                                          <p:spTgt spid="254979">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body" idx="1"/>
          </p:nvPr>
        </p:nvSpPr>
        <p:spPr>
          <a:xfrm>
            <a:off x="250825" y="981075"/>
            <a:ext cx="8869363" cy="4260850"/>
          </a:xfrm>
        </p:spPr>
        <p:txBody>
          <a:bodyPr/>
          <a:lstStyle/>
          <a:p>
            <a:pPr eaLnBrk="1" hangingPunct="1">
              <a:spcBef>
                <a:spcPct val="15000"/>
              </a:spcBef>
              <a:spcAft>
                <a:spcPct val="15000"/>
              </a:spcAft>
              <a:buFontTx/>
              <a:buNone/>
            </a:pPr>
            <a:endParaRPr lang="en-US" altLang="pl-PL" smtClean="0"/>
          </a:p>
          <a:p>
            <a:pPr eaLnBrk="1" hangingPunct="1">
              <a:spcBef>
                <a:spcPct val="15000"/>
              </a:spcBef>
              <a:spcAft>
                <a:spcPct val="15000"/>
              </a:spcAft>
            </a:pPr>
            <a:r>
              <a:rPr lang="en-US" altLang="pl-PL" sz="2400" smtClean="0"/>
              <a:t>Atern – the basic concepts</a:t>
            </a:r>
          </a:p>
          <a:p>
            <a:pPr lvl="1" eaLnBrk="1" hangingPunct="1"/>
            <a:r>
              <a:rPr lang="en-US" altLang="pl-PL" sz="2000" smtClean="0"/>
              <a:t>User involvement ensures right business solution</a:t>
            </a:r>
          </a:p>
          <a:p>
            <a:pPr lvl="1" eaLnBrk="1" hangingPunct="1"/>
            <a:r>
              <a:rPr lang="en-US" altLang="pl-PL" sz="2000" smtClean="0"/>
              <a:t>Requirements evolve but timescale is fixed</a:t>
            </a:r>
          </a:p>
          <a:p>
            <a:pPr lvl="1" eaLnBrk="1" hangingPunct="1"/>
            <a:r>
              <a:rPr lang="en-US" altLang="pl-PL" sz="2000" smtClean="0"/>
              <a:t>Early delivery enables early pay-back</a:t>
            </a:r>
          </a:p>
          <a:p>
            <a:pPr lvl="1" eaLnBrk="1" hangingPunct="1"/>
            <a:r>
              <a:rPr lang="en-US" altLang="pl-PL" sz="2000" smtClean="0"/>
              <a:t>Implement the 80/20 rule</a:t>
            </a:r>
          </a:p>
          <a:p>
            <a:pPr lvl="1" eaLnBrk="1" hangingPunct="1"/>
            <a:r>
              <a:rPr lang="en-US" altLang="pl-PL" sz="2000" smtClean="0"/>
              <a:t>Nothing is built perfectly first  time</a:t>
            </a:r>
          </a:p>
          <a:p>
            <a:pPr eaLnBrk="1" hangingPunct="1">
              <a:spcBef>
                <a:spcPct val="15000"/>
              </a:spcBef>
              <a:spcAft>
                <a:spcPct val="15000"/>
              </a:spcAft>
            </a:pPr>
            <a:endParaRPr lang="en-US" altLang="pl-PL" b="1" smtClean="0"/>
          </a:p>
        </p:txBody>
      </p:sp>
      <p:sp>
        <p:nvSpPr>
          <p:cNvPr id="14339" name="Rectangle 3"/>
          <p:cNvSpPr>
            <a:spLocks noGrp="1" noChangeArrowheads="1"/>
          </p:cNvSpPr>
          <p:nvPr>
            <p:ph type="title"/>
          </p:nvPr>
        </p:nvSpPr>
        <p:spPr>
          <a:xfrm>
            <a:off x="395288" y="404813"/>
            <a:ext cx="8991600" cy="515937"/>
          </a:xfrm>
          <a:noFill/>
        </p:spPr>
        <p:txBody>
          <a:bodyPr lIns="90488" tIns="44450" rIns="90488" bIns="44450">
            <a:spAutoFit/>
          </a:bodyPr>
          <a:lstStyle/>
          <a:p>
            <a:pPr eaLnBrk="1" hangingPunct="1"/>
            <a:r>
              <a:rPr lang="en-US" altLang="pl-PL" smtClean="0"/>
              <a:t>What is Atern?</a:t>
            </a:r>
          </a:p>
        </p:txBody>
      </p:sp>
      <p:sp>
        <p:nvSpPr>
          <p:cNvPr id="14340" name="Rectangle 6"/>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1434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Tree>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191490">
                                            <p:txEl>
                                              <p:pRg st="1" end="1"/>
                                            </p:txEl>
                                          </p:spTgt>
                                        </p:tgtEl>
                                        <p:attrNameLst>
                                          <p:attrName>style.visibility</p:attrName>
                                        </p:attrNameLst>
                                      </p:cBhvr>
                                      <p:to>
                                        <p:strVal val="visible"/>
                                      </p:to>
                                    </p:set>
                                    <p:anim calcmode="lin" valueType="num">
                                      <p:cBhvr additive="base">
                                        <p:cTn id="7" dur="1000" fill="hold"/>
                                        <p:tgtEl>
                                          <p:spTgt spid="191490">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91490">
                                            <p:txEl>
                                              <p:pRg st="1" end="1"/>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 presetClass="entr" presetSubtype="8" fill="hold" nodeType="afterEffect">
                                  <p:stCondLst>
                                    <p:cond delay="1000"/>
                                  </p:stCondLst>
                                  <p:childTnLst>
                                    <p:set>
                                      <p:cBhvr>
                                        <p:cTn id="11" dur="1" fill="hold">
                                          <p:stCondLst>
                                            <p:cond delay="0"/>
                                          </p:stCondLst>
                                        </p:cTn>
                                        <p:tgtEl>
                                          <p:spTgt spid="191490">
                                            <p:txEl>
                                              <p:pRg st="2" end="2"/>
                                            </p:txEl>
                                          </p:spTgt>
                                        </p:tgtEl>
                                        <p:attrNameLst>
                                          <p:attrName>style.visibility</p:attrName>
                                        </p:attrNameLst>
                                      </p:cBhvr>
                                      <p:to>
                                        <p:strVal val="visible"/>
                                      </p:to>
                                    </p:set>
                                    <p:anim calcmode="lin" valueType="num">
                                      <p:cBhvr additive="base">
                                        <p:cTn id="12" dur="1000" fill="hold"/>
                                        <p:tgtEl>
                                          <p:spTgt spid="191490">
                                            <p:txEl>
                                              <p:pRg st="2" end="2"/>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91490">
                                            <p:txEl>
                                              <p:pRg st="2" end="2"/>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2" presetClass="entr" presetSubtype="8" fill="hold" nodeType="afterEffect">
                                  <p:stCondLst>
                                    <p:cond delay="1000"/>
                                  </p:stCondLst>
                                  <p:childTnLst>
                                    <p:set>
                                      <p:cBhvr>
                                        <p:cTn id="16" dur="1" fill="hold">
                                          <p:stCondLst>
                                            <p:cond delay="0"/>
                                          </p:stCondLst>
                                        </p:cTn>
                                        <p:tgtEl>
                                          <p:spTgt spid="191490">
                                            <p:txEl>
                                              <p:pRg st="3" end="3"/>
                                            </p:txEl>
                                          </p:spTgt>
                                        </p:tgtEl>
                                        <p:attrNameLst>
                                          <p:attrName>style.visibility</p:attrName>
                                        </p:attrNameLst>
                                      </p:cBhvr>
                                      <p:to>
                                        <p:strVal val="visible"/>
                                      </p:to>
                                    </p:set>
                                    <p:anim calcmode="lin" valueType="num">
                                      <p:cBhvr additive="base">
                                        <p:cTn id="17" dur="1000" fill="hold"/>
                                        <p:tgtEl>
                                          <p:spTgt spid="191490">
                                            <p:txEl>
                                              <p:pRg st="3" end="3"/>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191490">
                                            <p:txEl>
                                              <p:pRg st="3" end="3"/>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6000"/>
                            </p:stCondLst>
                            <p:childTnLst>
                              <p:par>
                                <p:cTn id="20" presetID="2" presetClass="entr" presetSubtype="8" fill="hold" nodeType="afterEffect">
                                  <p:stCondLst>
                                    <p:cond delay="1000"/>
                                  </p:stCondLst>
                                  <p:childTnLst>
                                    <p:set>
                                      <p:cBhvr>
                                        <p:cTn id="21" dur="1" fill="hold">
                                          <p:stCondLst>
                                            <p:cond delay="0"/>
                                          </p:stCondLst>
                                        </p:cTn>
                                        <p:tgtEl>
                                          <p:spTgt spid="191490">
                                            <p:txEl>
                                              <p:pRg st="4" end="4"/>
                                            </p:txEl>
                                          </p:spTgt>
                                        </p:tgtEl>
                                        <p:attrNameLst>
                                          <p:attrName>style.visibility</p:attrName>
                                        </p:attrNameLst>
                                      </p:cBhvr>
                                      <p:to>
                                        <p:strVal val="visible"/>
                                      </p:to>
                                    </p:set>
                                    <p:anim calcmode="lin" valueType="num">
                                      <p:cBhvr additive="base">
                                        <p:cTn id="22" dur="1000" fill="hold"/>
                                        <p:tgtEl>
                                          <p:spTgt spid="191490">
                                            <p:txEl>
                                              <p:pRg st="4" end="4"/>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191490">
                                            <p:txEl>
                                              <p:pRg st="4" end="4"/>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8000"/>
                            </p:stCondLst>
                            <p:childTnLst>
                              <p:par>
                                <p:cTn id="25" presetID="2" presetClass="entr" presetSubtype="8" fill="hold" nodeType="afterEffect">
                                  <p:stCondLst>
                                    <p:cond delay="1000"/>
                                  </p:stCondLst>
                                  <p:childTnLst>
                                    <p:set>
                                      <p:cBhvr>
                                        <p:cTn id="26" dur="1" fill="hold">
                                          <p:stCondLst>
                                            <p:cond delay="0"/>
                                          </p:stCondLst>
                                        </p:cTn>
                                        <p:tgtEl>
                                          <p:spTgt spid="191490">
                                            <p:txEl>
                                              <p:pRg st="5" end="5"/>
                                            </p:txEl>
                                          </p:spTgt>
                                        </p:tgtEl>
                                        <p:attrNameLst>
                                          <p:attrName>style.visibility</p:attrName>
                                        </p:attrNameLst>
                                      </p:cBhvr>
                                      <p:to>
                                        <p:strVal val="visible"/>
                                      </p:to>
                                    </p:set>
                                    <p:anim calcmode="lin" valueType="num">
                                      <p:cBhvr additive="base">
                                        <p:cTn id="27" dur="1000" fill="hold"/>
                                        <p:tgtEl>
                                          <p:spTgt spid="191490">
                                            <p:txEl>
                                              <p:pRg st="5" end="5"/>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91490">
                                            <p:txEl>
                                              <p:pRg st="5" end="5"/>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0000"/>
                            </p:stCondLst>
                            <p:childTnLst>
                              <p:par>
                                <p:cTn id="30" presetID="2" presetClass="entr" presetSubtype="8" fill="hold" nodeType="afterEffect">
                                  <p:stCondLst>
                                    <p:cond delay="1000"/>
                                  </p:stCondLst>
                                  <p:childTnLst>
                                    <p:set>
                                      <p:cBhvr>
                                        <p:cTn id="31" dur="1" fill="hold">
                                          <p:stCondLst>
                                            <p:cond delay="0"/>
                                          </p:stCondLst>
                                        </p:cTn>
                                        <p:tgtEl>
                                          <p:spTgt spid="191490">
                                            <p:txEl>
                                              <p:pRg st="6" end="6"/>
                                            </p:txEl>
                                          </p:spTgt>
                                        </p:tgtEl>
                                        <p:attrNameLst>
                                          <p:attrName>style.visibility</p:attrName>
                                        </p:attrNameLst>
                                      </p:cBhvr>
                                      <p:to>
                                        <p:strVal val="visible"/>
                                      </p:to>
                                    </p:set>
                                    <p:anim calcmode="lin" valueType="num">
                                      <p:cBhvr additive="base">
                                        <p:cTn id="32" dur="1000" fill="hold"/>
                                        <p:tgtEl>
                                          <p:spTgt spid="191490">
                                            <p:txEl>
                                              <p:pRg st="6" end="6"/>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19149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7"/>
          <p:cNvSpPr>
            <a:spLocks noGrp="1" noChangeArrowheads="1"/>
          </p:cNvSpPr>
          <p:nvPr>
            <p:ph type="title"/>
          </p:nvPr>
        </p:nvSpPr>
        <p:spPr>
          <a:noFill/>
        </p:spPr>
        <p:txBody>
          <a:bodyPr lIns="92075" tIns="46038" rIns="92075" bIns="46038"/>
          <a:lstStyle/>
          <a:p>
            <a:pPr eaLnBrk="1" hangingPunct="1"/>
            <a:r>
              <a:rPr lang="en-US" altLang="pl-PL" smtClean="0"/>
              <a:t>What is Atern?</a:t>
            </a:r>
          </a:p>
        </p:txBody>
      </p:sp>
      <p:sp>
        <p:nvSpPr>
          <p:cNvPr id="16387" name="Rectangle 55"/>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pic>
        <p:nvPicPr>
          <p:cNvPr id="16388" name="Picture 56" descr="Project Variables - Trad vs Atern_P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2012950"/>
            <a:ext cx="60198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Tree>
  </p:cSld>
  <p:clrMapOvr>
    <a:masterClrMapping/>
  </p:clrMapOvr>
  <p:transition advTm="14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ltLang="pl-PL" smtClean="0"/>
              <a:t>When Can I Use Atern?</a:t>
            </a:r>
            <a:endParaRPr lang="en-US" altLang="pl-PL" smtClean="0"/>
          </a:p>
        </p:txBody>
      </p:sp>
      <p:sp>
        <p:nvSpPr>
          <p:cNvPr id="247811" name="Rectangle 3"/>
          <p:cNvSpPr>
            <a:spLocks noGrp="1" noChangeArrowheads="1"/>
          </p:cNvSpPr>
          <p:nvPr>
            <p:ph type="body" idx="1"/>
          </p:nvPr>
        </p:nvSpPr>
        <p:spPr>
          <a:xfrm>
            <a:off x="533400" y="1219200"/>
            <a:ext cx="7783513" cy="4114800"/>
          </a:xfrm>
        </p:spPr>
        <p:txBody>
          <a:bodyPr/>
          <a:lstStyle/>
          <a:p>
            <a:pPr eaLnBrk="1" hangingPunct="1"/>
            <a:r>
              <a:rPr lang="en-GB" altLang="pl-PL" sz="2400" smtClean="0"/>
              <a:t>Not all projects will be full Atern but….</a:t>
            </a:r>
          </a:p>
          <a:p>
            <a:pPr eaLnBrk="1" hangingPunct="1"/>
            <a:endParaRPr lang="en-GB" altLang="pl-PL" sz="2400" smtClean="0"/>
          </a:p>
          <a:p>
            <a:pPr eaLnBrk="1" hangingPunct="1"/>
            <a:r>
              <a:rPr lang="en-GB" altLang="pl-PL" sz="2400" b="1" smtClean="0"/>
              <a:t>You can use </a:t>
            </a:r>
            <a:r>
              <a:rPr lang="en-GB" altLang="pl-PL" sz="2400" smtClean="0"/>
              <a:t>SOME</a:t>
            </a:r>
            <a:r>
              <a:rPr lang="en-GB" altLang="pl-PL" sz="2400" b="1" smtClean="0"/>
              <a:t> of Atern </a:t>
            </a:r>
            <a:r>
              <a:rPr lang="en-GB" altLang="pl-PL" sz="2400" smtClean="0"/>
              <a:t>ALL</a:t>
            </a:r>
            <a:r>
              <a:rPr lang="en-GB" altLang="pl-PL" sz="2400" b="1" smtClean="0"/>
              <a:t> of the time</a:t>
            </a:r>
          </a:p>
          <a:p>
            <a:pPr eaLnBrk="1" hangingPunct="1"/>
            <a:r>
              <a:rPr lang="en-GB" altLang="pl-PL" sz="2400" b="1" smtClean="0"/>
              <a:t>You can use </a:t>
            </a:r>
            <a:r>
              <a:rPr lang="en-GB" altLang="pl-PL" sz="2400" smtClean="0"/>
              <a:t>ALL</a:t>
            </a:r>
            <a:r>
              <a:rPr lang="en-GB" altLang="pl-PL" sz="2400" b="1" smtClean="0"/>
              <a:t> of Atern </a:t>
            </a:r>
            <a:r>
              <a:rPr lang="en-GB" altLang="pl-PL" sz="2400" smtClean="0"/>
              <a:t>SOME</a:t>
            </a:r>
            <a:r>
              <a:rPr lang="en-GB" altLang="pl-PL" sz="2400" b="1" smtClean="0"/>
              <a:t> of the time</a:t>
            </a:r>
          </a:p>
          <a:p>
            <a:pPr eaLnBrk="1" hangingPunct="1">
              <a:buFontTx/>
              <a:buNone/>
            </a:pPr>
            <a:endParaRPr lang="en-GB" altLang="pl-PL" sz="2400" b="1" smtClean="0"/>
          </a:p>
          <a:p>
            <a:pPr eaLnBrk="1" hangingPunct="1"/>
            <a:r>
              <a:rPr lang="en-GB" altLang="pl-PL" sz="2400" smtClean="0"/>
              <a:t>The Project Approach Questionnaire helps identify projects where Atern adds most value for least risk</a:t>
            </a:r>
          </a:p>
          <a:p>
            <a:pPr eaLnBrk="1" hangingPunct="1"/>
            <a:endParaRPr lang="en-GB" altLang="pl-PL" sz="2400" smtClean="0"/>
          </a:p>
          <a:p>
            <a:pPr eaLnBrk="1" hangingPunct="1">
              <a:buFontTx/>
              <a:buNone/>
            </a:pPr>
            <a:endParaRPr lang="en-US" altLang="pl-PL" sz="1800" smtClean="0"/>
          </a:p>
        </p:txBody>
      </p:sp>
      <p:sp>
        <p:nvSpPr>
          <p:cNvPr id="18436" name="Rectangle 5"/>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1843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Tree>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anim calcmode="lin" valueType="num">
                                      <p:cBhvr additive="base">
                                        <p:cTn id="7" dur="1000" fill="hold"/>
                                        <p:tgtEl>
                                          <p:spTgt spid="2478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4781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8" fill="hold" nodeType="afterEffect">
                                  <p:stCondLst>
                                    <p:cond delay="0"/>
                                  </p:stCondLst>
                                  <p:childTnLst>
                                    <p:set>
                                      <p:cBhvr>
                                        <p:cTn id="11" dur="1" fill="hold">
                                          <p:stCondLst>
                                            <p:cond delay="0"/>
                                          </p:stCondLst>
                                        </p:cTn>
                                        <p:tgtEl>
                                          <p:spTgt spid="247811">
                                            <p:txEl>
                                              <p:pRg st="2" end="2"/>
                                            </p:txEl>
                                          </p:spTgt>
                                        </p:tgtEl>
                                        <p:attrNameLst>
                                          <p:attrName>style.visibility</p:attrName>
                                        </p:attrNameLst>
                                      </p:cBhvr>
                                      <p:to>
                                        <p:strVal val="visible"/>
                                      </p:to>
                                    </p:set>
                                    <p:anim calcmode="lin" valueType="num">
                                      <p:cBhvr additive="base">
                                        <p:cTn id="12" dur="1000" fill="hold"/>
                                        <p:tgtEl>
                                          <p:spTgt spid="247811">
                                            <p:txEl>
                                              <p:pRg st="2" end="2"/>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7811">
                                            <p:txEl>
                                              <p:pRg st="2" end="2"/>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nodeType="afterEffect">
                                  <p:stCondLst>
                                    <p:cond delay="0"/>
                                  </p:stCondLst>
                                  <p:childTnLst>
                                    <p:set>
                                      <p:cBhvr>
                                        <p:cTn id="16" dur="1" fill="hold">
                                          <p:stCondLst>
                                            <p:cond delay="0"/>
                                          </p:stCondLst>
                                        </p:cTn>
                                        <p:tgtEl>
                                          <p:spTgt spid="247811">
                                            <p:txEl>
                                              <p:pRg st="3" end="3"/>
                                            </p:txEl>
                                          </p:spTgt>
                                        </p:tgtEl>
                                        <p:attrNameLst>
                                          <p:attrName>style.visibility</p:attrName>
                                        </p:attrNameLst>
                                      </p:cBhvr>
                                      <p:to>
                                        <p:strVal val="visible"/>
                                      </p:to>
                                    </p:set>
                                    <p:anim calcmode="lin" valueType="num">
                                      <p:cBhvr additive="base">
                                        <p:cTn id="17" dur="1000" fill="hold"/>
                                        <p:tgtEl>
                                          <p:spTgt spid="247811">
                                            <p:txEl>
                                              <p:pRg st="3" end="3"/>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247811">
                                            <p:txEl>
                                              <p:pRg st="3" end="3"/>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2" presetClass="entr" presetSubtype="8" fill="hold" nodeType="afterEffect">
                                  <p:stCondLst>
                                    <p:cond delay="0"/>
                                  </p:stCondLst>
                                  <p:childTnLst>
                                    <p:set>
                                      <p:cBhvr>
                                        <p:cTn id="21" dur="1" fill="hold">
                                          <p:stCondLst>
                                            <p:cond delay="0"/>
                                          </p:stCondLst>
                                        </p:cTn>
                                        <p:tgtEl>
                                          <p:spTgt spid="247811">
                                            <p:txEl>
                                              <p:pRg st="5" end="5"/>
                                            </p:txEl>
                                          </p:spTgt>
                                        </p:tgtEl>
                                        <p:attrNameLst>
                                          <p:attrName>style.visibility</p:attrName>
                                        </p:attrNameLst>
                                      </p:cBhvr>
                                      <p:to>
                                        <p:strVal val="visible"/>
                                      </p:to>
                                    </p:set>
                                    <p:anim calcmode="lin" valueType="num">
                                      <p:cBhvr additive="base">
                                        <p:cTn id="22" dur="1000" fill="hold"/>
                                        <p:tgtEl>
                                          <p:spTgt spid="247811">
                                            <p:txEl>
                                              <p:pRg st="5" end="5"/>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2478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altLang="pl-PL" smtClean="0"/>
              <a:t>Atern Components</a:t>
            </a:r>
          </a:p>
        </p:txBody>
      </p:sp>
      <p:pic>
        <p:nvPicPr>
          <p:cNvPr id="20483" name="Picture 4" descr="Guide_09_Temple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341438"/>
            <a:ext cx="5472112"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5"/>
          <p:cNvSpPr>
            <a:spLocks noChangeArrowheads="1"/>
          </p:cNvSpPr>
          <p:nvPr/>
        </p:nvSpPr>
        <p:spPr bwMode="auto">
          <a:xfrm>
            <a:off x="6804025" y="6381750"/>
            <a:ext cx="2089150" cy="215900"/>
          </a:xfrm>
          <a:prstGeom prst="rect">
            <a:avLst/>
          </a:prstGeom>
          <a:solidFill>
            <a:srgbClr val="0496B8"/>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pl-PL" sz="2400">
              <a:solidFill>
                <a:schemeClr val="tx1"/>
              </a:solidFill>
            </a:endParaRPr>
          </a:p>
        </p:txBody>
      </p:sp>
      <p:sp>
        <p:nvSpPr>
          <p:cNvPr id="2048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94C3"/>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94C3"/>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94C3"/>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94C3"/>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94C3"/>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94C3"/>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pl-PL" sz="1200" smtClean="0">
                <a:solidFill>
                  <a:schemeClr val="bg1"/>
                </a:solidFill>
              </a:rPr>
              <a:t>Copyright DSDM Consortium 2009</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Atern_Slide_Template1</Template>
  <TotalTime>212</TotalTime>
  <Pages>8</Pages>
  <Words>4525</Words>
  <Application>Microsoft Office PowerPoint</Application>
  <PresentationFormat>On-screen Show (4:3)</PresentationFormat>
  <Paragraphs>498</Paragraphs>
  <Slides>33</Slides>
  <Notes>33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2" baseType="lpstr">
      <vt:lpstr>Arial</vt:lpstr>
      <vt:lpstr>ＭＳ Ｐゴシック</vt:lpstr>
      <vt:lpstr>Gill Sans MT</vt:lpstr>
      <vt:lpstr>Arial Rounded MT Bold</vt:lpstr>
      <vt:lpstr>Wingdings</vt:lpstr>
      <vt:lpstr>Times New Roman</vt:lpstr>
      <vt:lpstr>Arial Black</vt:lpstr>
      <vt:lpstr>1_Blank Presentation</vt:lpstr>
      <vt:lpstr>Microsoft Office Excel Worksheet</vt:lpstr>
      <vt:lpstr>Atern …delivering business solutions…</vt:lpstr>
      <vt:lpstr>Agenda</vt:lpstr>
      <vt:lpstr>The Need for “Something” </vt:lpstr>
      <vt:lpstr>Common factors in failures </vt:lpstr>
      <vt:lpstr>The DSDM Consortium</vt:lpstr>
      <vt:lpstr>What is Atern?</vt:lpstr>
      <vt:lpstr>What is Atern?</vt:lpstr>
      <vt:lpstr>When Can I Use Atern?</vt:lpstr>
      <vt:lpstr>Atern Components</vt:lpstr>
      <vt:lpstr>The Atern Philosophy</vt:lpstr>
      <vt:lpstr>The Atern Principles</vt:lpstr>
      <vt:lpstr>The Atern Principles</vt:lpstr>
      <vt:lpstr>Atern Process – The Lifecycle</vt:lpstr>
      <vt:lpstr>Atern Products</vt:lpstr>
      <vt:lpstr>Atern People - Roles</vt:lpstr>
      <vt:lpstr>Atern Techniques</vt:lpstr>
      <vt:lpstr>Iterative Development</vt:lpstr>
      <vt:lpstr>MoSCoW Prioritisation</vt:lpstr>
      <vt:lpstr>MoSCoW Prioritisation</vt:lpstr>
      <vt:lpstr>Timeboxing</vt:lpstr>
      <vt:lpstr>Facilitated Workshops</vt:lpstr>
      <vt:lpstr>Facilitated Workshops</vt:lpstr>
      <vt:lpstr>Modelling</vt:lpstr>
      <vt:lpstr>Why Choose Atern?</vt:lpstr>
      <vt:lpstr>Meets business needs </vt:lpstr>
      <vt:lpstr>DSDM (Atern) Productivity</vt:lpstr>
      <vt:lpstr>Delivery Time</vt:lpstr>
      <vt:lpstr>Why Choose Atern?</vt:lpstr>
      <vt:lpstr>Atern - Next Steps</vt:lpstr>
      <vt:lpstr>DSDM Consortium - Next Steps</vt:lpstr>
      <vt:lpstr>DSDM Consortium - Membership</vt:lpstr>
      <vt:lpstr>DSDM Consortium – Extras</vt:lpstr>
      <vt:lpstr>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DSDM presentation</dc:title>
  <dc:creator>DSDM Consortium</dc:creator>
  <cp:keywords>about DSDM, sales presentation, techniques, MOSCOW, timebox, lifecycle</cp:keywords>
  <cp:lastModifiedBy>Mirosław Dąbrowski</cp:lastModifiedBy>
  <cp:revision>7689099</cp:revision>
  <cp:lastPrinted>2003-01-20T22:07:33Z</cp:lastPrinted>
  <dcterms:created xsi:type="dcterms:W3CDTF">1996-06-10T02:23:10Z</dcterms:created>
  <dcterms:modified xsi:type="dcterms:W3CDTF">2014-09-17T21:22:21Z</dcterms:modified>
</cp:coreProperties>
</file>